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diagrams/drawing1.xml" ContentType="application/vnd.ms-office.drawingml.diagramDrawing+xml"/>
  <Override PartName="/ppt/charts/style1.xml" ContentType="application/vnd.ms-office.chart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olors1.xml" ContentType="application/vnd.ms-office.chartcolorstyle+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ppt/tags/tag1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ppt/tags/tag4.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0"/>
  </p:notesMasterIdLst>
  <p:sldIdLst>
    <p:sldId id="275" r:id="rId3"/>
    <p:sldId id="277" r:id="rId4"/>
    <p:sldId id="278" r:id="rId5"/>
    <p:sldId id="260" r:id="rId6"/>
    <p:sldId id="261" r:id="rId7"/>
    <p:sldId id="262" r:id="rId8"/>
    <p:sldId id="263" r:id="rId9"/>
    <p:sldId id="264" r:id="rId10"/>
    <p:sldId id="265" r:id="rId11"/>
    <p:sldId id="276" r:id="rId12"/>
    <p:sldId id="267" r:id="rId13"/>
    <p:sldId id="609" r:id="rId14"/>
    <p:sldId id="273" r:id="rId15"/>
    <p:sldId id="268" r:id="rId16"/>
    <p:sldId id="269" r:id="rId17"/>
    <p:sldId id="270" r:id="rId18"/>
    <p:sldId id="271"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8764" autoAdjust="0"/>
  </p:normalViewPr>
  <p:slideViewPr>
    <p:cSldViewPr snapToGrid="0">
      <p:cViewPr varScale="1">
        <p:scale>
          <a:sx n="59" d="100"/>
          <a:sy n="59" d="100"/>
        </p:scale>
        <p:origin x="152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771300519387343"/>
          <c:y val="0.16166310576865478"/>
          <c:w val="0.67439895701910002"/>
          <c:h val="0.66399432918671741"/>
        </c:manualLayout>
      </c:layout>
      <c:pie3DChart>
        <c:varyColors val="1"/>
        <c:ser>
          <c:idx val="0"/>
          <c:order val="0"/>
          <c:tx>
            <c:strRef>
              <c:f>Sheet1!$B$1</c:f>
              <c:strCache>
                <c:ptCount val="1"/>
                <c:pt idx="0">
                  <c:v>Sales</c:v>
                </c:pt>
              </c:strCache>
            </c:strRef>
          </c:tx>
          <c:spPr>
            <a:ln>
              <a:solidFill>
                <a:schemeClr val="accent2">
                  <a:lumMod val="60000"/>
                  <a:lumOff val="40000"/>
                </a:schemeClr>
              </a:solidFill>
            </a:ln>
          </c:spPr>
          <c:dPt>
            <c:idx val="0"/>
            <c:bubble3D val="0"/>
            <c:spPr>
              <a:solidFill>
                <a:srgbClr val="92D050">
                  <a:alpha val="90000"/>
                </a:srgbClr>
              </a:solidFill>
              <a:ln w="19050">
                <a:solidFill>
                  <a:schemeClr val="accent2">
                    <a:lumMod val="60000"/>
                    <a:lumOff val="40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60000"/>
                    <a:lumOff val="40000"/>
                  </a:schemeClr>
                </a:contourClr>
              </a:sp3d>
            </c:spPr>
            <c:extLst>
              <c:ext xmlns:c16="http://schemas.microsoft.com/office/drawing/2014/chart" uri="{C3380CC4-5D6E-409C-BE32-E72D297353CC}">
                <c16:uniqueId val="{00000001-9810-4E4E-90EC-E3914D82FA70}"/>
              </c:ext>
            </c:extLst>
          </c:dPt>
          <c:dPt>
            <c:idx val="1"/>
            <c:bubble3D val="0"/>
            <c:spPr>
              <a:solidFill>
                <a:schemeClr val="accent5">
                  <a:alpha val="90000"/>
                </a:schemeClr>
              </a:solidFill>
              <a:ln w="19050">
                <a:solidFill>
                  <a:schemeClr val="accent3">
                    <a:lumMod val="60000"/>
                    <a:lumOff val="40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3">
                    <a:lumMod val="60000"/>
                    <a:lumOff val="40000"/>
                  </a:schemeClr>
                </a:contourClr>
              </a:sp3d>
            </c:spPr>
            <c:extLst>
              <c:ext xmlns:c16="http://schemas.microsoft.com/office/drawing/2014/chart" uri="{C3380CC4-5D6E-409C-BE32-E72D297353CC}">
                <c16:uniqueId val="{00000003-9810-4E4E-90EC-E3914D82FA70}"/>
              </c:ext>
            </c:extLst>
          </c:dPt>
          <c:dLbls>
            <c:dLbl>
              <c:idx val="0"/>
              <c:layout>
                <c:manualLayout>
                  <c:x val="-0.19408496016165924"/>
                  <c:y val="-0.25460062842020403"/>
                </c:manualLayout>
              </c:layout>
              <c:tx>
                <c:rich>
                  <a:bodyPr rot="0" spcFirstLastPara="1" vertOverflow="clip" horzOverflow="clip" vert="horz" wrap="square" lIns="38100" tIns="19050" rIns="38100" bIns="19050" anchor="ctr" anchorCtr="1">
                    <a:noAutofit/>
                  </a:bodyPr>
                  <a:lstStyle/>
                  <a:p>
                    <a:pPr>
                      <a:defRPr sz="1330" b="0" i="0" u="none" strike="noStrike" kern="1200" baseline="0">
                        <a:solidFill>
                          <a:schemeClr val="dk1"/>
                        </a:solidFill>
                        <a:effectLst/>
                        <a:latin typeface="Arial" panose="020B0604020202020204" pitchFamily="34" charset="0"/>
                        <a:ea typeface="+mn-ea"/>
                        <a:cs typeface="Arial" panose="020B0604020202020204" pitchFamily="34" charset="0"/>
                      </a:defRPr>
                    </a:pPr>
                    <a:fld id="{6161C242-B415-4008-B80A-0FD54ABFAB44}" type="CATEGORYNAME">
                      <a:rPr lang="en-US" smtClean="0">
                        <a:solidFill>
                          <a:schemeClr val="dk1"/>
                        </a:solidFill>
                        <a:latin typeface="Arial" panose="020B0604020202020204" pitchFamily="34" charset="0"/>
                        <a:ea typeface="+mn-ea"/>
                        <a:cs typeface="Arial" panose="020B0604020202020204" pitchFamily="34" charset="0"/>
                      </a:rPr>
                      <a:pPr>
                        <a:defRPr>
                          <a:solidFill>
                            <a:schemeClr val="dk1"/>
                          </a:solidFill>
                          <a:latin typeface="Arial" panose="020B0604020202020204" pitchFamily="34" charset="0"/>
                          <a:cs typeface="Arial" panose="020B0604020202020204" pitchFamily="34" charset="0"/>
                        </a:defRPr>
                      </a:pPr>
                      <a:t>[CATEGORY NAME]</a:t>
                    </a:fld>
                    <a:endParaRPr lang="en-CA"/>
                  </a:p>
                </c:rich>
              </c:tx>
              <c:spPr>
                <a:noFill/>
                <a:ln w="6350" cap="rnd" cmpd="sng" algn="ctr">
                  <a:noFill/>
                  <a:prstDash val="solid"/>
                  <a:round/>
                </a:ln>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dk1"/>
                      </a:solidFill>
                      <a:effectLst/>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138054891175611"/>
                      <c:h val="9.8520748406872166E-2"/>
                    </c:manualLayout>
                  </c15:layout>
                  <c15:dlblFieldTable/>
                  <c15:showDataLabelsRange val="0"/>
                </c:ext>
                <c:ext xmlns:c16="http://schemas.microsoft.com/office/drawing/2014/chart" uri="{C3380CC4-5D6E-409C-BE32-E72D297353CC}">
                  <c16:uniqueId val="{00000001-9810-4E4E-90EC-E3914D82FA70}"/>
                </c:ext>
              </c:extLst>
            </c:dLbl>
            <c:dLbl>
              <c:idx val="1"/>
              <c:layout>
                <c:manualLayout>
                  <c:x val="0.18396475339218077"/>
                  <c:y val="-2.0817487515632168E-2"/>
                </c:manualLayout>
              </c:layout>
              <c:tx>
                <c:rich>
                  <a:bodyPr rot="0" spcFirstLastPara="1" vertOverflow="clip" horzOverflow="clip" vert="horz" wrap="square" lIns="38100" tIns="19050" rIns="38100" bIns="19050" anchor="ctr" anchorCtr="1">
                    <a:noAutofit/>
                  </a:bodyPr>
                  <a:lstStyle/>
                  <a:p>
                    <a:pPr>
                      <a:defRPr sz="1330" b="0" i="0" u="none" strike="noStrike" kern="1200" baseline="0">
                        <a:solidFill>
                          <a:schemeClr val="dk1"/>
                        </a:solidFill>
                        <a:effectLst/>
                        <a:latin typeface="Arial" panose="020B0604020202020204" pitchFamily="34" charset="0"/>
                        <a:ea typeface="+mn-ea"/>
                        <a:cs typeface="Arial" panose="020B0604020202020204" pitchFamily="34" charset="0"/>
                      </a:defRPr>
                    </a:pPr>
                    <a:fld id="{30417EC3-0A0B-4E0E-ADD6-7B50D757A71B}" type="CATEGORYNAME">
                      <a:rPr lang="en-US">
                        <a:solidFill>
                          <a:schemeClr val="dk1"/>
                        </a:solidFill>
                        <a:latin typeface="Arial" panose="020B0604020202020204" pitchFamily="34" charset="0"/>
                        <a:ea typeface="+mn-ea"/>
                        <a:cs typeface="Arial" panose="020B0604020202020204" pitchFamily="34" charset="0"/>
                      </a:rPr>
                      <a:pPr>
                        <a:defRPr>
                          <a:solidFill>
                            <a:schemeClr val="dk1"/>
                          </a:solidFill>
                          <a:latin typeface="Arial" panose="020B0604020202020204" pitchFamily="34" charset="0"/>
                          <a:cs typeface="Arial" panose="020B0604020202020204" pitchFamily="34" charset="0"/>
                        </a:defRPr>
                      </a:pPr>
                      <a:t>[CATEGORY NAME]</a:t>
                    </a:fld>
                    <a:endParaRPr lang="en-CA"/>
                  </a:p>
                </c:rich>
              </c:tx>
              <c:spPr>
                <a:noFill/>
                <a:ln w="6350" cap="rnd" cmpd="sng" algn="ctr">
                  <a:noFill/>
                  <a:prstDash val="solid"/>
                  <a:round/>
                </a:ln>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dk1"/>
                      </a:solidFill>
                      <a:effectLst/>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9566620480323988"/>
                      <c:h val="9.8992918165787841E-2"/>
                    </c:manualLayout>
                  </c15:layout>
                  <c15:dlblFieldTable/>
                  <c15:showDataLabelsRange val="0"/>
                </c:ext>
                <c:ext xmlns:c16="http://schemas.microsoft.com/office/drawing/2014/chart" uri="{C3380CC4-5D6E-409C-BE32-E72D297353CC}">
                  <c16:uniqueId val="{00000003-9810-4E4E-90EC-E3914D82FA70}"/>
                </c:ext>
              </c:extLst>
            </c:dLbl>
            <c:spPr>
              <a:noFill/>
              <a:ln w="6350" cap="rnd" cmpd="sng" algn="ctr">
                <a:noFill/>
                <a:prstDash val="solid"/>
              </a:ln>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dk1"/>
                    </a:solidFill>
                    <a:effectLst/>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Sheet1!$A$2:$A$3</c:f>
              <c:strCache>
                <c:ptCount val="2"/>
                <c:pt idx="0">
                  <c:v>Under $25k</c:v>
                </c:pt>
                <c:pt idx="1">
                  <c:v>Over $25k</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9810-4E4E-90EC-E3914D82FA70}"/>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A5406E-F247-4504-A7AF-1F84BBA5AB4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CA"/>
        </a:p>
      </dgm:t>
    </dgm:pt>
    <dgm:pt modelId="{660CFDD4-B299-41D4-AF2C-F371EA290FF2}">
      <dgm:prSet phldrT="[Text]"/>
      <dgm:spPr/>
      <dgm:t>
        <a:bodyPr/>
        <a:lstStyle/>
        <a:p>
          <a:r>
            <a:rPr lang="en-CA" dirty="0">
              <a:latin typeface="Arial" panose="020B0604020202020204" pitchFamily="34" charset="0"/>
              <a:cs typeface="Arial" panose="020B0604020202020204" pitchFamily="34" charset="0"/>
            </a:rPr>
            <a:t>Access</a:t>
          </a:r>
        </a:p>
      </dgm:t>
    </dgm:pt>
    <dgm:pt modelId="{70ED665E-EF16-4263-8417-745569E59B51}" type="parTrans" cxnId="{30B1B6D9-06EF-46FC-876E-8CE2ED5A506F}">
      <dgm:prSet/>
      <dgm:spPr/>
      <dgm:t>
        <a:bodyPr/>
        <a:lstStyle/>
        <a:p>
          <a:endParaRPr lang="en-CA"/>
        </a:p>
      </dgm:t>
    </dgm:pt>
    <dgm:pt modelId="{7414BFC1-5DD7-40B5-B47B-06D5F1B04087}" type="sibTrans" cxnId="{30B1B6D9-06EF-46FC-876E-8CE2ED5A506F}">
      <dgm:prSet/>
      <dgm:spPr/>
      <dgm:t>
        <a:bodyPr/>
        <a:lstStyle/>
        <a:p>
          <a:endParaRPr lang="en-CA"/>
        </a:p>
      </dgm:t>
    </dgm:pt>
    <dgm:pt modelId="{80D94373-4D48-4916-BACD-2877758D8EEB}">
      <dgm:prSet phldrT="[Text]"/>
      <dgm:spPr/>
      <dgm:t>
        <a:bodyPr/>
        <a:lstStyle/>
        <a:p>
          <a:r>
            <a:rPr lang="en-CA" dirty="0">
              <a:latin typeface="Arial" panose="020B0604020202020204" pitchFamily="34" charset="0"/>
              <a:cs typeface="Arial" panose="020B0604020202020204" pitchFamily="34" charset="0"/>
            </a:rPr>
            <a:t>Competition</a:t>
          </a:r>
        </a:p>
      </dgm:t>
    </dgm:pt>
    <dgm:pt modelId="{F831A517-54B0-4EEB-994E-778645CDE9C7}" type="parTrans" cxnId="{6D3BD0DC-16EC-41C0-BB81-1AE3F6BA3024}">
      <dgm:prSet/>
      <dgm:spPr/>
      <dgm:t>
        <a:bodyPr/>
        <a:lstStyle/>
        <a:p>
          <a:endParaRPr lang="en-CA"/>
        </a:p>
      </dgm:t>
    </dgm:pt>
    <dgm:pt modelId="{25C83387-80FE-4B1B-B8C2-27DE7627E908}" type="sibTrans" cxnId="{6D3BD0DC-16EC-41C0-BB81-1AE3F6BA3024}">
      <dgm:prSet/>
      <dgm:spPr/>
      <dgm:t>
        <a:bodyPr/>
        <a:lstStyle/>
        <a:p>
          <a:endParaRPr lang="en-CA"/>
        </a:p>
      </dgm:t>
    </dgm:pt>
    <dgm:pt modelId="{6D9EF97D-5CA3-4F73-87AF-337B8FF8F49F}">
      <dgm:prSet phldrT="[Text]"/>
      <dgm:spPr/>
      <dgm:t>
        <a:bodyPr/>
        <a:lstStyle/>
        <a:p>
          <a:r>
            <a:rPr lang="en-CA" dirty="0">
              <a:latin typeface="Arial" panose="020B0604020202020204" pitchFamily="34" charset="0"/>
              <a:cs typeface="Arial" panose="020B0604020202020204" pitchFamily="34" charset="0"/>
            </a:rPr>
            <a:t>Fairness</a:t>
          </a:r>
        </a:p>
      </dgm:t>
    </dgm:pt>
    <dgm:pt modelId="{7CF7190F-9F6E-4AFA-B6B1-0085DE93DC28}" type="parTrans" cxnId="{108DBFFA-73C3-47A9-8ECD-6087E3893703}">
      <dgm:prSet/>
      <dgm:spPr/>
      <dgm:t>
        <a:bodyPr/>
        <a:lstStyle/>
        <a:p>
          <a:endParaRPr lang="en-CA"/>
        </a:p>
      </dgm:t>
    </dgm:pt>
    <dgm:pt modelId="{BB3A4BBE-1827-4959-AAF6-EA5F8E9B2A6B}" type="sibTrans" cxnId="{108DBFFA-73C3-47A9-8ECD-6087E3893703}">
      <dgm:prSet/>
      <dgm:spPr/>
      <dgm:t>
        <a:bodyPr/>
        <a:lstStyle/>
        <a:p>
          <a:endParaRPr lang="en-CA"/>
        </a:p>
      </dgm:t>
    </dgm:pt>
    <dgm:pt modelId="{47B231E2-8967-487F-9AB7-5FD55BBFF185}" type="pres">
      <dgm:prSet presAssocID="{DBA5406E-F247-4504-A7AF-1F84BBA5AB4C}" presName="Name0" presStyleCnt="0">
        <dgm:presLayoutVars>
          <dgm:chMax val="7"/>
          <dgm:chPref val="7"/>
          <dgm:dir/>
          <dgm:animLvl val="lvl"/>
        </dgm:presLayoutVars>
      </dgm:prSet>
      <dgm:spPr/>
    </dgm:pt>
    <dgm:pt modelId="{9E3DF958-B492-4CF7-A3E8-183F92F5B0D0}" type="pres">
      <dgm:prSet presAssocID="{660CFDD4-B299-41D4-AF2C-F371EA290FF2}" presName="Accent1" presStyleCnt="0"/>
      <dgm:spPr/>
    </dgm:pt>
    <dgm:pt modelId="{F9BA2CE2-A71D-40D7-B06B-3E6F86EA69CC}" type="pres">
      <dgm:prSet presAssocID="{660CFDD4-B299-41D4-AF2C-F371EA290FF2}" presName="Accent" presStyleLbl="node1" presStyleIdx="0" presStyleCnt="3" custLinFactNeighborX="1737"/>
      <dgm:spPr>
        <a:solidFill>
          <a:schemeClr val="tx2">
            <a:lumMod val="50000"/>
          </a:schemeClr>
        </a:solidFill>
        <a:ln>
          <a:noFill/>
        </a:ln>
        <a:effectLst/>
      </dgm:spPr>
    </dgm:pt>
    <dgm:pt modelId="{C42D2CC1-1231-4608-A33B-919089727AAE}" type="pres">
      <dgm:prSet presAssocID="{660CFDD4-B299-41D4-AF2C-F371EA290FF2}" presName="Parent1" presStyleLbl="revTx" presStyleIdx="0" presStyleCnt="3">
        <dgm:presLayoutVars>
          <dgm:chMax val="1"/>
          <dgm:chPref val="1"/>
          <dgm:bulletEnabled val="1"/>
        </dgm:presLayoutVars>
      </dgm:prSet>
      <dgm:spPr/>
    </dgm:pt>
    <dgm:pt modelId="{29306286-340E-4ECC-8284-7A6AACF31834}" type="pres">
      <dgm:prSet presAssocID="{80D94373-4D48-4916-BACD-2877758D8EEB}" presName="Accent2" presStyleCnt="0"/>
      <dgm:spPr/>
    </dgm:pt>
    <dgm:pt modelId="{0ABD82B3-861D-4F92-9873-45B8447BEA73}" type="pres">
      <dgm:prSet presAssocID="{80D94373-4D48-4916-BACD-2877758D8EEB}" presName="Accent" presStyleLbl="node1" presStyleIdx="1" presStyleCnt="3"/>
      <dgm:spPr>
        <a:solidFill>
          <a:schemeClr val="tx2"/>
        </a:solidFill>
        <a:ln>
          <a:noFill/>
        </a:ln>
        <a:effectLst/>
      </dgm:spPr>
    </dgm:pt>
    <dgm:pt modelId="{4062D814-A523-4549-A90B-BB5059305B83}" type="pres">
      <dgm:prSet presAssocID="{80D94373-4D48-4916-BACD-2877758D8EEB}" presName="Parent2" presStyleLbl="revTx" presStyleIdx="1" presStyleCnt="3">
        <dgm:presLayoutVars>
          <dgm:chMax val="1"/>
          <dgm:chPref val="1"/>
          <dgm:bulletEnabled val="1"/>
        </dgm:presLayoutVars>
      </dgm:prSet>
      <dgm:spPr/>
    </dgm:pt>
    <dgm:pt modelId="{3D6FE2F5-AFD1-4A0A-8742-1CD7C12618AA}" type="pres">
      <dgm:prSet presAssocID="{6D9EF97D-5CA3-4F73-87AF-337B8FF8F49F}" presName="Accent3" presStyleCnt="0"/>
      <dgm:spPr/>
    </dgm:pt>
    <dgm:pt modelId="{A0BB26EA-2AD8-446F-A996-DE7637D1CA07}" type="pres">
      <dgm:prSet presAssocID="{6D9EF97D-5CA3-4F73-87AF-337B8FF8F49F}" presName="Accent" presStyleLbl="node1" presStyleIdx="2" presStyleCnt="3"/>
      <dgm:spPr>
        <a:solidFill>
          <a:schemeClr val="tx2">
            <a:lumMod val="60000"/>
            <a:lumOff val="40000"/>
          </a:schemeClr>
        </a:solidFill>
        <a:ln>
          <a:noFill/>
        </a:ln>
        <a:effectLst/>
      </dgm:spPr>
    </dgm:pt>
    <dgm:pt modelId="{89F0A155-39AB-4752-845F-03EACC93DED4}" type="pres">
      <dgm:prSet presAssocID="{6D9EF97D-5CA3-4F73-87AF-337B8FF8F49F}" presName="Parent3" presStyleLbl="revTx" presStyleIdx="2" presStyleCnt="3">
        <dgm:presLayoutVars>
          <dgm:chMax val="1"/>
          <dgm:chPref val="1"/>
          <dgm:bulletEnabled val="1"/>
        </dgm:presLayoutVars>
      </dgm:prSet>
      <dgm:spPr/>
    </dgm:pt>
  </dgm:ptLst>
  <dgm:cxnLst>
    <dgm:cxn modelId="{5D70F110-9D74-47FC-B3AC-EF87BABE684B}" type="presOf" srcId="{80D94373-4D48-4916-BACD-2877758D8EEB}" destId="{4062D814-A523-4549-A90B-BB5059305B83}" srcOrd="0" destOrd="0" presId="urn:microsoft.com/office/officeart/2009/layout/CircleArrowProcess"/>
    <dgm:cxn modelId="{0D658B51-2375-47E1-A46B-B67560B780B2}" type="presOf" srcId="{DBA5406E-F247-4504-A7AF-1F84BBA5AB4C}" destId="{47B231E2-8967-487F-9AB7-5FD55BBFF185}" srcOrd="0" destOrd="0" presId="urn:microsoft.com/office/officeart/2009/layout/CircleArrowProcess"/>
    <dgm:cxn modelId="{F4327AA1-E84E-480F-B997-839942908DC5}" type="presOf" srcId="{6D9EF97D-5CA3-4F73-87AF-337B8FF8F49F}" destId="{89F0A155-39AB-4752-845F-03EACC93DED4}" srcOrd="0" destOrd="0" presId="urn:microsoft.com/office/officeart/2009/layout/CircleArrowProcess"/>
    <dgm:cxn modelId="{30B1B6D9-06EF-46FC-876E-8CE2ED5A506F}" srcId="{DBA5406E-F247-4504-A7AF-1F84BBA5AB4C}" destId="{660CFDD4-B299-41D4-AF2C-F371EA290FF2}" srcOrd="0" destOrd="0" parTransId="{70ED665E-EF16-4263-8417-745569E59B51}" sibTransId="{7414BFC1-5DD7-40B5-B47B-06D5F1B04087}"/>
    <dgm:cxn modelId="{6D3BD0DC-16EC-41C0-BB81-1AE3F6BA3024}" srcId="{DBA5406E-F247-4504-A7AF-1F84BBA5AB4C}" destId="{80D94373-4D48-4916-BACD-2877758D8EEB}" srcOrd="1" destOrd="0" parTransId="{F831A517-54B0-4EEB-994E-778645CDE9C7}" sibTransId="{25C83387-80FE-4B1B-B8C2-27DE7627E908}"/>
    <dgm:cxn modelId="{108DBFFA-73C3-47A9-8ECD-6087E3893703}" srcId="{DBA5406E-F247-4504-A7AF-1F84BBA5AB4C}" destId="{6D9EF97D-5CA3-4F73-87AF-337B8FF8F49F}" srcOrd="2" destOrd="0" parTransId="{7CF7190F-9F6E-4AFA-B6B1-0085DE93DC28}" sibTransId="{BB3A4BBE-1827-4959-AAF6-EA5F8E9B2A6B}"/>
    <dgm:cxn modelId="{F35EBFFB-19D6-4C10-B3CD-50BA78068038}" type="presOf" srcId="{660CFDD4-B299-41D4-AF2C-F371EA290FF2}" destId="{C42D2CC1-1231-4608-A33B-919089727AAE}" srcOrd="0" destOrd="0" presId="urn:microsoft.com/office/officeart/2009/layout/CircleArrowProcess"/>
    <dgm:cxn modelId="{AC2CBEA8-AD06-4865-BFC8-32970BE14041}" type="presParOf" srcId="{47B231E2-8967-487F-9AB7-5FD55BBFF185}" destId="{9E3DF958-B492-4CF7-A3E8-183F92F5B0D0}" srcOrd="0" destOrd="0" presId="urn:microsoft.com/office/officeart/2009/layout/CircleArrowProcess"/>
    <dgm:cxn modelId="{636B7437-EFF4-49AA-9E1B-68D4277A442F}" type="presParOf" srcId="{9E3DF958-B492-4CF7-A3E8-183F92F5B0D0}" destId="{F9BA2CE2-A71D-40D7-B06B-3E6F86EA69CC}" srcOrd="0" destOrd="0" presId="urn:microsoft.com/office/officeart/2009/layout/CircleArrowProcess"/>
    <dgm:cxn modelId="{41D0DE6C-F4D1-4ECA-8EB0-2AADEDC2926B}" type="presParOf" srcId="{47B231E2-8967-487F-9AB7-5FD55BBFF185}" destId="{C42D2CC1-1231-4608-A33B-919089727AAE}" srcOrd="1" destOrd="0" presId="urn:microsoft.com/office/officeart/2009/layout/CircleArrowProcess"/>
    <dgm:cxn modelId="{7A3AA078-93EA-489C-A08A-9480F5838B38}" type="presParOf" srcId="{47B231E2-8967-487F-9AB7-5FD55BBFF185}" destId="{29306286-340E-4ECC-8284-7A6AACF31834}" srcOrd="2" destOrd="0" presId="urn:microsoft.com/office/officeart/2009/layout/CircleArrowProcess"/>
    <dgm:cxn modelId="{D0B37E20-3779-47AD-989F-8BA03F5FE617}" type="presParOf" srcId="{29306286-340E-4ECC-8284-7A6AACF31834}" destId="{0ABD82B3-861D-4F92-9873-45B8447BEA73}" srcOrd="0" destOrd="0" presId="urn:microsoft.com/office/officeart/2009/layout/CircleArrowProcess"/>
    <dgm:cxn modelId="{155573F4-383D-441F-913D-24478FFF30FC}" type="presParOf" srcId="{47B231E2-8967-487F-9AB7-5FD55BBFF185}" destId="{4062D814-A523-4549-A90B-BB5059305B83}" srcOrd="3" destOrd="0" presId="urn:microsoft.com/office/officeart/2009/layout/CircleArrowProcess"/>
    <dgm:cxn modelId="{753FDCB4-2E24-41CA-89E3-0AD2BA3D2964}" type="presParOf" srcId="{47B231E2-8967-487F-9AB7-5FD55BBFF185}" destId="{3D6FE2F5-AFD1-4A0A-8742-1CD7C12618AA}" srcOrd="4" destOrd="0" presId="urn:microsoft.com/office/officeart/2009/layout/CircleArrowProcess"/>
    <dgm:cxn modelId="{765DC74B-C09C-4984-ADA0-0FC69CACFD08}" type="presParOf" srcId="{3D6FE2F5-AFD1-4A0A-8742-1CD7C12618AA}" destId="{A0BB26EA-2AD8-446F-A996-DE7637D1CA07}" srcOrd="0" destOrd="0" presId="urn:microsoft.com/office/officeart/2009/layout/CircleArrowProcess"/>
    <dgm:cxn modelId="{D449F5B7-36FC-4112-B7C6-7B8E960C3A89}" type="presParOf" srcId="{47B231E2-8967-487F-9AB7-5FD55BBFF185}" destId="{89F0A155-39AB-4752-845F-03EACC93DED4}" srcOrd="5" destOrd="0" presId="urn:microsoft.com/office/officeart/2009/layout/CircleArrowProcess"/>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A2CE2-A71D-40D7-B06B-3E6F86EA69CC}">
      <dsp:nvSpPr>
        <dsp:cNvPr id="0" name=""/>
        <dsp:cNvSpPr/>
      </dsp:nvSpPr>
      <dsp:spPr>
        <a:xfrm>
          <a:off x="2376259" y="0"/>
          <a:ext cx="2094749" cy="2095068"/>
        </a:xfrm>
        <a:prstGeom prst="circularArrow">
          <a:avLst>
            <a:gd name="adj1" fmla="val 10980"/>
            <a:gd name="adj2" fmla="val 1142322"/>
            <a:gd name="adj3" fmla="val 4500000"/>
            <a:gd name="adj4" fmla="val 10800000"/>
            <a:gd name="adj5" fmla="val 12500"/>
          </a:avLst>
        </a:prstGeom>
        <a:solidFill>
          <a:schemeClr val="tx2">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2D2CC1-1231-4608-A33B-919089727AAE}">
      <dsp:nvSpPr>
        <dsp:cNvPr id="0" name=""/>
        <dsp:cNvSpPr/>
      </dsp:nvSpPr>
      <dsp:spPr>
        <a:xfrm>
          <a:off x="2802882" y="756383"/>
          <a:ext cx="1164011" cy="581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latin typeface="Arial" panose="020B0604020202020204" pitchFamily="34" charset="0"/>
              <a:cs typeface="Arial" panose="020B0604020202020204" pitchFamily="34" charset="0"/>
            </a:rPr>
            <a:t>Access</a:t>
          </a:r>
        </a:p>
      </dsp:txBody>
      <dsp:txXfrm>
        <a:off x="2802882" y="756383"/>
        <a:ext cx="1164011" cy="581866"/>
      </dsp:txXfrm>
    </dsp:sp>
    <dsp:sp modelId="{0ABD82B3-861D-4F92-9873-45B8447BEA73}">
      <dsp:nvSpPr>
        <dsp:cNvPr id="0" name=""/>
        <dsp:cNvSpPr/>
      </dsp:nvSpPr>
      <dsp:spPr>
        <a:xfrm>
          <a:off x="1758064" y="1203772"/>
          <a:ext cx="2094749" cy="2095068"/>
        </a:xfrm>
        <a:prstGeom prst="leftCircularArrow">
          <a:avLst>
            <a:gd name="adj1" fmla="val 10980"/>
            <a:gd name="adj2" fmla="val 1142322"/>
            <a:gd name="adj3" fmla="val 6300000"/>
            <a:gd name="adj4" fmla="val 18900000"/>
            <a:gd name="adj5" fmla="val 1250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62D814-A523-4549-A90B-BB5059305B83}">
      <dsp:nvSpPr>
        <dsp:cNvPr id="0" name=""/>
        <dsp:cNvSpPr/>
      </dsp:nvSpPr>
      <dsp:spPr>
        <a:xfrm>
          <a:off x="2223433" y="1967118"/>
          <a:ext cx="1164011" cy="581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latin typeface="Arial" panose="020B0604020202020204" pitchFamily="34" charset="0"/>
              <a:cs typeface="Arial" panose="020B0604020202020204" pitchFamily="34" charset="0"/>
            </a:rPr>
            <a:t>Competition</a:t>
          </a:r>
        </a:p>
      </dsp:txBody>
      <dsp:txXfrm>
        <a:off x="2223433" y="1967118"/>
        <a:ext cx="1164011" cy="581866"/>
      </dsp:txXfrm>
    </dsp:sp>
    <dsp:sp modelId="{A0BB26EA-2AD8-446F-A996-DE7637D1CA07}">
      <dsp:nvSpPr>
        <dsp:cNvPr id="0" name=""/>
        <dsp:cNvSpPr/>
      </dsp:nvSpPr>
      <dsp:spPr>
        <a:xfrm>
          <a:off x="2488965" y="2551596"/>
          <a:ext cx="1799714" cy="1800435"/>
        </a:xfrm>
        <a:prstGeom prst="blockArc">
          <a:avLst>
            <a:gd name="adj1" fmla="val 13500000"/>
            <a:gd name="adj2" fmla="val 10800000"/>
            <a:gd name="adj3" fmla="val 12740"/>
          </a:avLst>
        </a:prstGeom>
        <a:solidFill>
          <a:schemeClr val="tx2">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F0A155-39AB-4752-845F-03EACC93DED4}">
      <dsp:nvSpPr>
        <dsp:cNvPr id="0" name=""/>
        <dsp:cNvSpPr/>
      </dsp:nvSpPr>
      <dsp:spPr>
        <a:xfrm>
          <a:off x="2805636" y="3179594"/>
          <a:ext cx="1164011" cy="581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CA" sz="1600" kern="1200" dirty="0">
              <a:latin typeface="Arial" panose="020B0604020202020204" pitchFamily="34" charset="0"/>
              <a:cs typeface="Arial" panose="020B0604020202020204" pitchFamily="34" charset="0"/>
            </a:rPr>
            <a:t>Fairness</a:t>
          </a:r>
        </a:p>
      </dsp:txBody>
      <dsp:txXfrm>
        <a:off x="2805636" y="3179594"/>
        <a:ext cx="1164011" cy="58186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B8C37-C41C-4152-B075-463BA2D0BF01}" type="datetimeFigureOut">
              <a:rPr lang="en-CA" smtClean="0"/>
              <a:t>2021-04-14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F786D-7C1D-49BE-8C57-344B12FC4591}" type="slidenum">
              <a:rPr lang="en-CA" smtClean="0"/>
              <a:t>‹#›</a:t>
            </a:fld>
            <a:endParaRPr lang="en-CA"/>
          </a:p>
        </p:txBody>
      </p:sp>
    </p:spTree>
    <p:extLst>
      <p:ext uri="{BB962C8B-B14F-4D97-AF65-F5344CB8AC3E}">
        <p14:creationId xmlns:p14="http://schemas.microsoft.com/office/powerpoint/2010/main" val="126435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427038" y="692150"/>
            <a:ext cx="6156325" cy="3463925"/>
          </a:xfrm>
          <a:ln/>
        </p:spPr>
      </p:sp>
      <p:sp>
        <p:nvSpPr>
          <p:cNvPr id="39939" name="Rectangle 3"/>
          <p:cNvSpPr>
            <a:spLocks noGrp="1" noChangeArrowheads="1"/>
          </p:cNvSpPr>
          <p:nvPr>
            <p:ph type="body" idx="1"/>
          </p:nvPr>
        </p:nvSpPr>
        <p:spPr>
          <a:noFill/>
          <a:ln/>
        </p:spPr>
        <p:txBody>
          <a:bodyPr/>
          <a:lstStyle/>
          <a:p>
            <a:pPr defTabSz="914381">
              <a:defRPr/>
            </a:pPr>
            <a:r>
              <a:rPr lang="en-US" sz="1200" b="1" i="1" dirty="0">
                <a:latin typeface="Arial" pitchFamily="34" charset="0"/>
                <a:cs typeface="Arial" pitchFamily="34" charset="0"/>
              </a:rPr>
              <a:t>Last updated 2021/03/05</a:t>
            </a:r>
          </a:p>
          <a:p>
            <a:endParaRPr lang="en-US" dirty="0">
              <a:latin typeface="Times New Roman" pitchFamily="18" charset="0"/>
            </a:endParaRPr>
          </a:p>
        </p:txBody>
      </p:sp>
    </p:spTree>
    <p:extLst>
      <p:ext uri="{BB962C8B-B14F-4D97-AF65-F5344CB8AC3E}">
        <p14:creationId xmlns:p14="http://schemas.microsoft.com/office/powerpoint/2010/main" val="1577761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itchFamily="34" charset="0"/>
                <a:cs typeface="Arial" pitchFamily="34" charset="0"/>
              </a:rPr>
              <a:t>Contracts for below $25K</a:t>
            </a:r>
            <a:r>
              <a:rPr lang="en-US" sz="1100" baseline="0" dirty="0">
                <a:latin typeface="Arial" pitchFamily="34" charset="0"/>
                <a:cs typeface="Arial" pitchFamily="34" charset="0"/>
              </a:rPr>
              <a:t> for goods and below $40K for services </a:t>
            </a:r>
            <a:r>
              <a:rPr lang="en-US" sz="1100" dirty="0">
                <a:latin typeface="Arial" pitchFamily="34" charset="0"/>
                <a:cs typeface="Arial" pitchFamily="34" charset="0"/>
              </a:rPr>
              <a:t>are usually awarded using some kind of competitive process. But it’s a much less</a:t>
            </a:r>
            <a:r>
              <a:rPr lang="en-US" sz="1100" baseline="0" dirty="0">
                <a:latin typeface="Arial" pitchFamily="34" charset="0"/>
                <a:cs typeface="Arial" pitchFamily="34" charset="0"/>
              </a:rPr>
              <a:t> formal process, </a:t>
            </a:r>
            <a:r>
              <a:rPr lang="en-US" sz="1100" dirty="0">
                <a:latin typeface="Arial" pitchFamily="34" charset="0"/>
                <a:cs typeface="Arial" pitchFamily="34" charset="0"/>
              </a:rPr>
              <a:t>likely to be along the lines of requesting "3 quotes” rather than the "35-page tender notice document" approach. The government will identify potential suppliers via supplier lists, industry associations, or even using Google.</a:t>
            </a:r>
          </a:p>
          <a:p>
            <a:endParaRPr lang="en-US" sz="1100" dirty="0">
              <a:latin typeface="Arial" pitchFamily="34" charset="0"/>
              <a:cs typeface="Arial" pitchFamily="34" charset="0"/>
            </a:endParaRPr>
          </a:p>
          <a:p>
            <a:r>
              <a:rPr lang="en-US" sz="1100" dirty="0">
                <a:latin typeface="Arial" pitchFamily="34" charset="0"/>
                <a:cs typeface="Arial" pitchFamily="34" charset="0"/>
              </a:rPr>
              <a:t>For purchases under $10K, the process can be even less formal. Often it can be as simple as a </a:t>
            </a:r>
            <a:r>
              <a:rPr lang="en-US" sz="1100" baseline="0" dirty="0">
                <a:latin typeface="Arial" pitchFamily="34" charset="0"/>
                <a:cs typeface="Arial" pitchFamily="34" charset="0"/>
              </a:rPr>
              <a:t>telephone buy or an online purchase.</a:t>
            </a:r>
          </a:p>
          <a:p>
            <a:endParaRPr lang="en-US" sz="1100" baseline="0" dirty="0">
              <a:latin typeface="Arial" pitchFamily="34" charset="0"/>
              <a:cs typeface="Arial" pitchFamily="34" charset="0"/>
            </a:endParaRPr>
          </a:p>
          <a:p>
            <a:r>
              <a:rPr lang="en-US" sz="1100" baseline="0" dirty="0">
                <a:latin typeface="Arial" pitchFamily="34" charset="0"/>
                <a:cs typeface="Arial" pitchFamily="34" charset="0"/>
              </a:rPr>
              <a:t>If you want to tap into this multi-billion dollar market, you need to be proactive and make sure buyers know where to find you, like having an online presence.</a:t>
            </a:r>
          </a:p>
          <a:p>
            <a:endParaRPr lang="en-US" sz="1100" baseline="0" dirty="0">
              <a:solidFill>
                <a:schemeClr val="accent5">
                  <a:lumMod val="60000"/>
                  <a:lumOff val="40000"/>
                </a:schemeClr>
              </a:solidFill>
              <a:latin typeface="Arial" pitchFamily="34" charset="0"/>
              <a:cs typeface="Arial" pitchFamily="34" charset="0"/>
            </a:endParaRPr>
          </a:p>
          <a:p>
            <a:r>
              <a:rPr lang="en-CA" sz="1100" b="0" i="0" kern="1200" dirty="0">
                <a:solidFill>
                  <a:schemeClr val="tx1"/>
                </a:solidFill>
                <a:effectLst/>
                <a:latin typeface="+mn-lt"/>
                <a:ea typeface="+mn-ea"/>
                <a:cs typeface="+mn-cs"/>
              </a:rPr>
              <a:t>Note: </a:t>
            </a:r>
            <a:r>
              <a:rPr lang="en-CA" sz="1100" b="0" i="0" kern="1200" dirty="0">
                <a:solidFill>
                  <a:schemeClr val="tx1"/>
                </a:solidFill>
                <a:effectLst/>
                <a:latin typeface="Times New Roman" charset="0"/>
                <a:ea typeface="+mn-ea"/>
                <a:cs typeface="+mn-cs"/>
              </a:rPr>
              <a:t>You can market your business directly to government buyers. Generally speaking, government buyers can engage with businesses directly for low dollar value </a:t>
            </a:r>
            <a:r>
              <a:rPr lang="en-CA" sz="1100" b="0" i="0" kern="1200">
                <a:solidFill>
                  <a:schemeClr val="tx1"/>
                </a:solidFill>
                <a:effectLst/>
                <a:latin typeface="Times New Roman" charset="0"/>
                <a:ea typeface="+mn-ea"/>
                <a:cs typeface="+mn-cs"/>
              </a:rPr>
              <a:t>procurement of </a:t>
            </a:r>
            <a:r>
              <a:rPr lang="en-CA" sz="1100" b="0" i="0" kern="1200" dirty="0">
                <a:solidFill>
                  <a:schemeClr val="tx1"/>
                </a:solidFill>
                <a:effectLst/>
                <a:latin typeface="Times New Roman" charset="0"/>
                <a:ea typeface="+mn-ea"/>
                <a:cs typeface="+mn-cs"/>
              </a:rPr>
              <a:t>goods up to $25K and of services up to $40K. Over these thresholds, goods are purchased through a competitive process, and services are purchased through prequalified suppliers.</a:t>
            </a:r>
          </a:p>
        </p:txBody>
      </p:sp>
      <p:sp>
        <p:nvSpPr>
          <p:cNvPr id="4" name="Slide Number Placeholder 3"/>
          <p:cNvSpPr>
            <a:spLocks noGrp="1"/>
          </p:cNvSpPr>
          <p:nvPr>
            <p:ph type="sldNum" sz="quarter" idx="10"/>
          </p:nvPr>
        </p:nvSpPr>
        <p:spPr/>
        <p:txBody>
          <a:bodyPr/>
          <a:lstStyle/>
          <a:p>
            <a:pPr>
              <a:defRPr/>
            </a:pPr>
            <a:fld id="{6EBD3970-EE58-4855-B76B-F51A88E8035E}"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4153801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itchFamily="34" charset="0"/>
                <a:cs typeface="Arial" pitchFamily="34" charset="0"/>
              </a:rPr>
              <a:t>How can you figure</a:t>
            </a:r>
            <a:r>
              <a:rPr lang="en-US" sz="1200" baseline="0" dirty="0">
                <a:latin typeface="Arial" pitchFamily="34" charset="0"/>
                <a:cs typeface="Arial" pitchFamily="34" charset="0"/>
              </a:rPr>
              <a:t> out if selling to the government is right for you?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itchFamily="34" charset="0"/>
                <a:cs typeface="Arial" pitchFamily="34" charset="0"/>
              </a:rPr>
              <a:t>Go</a:t>
            </a:r>
            <a:r>
              <a:rPr lang="en-US" sz="1200" baseline="0" dirty="0">
                <a:latin typeface="Arial" pitchFamily="34" charset="0"/>
                <a:cs typeface="Arial" pitchFamily="34" charset="0"/>
              </a:rPr>
              <a:t> to </a:t>
            </a:r>
            <a:r>
              <a:rPr lang="en-US" sz="1200" dirty="0">
                <a:latin typeface="Arial" pitchFamily="34" charset="0"/>
                <a:cs typeface="Arial" pitchFamily="34" charset="0"/>
              </a:rPr>
              <a:t>Buyandsell.gc.ca, which</a:t>
            </a:r>
            <a:r>
              <a:rPr lang="en-US" sz="1200" baseline="0" dirty="0">
                <a:latin typeface="Arial" pitchFamily="34" charset="0"/>
                <a:cs typeface="Arial" pitchFamily="34" charset="0"/>
              </a:rPr>
              <a:t> is </a:t>
            </a:r>
            <a:r>
              <a:rPr lang="en-US" sz="1200" dirty="0">
                <a:latin typeface="Arial" pitchFamily="34" charset="0"/>
                <a:cs typeface="Arial" pitchFamily="34" charset="0"/>
              </a:rPr>
              <a:t>the authoritative source for government procurement information.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Arial" pitchFamily="34" charset="0"/>
              <a:cs typeface="Arial" pitchFamily="34" charset="0"/>
            </a:endParaRPr>
          </a:p>
          <a:p>
            <a:pPr>
              <a:spcBef>
                <a:spcPts val="0"/>
              </a:spcBef>
            </a:pPr>
            <a:r>
              <a:rPr lang="en-US" sz="1200" dirty="0">
                <a:latin typeface="Arial" pitchFamily="34" charset="0"/>
                <a:cs typeface="Arial" pitchFamily="34" charset="0"/>
              </a:rPr>
              <a:t>Federal departments and agencies use Buyandsell.gc.ca to advertise their requirements.</a:t>
            </a:r>
          </a:p>
          <a:p>
            <a:pPr>
              <a:spcBef>
                <a:spcPts val="0"/>
              </a:spcBef>
            </a:pPr>
            <a:endParaRPr lang="en-US" sz="1200" dirty="0">
              <a:latin typeface="Arial" pitchFamily="34" charset="0"/>
              <a:cs typeface="Arial" pitchFamily="34" charset="0"/>
            </a:endParaRPr>
          </a:p>
          <a:p>
            <a:r>
              <a:rPr lang="en-US" sz="1200" dirty="0">
                <a:latin typeface="Arial" pitchFamily="34" charset="0"/>
                <a:cs typeface="Arial" pitchFamily="34" charset="0"/>
              </a:rPr>
              <a:t>There are a number of benefits to using Buyandsell.gc.ca:  </a:t>
            </a:r>
          </a:p>
          <a:p>
            <a:endParaRPr lang="en-US" sz="1200" dirty="0">
              <a:latin typeface="Arial" pitchFamily="34" charset="0"/>
              <a:cs typeface="Arial" pitchFamily="34" charset="0"/>
            </a:endParaRPr>
          </a:p>
          <a:p>
            <a:pPr marL="171447" indent="-171447">
              <a:buFont typeface="Arial"/>
              <a:buChar char="•"/>
            </a:pPr>
            <a:r>
              <a:rPr lang="en-US" sz="1200" dirty="0">
                <a:latin typeface="Arial" pitchFamily="34" charset="0"/>
                <a:cs typeface="Arial" pitchFamily="34" charset="0"/>
              </a:rPr>
              <a:t>access is free and you don't have to register</a:t>
            </a:r>
          </a:p>
          <a:p>
            <a:pPr marL="171447" indent="-171447">
              <a:buFont typeface="Arial"/>
              <a:buChar char="•"/>
            </a:pPr>
            <a:r>
              <a:rPr lang="en-US" sz="1200" dirty="0">
                <a:latin typeface="Arial" pitchFamily="34" charset="0"/>
                <a:cs typeface="Arial" pitchFamily="34" charset="0"/>
              </a:rPr>
              <a:t>you can search using plain language to find opportunities</a:t>
            </a:r>
          </a:p>
          <a:p>
            <a:pPr marL="171447" indent="-171447">
              <a:buFont typeface="Arial"/>
              <a:buChar char="•"/>
            </a:pPr>
            <a:r>
              <a:rPr lang="en-US" sz="1200" dirty="0">
                <a:latin typeface="Arial" pitchFamily="34" charset="0"/>
                <a:cs typeface="Arial" pitchFamily="34" charset="0"/>
              </a:rPr>
              <a:t>you can find previous contracts notices, which gives you an idea of w</a:t>
            </a:r>
            <a:r>
              <a:rPr lang="en-CA" sz="1200" dirty="0">
                <a:latin typeface="Arial" pitchFamily="34" charset="0"/>
                <a:cs typeface="Arial" pitchFamily="34" charset="0"/>
              </a:rPr>
              <a:t>hat buyers have bought in the past</a:t>
            </a:r>
            <a:r>
              <a:rPr lang="en-CA" sz="1200" baseline="0" dirty="0">
                <a:latin typeface="Arial" pitchFamily="34" charset="0"/>
                <a:cs typeface="Arial" pitchFamily="34" charset="0"/>
              </a:rPr>
              <a:t> and can be useful for you </a:t>
            </a:r>
            <a:r>
              <a:rPr lang="en-CA" sz="1200" dirty="0">
                <a:latin typeface="Arial" pitchFamily="34" charset="0"/>
                <a:cs typeface="Arial" pitchFamily="34" charset="0"/>
              </a:rPr>
              <a:t>as you develop your business strategy. </a:t>
            </a:r>
            <a:endParaRPr lang="en-US" sz="1200" dirty="0">
              <a:latin typeface="Arial" pitchFamily="34" charset="0"/>
              <a:cs typeface="Arial" pitchFamily="34" charset="0"/>
            </a:endParaRPr>
          </a:p>
          <a:p>
            <a:pPr marL="171447" indent="-171447">
              <a:buFont typeface="Arial"/>
              <a:buChar char="•"/>
            </a:pPr>
            <a:r>
              <a:rPr lang="en-US" sz="1200" dirty="0">
                <a:latin typeface="Arial" pitchFamily="34" charset="0"/>
                <a:cs typeface="Arial" pitchFamily="34" charset="0"/>
              </a:rPr>
              <a:t>you can </a:t>
            </a:r>
            <a:r>
              <a:rPr lang="en-US" sz="1200" baseline="0" dirty="0">
                <a:latin typeface="Arial" pitchFamily="34" charset="0"/>
                <a:cs typeface="Arial" pitchFamily="34" charset="0"/>
              </a:rPr>
              <a:t>subscribe to receive email notification when new opportunities are published.</a:t>
            </a:r>
            <a:endParaRPr lang="en-US" sz="1200" dirty="0">
              <a:latin typeface="Arial" pitchFamily="34" charset="0"/>
              <a:cs typeface="Arial" pitchFamily="34" charset="0"/>
            </a:endParaRPr>
          </a:p>
          <a:p>
            <a:endParaRPr lang="en-CA" dirty="0"/>
          </a:p>
        </p:txBody>
      </p:sp>
      <p:sp>
        <p:nvSpPr>
          <p:cNvPr id="4" name="Slide Number Placeholder 3"/>
          <p:cNvSpPr>
            <a:spLocks noGrp="1"/>
          </p:cNvSpPr>
          <p:nvPr>
            <p:ph type="sldNum" sz="quarter" idx="10"/>
          </p:nvPr>
        </p:nvSpPr>
        <p:spPr/>
        <p:txBody>
          <a:bodyPr/>
          <a:lstStyle/>
          <a:p>
            <a:pPr>
              <a:defRPr/>
            </a:pPr>
            <a:fld id="{6EBD3970-EE58-4855-B76B-F51A88E8035E}"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249404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441325" y="712788"/>
            <a:ext cx="6335713" cy="3563937"/>
          </a:xfrm>
          <a:prstGeom prst="rect">
            <a:avLst/>
          </a:prstGeom>
        </p:spPr>
        <p:txBody>
          <a:bodyPr lIns="95564" tIns="47782" rIns="95564" bIns="47782"/>
          <a:lstStyle/>
          <a:p>
            <a:endParaRPr/>
          </a:p>
        </p:txBody>
      </p:sp>
      <p:sp>
        <p:nvSpPr>
          <p:cNvPr id="154" name="Shape 154"/>
          <p:cNvSpPr>
            <a:spLocks noGrp="1"/>
          </p:cNvSpPr>
          <p:nvPr>
            <p:ph type="body" sz="quarter" idx="1"/>
          </p:nvPr>
        </p:nvSpPr>
        <p:spPr>
          <a:xfrm>
            <a:off x="975806" y="4561313"/>
            <a:ext cx="5363589" cy="4320375"/>
          </a:xfrm>
          <a:prstGeom prst="rect">
            <a:avLst/>
          </a:prstGeom>
        </p:spPr>
        <p:txBody>
          <a:bodyPr/>
          <a:lstStyle>
            <a:lvl1pPr>
              <a:spcBef>
                <a:spcPts val="300"/>
              </a:spcBef>
              <a:defRPr sz="1100">
                <a:latin typeface="Arial"/>
                <a:ea typeface="Arial"/>
                <a:cs typeface="Arial"/>
                <a:sym typeface="Arial"/>
              </a:defRPr>
            </a:lvl1pPr>
          </a:lstStyle>
          <a:p>
            <a:r>
              <a:rPr lang="en-CA" sz="1100" b="0" i="0" kern="1200" dirty="0">
                <a:solidFill>
                  <a:schemeClr val="tx1"/>
                </a:solidFill>
                <a:effectLst/>
                <a:latin typeface="Arial"/>
                <a:ea typeface="Arial"/>
                <a:cs typeface="Arial"/>
                <a:sym typeface="Arial"/>
              </a:rPr>
              <a:t>Public Services and Procurement Canada (PSPC) is using SAP </a:t>
            </a:r>
            <a:r>
              <a:rPr lang="en-CA" sz="1100" b="0" i="0" kern="1200" dirty="0" err="1">
                <a:solidFill>
                  <a:schemeClr val="tx1"/>
                </a:solidFill>
                <a:effectLst/>
                <a:latin typeface="Arial"/>
                <a:ea typeface="Arial"/>
                <a:cs typeface="Arial"/>
                <a:sym typeface="Arial"/>
              </a:rPr>
              <a:t>Ariba</a:t>
            </a:r>
            <a:r>
              <a:rPr lang="en-CA" sz="1100" b="0" i="0" kern="1200" dirty="0">
                <a:solidFill>
                  <a:schemeClr val="tx1"/>
                </a:solidFill>
                <a:effectLst/>
                <a:latin typeface="Arial"/>
                <a:ea typeface="Arial"/>
                <a:cs typeface="Arial"/>
                <a:sym typeface="Arial"/>
              </a:rPr>
              <a:t>, a web-based tool that allows businesses to view and bid on opportunities with the Government of Canada. All procurement that PSPC manages for the Government of Canada will take place on this tool and businesses will need an account.</a:t>
            </a:r>
          </a:p>
          <a:p>
            <a:endParaRPr lang="en-CA" sz="1100" b="0" i="0" kern="1200" dirty="0">
              <a:solidFill>
                <a:schemeClr val="tx1"/>
              </a:solidFill>
              <a:effectLst/>
              <a:latin typeface="Arial"/>
              <a:ea typeface="Arial"/>
              <a:cs typeface="Arial"/>
              <a:sym typeface="Arial"/>
            </a:endParaRPr>
          </a:p>
          <a:p>
            <a:r>
              <a:rPr lang="en-CA" sz="1100" b="0" i="0" kern="1200" dirty="0" err="1">
                <a:solidFill>
                  <a:schemeClr val="tx1"/>
                </a:solidFill>
                <a:effectLst/>
                <a:latin typeface="Arial"/>
                <a:ea typeface="Arial"/>
                <a:cs typeface="Arial"/>
                <a:sym typeface="Arial"/>
              </a:rPr>
              <a:t>CanadaBuys</a:t>
            </a:r>
            <a:r>
              <a:rPr lang="en-CA" sz="1100" b="0" i="0" kern="1200" baseline="0" dirty="0">
                <a:solidFill>
                  <a:schemeClr val="tx1"/>
                </a:solidFill>
                <a:effectLst/>
                <a:latin typeface="Arial"/>
                <a:ea typeface="Arial"/>
                <a:cs typeface="Arial"/>
                <a:sym typeface="Arial"/>
              </a:rPr>
              <a:t> will gradually replace BuyAndSell.gc.ca and bidding will gradually move to SAP </a:t>
            </a:r>
            <a:r>
              <a:rPr lang="en-CA" sz="1100" b="0" i="0" kern="1200" baseline="0" dirty="0" err="1">
                <a:solidFill>
                  <a:schemeClr val="tx1"/>
                </a:solidFill>
                <a:effectLst/>
                <a:latin typeface="Arial"/>
                <a:ea typeface="Arial"/>
                <a:cs typeface="Arial"/>
                <a:sym typeface="Arial"/>
              </a:rPr>
              <a:t>Ariba</a:t>
            </a:r>
            <a:r>
              <a:rPr lang="en-CA" sz="1100" b="0" i="0" kern="1200" baseline="0" dirty="0">
                <a:solidFill>
                  <a:schemeClr val="tx1"/>
                </a:solidFill>
                <a:effectLst/>
                <a:latin typeface="Arial"/>
                <a:ea typeface="Arial"/>
                <a:cs typeface="Arial"/>
                <a:sym typeface="Arial"/>
              </a:rPr>
              <a:t>. </a:t>
            </a:r>
            <a:r>
              <a:rPr lang="en-CA" sz="1100" b="0" i="0" kern="1200" dirty="0">
                <a:solidFill>
                  <a:schemeClr val="tx1"/>
                </a:solidFill>
                <a:effectLst/>
                <a:latin typeface="Arial"/>
                <a:ea typeface="Arial"/>
                <a:cs typeface="Arial"/>
                <a:sym typeface="Arial"/>
              </a:rPr>
              <a:t>We are making this transition over time and in phases.</a:t>
            </a:r>
          </a:p>
          <a:p>
            <a:endParaRPr lang="en-CA" sz="1100" b="0" i="0" kern="1200" dirty="0">
              <a:solidFill>
                <a:schemeClr val="tx1"/>
              </a:solidFill>
              <a:effectLst/>
              <a:latin typeface="Times New Roman" charset="0"/>
              <a:ea typeface="Arial"/>
              <a:cs typeface="Arial"/>
              <a:sym typeface="Arial"/>
            </a:endParaRPr>
          </a:p>
          <a:p>
            <a:r>
              <a:rPr lang="en-US" sz="1100" b="0" i="0" kern="1200" dirty="0">
                <a:solidFill>
                  <a:schemeClr val="tx1"/>
                </a:solidFill>
                <a:effectLst/>
                <a:latin typeface="Arial"/>
                <a:ea typeface="Arial"/>
                <a:cs typeface="Arial"/>
                <a:sym typeface="Arial"/>
              </a:rPr>
              <a:t>Registration is open through </a:t>
            </a:r>
            <a:r>
              <a:rPr lang="en-US" sz="1100" b="0" i="0" kern="1200" dirty="0" err="1">
                <a:solidFill>
                  <a:schemeClr val="tx1"/>
                </a:solidFill>
                <a:effectLst/>
                <a:latin typeface="Arial"/>
                <a:ea typeface="Arial"/>
                <a:cs typeface="Arial"/>
                <a:sym typeface="Arial"/>
              </a:rPr>
              <a:t>CanadaBuys</a:t>
            </a:r>
            <a:r>
              <a:rPr lang="en-US" sz="1100" b="0" i="0" kern="1200" dirty="0">
                <a:solidFill>
                  <a:schemeClr val="tx1"/>
                </a:solidFill>
                <a:effectLst/>
                <a:latin typeface="Arial"/>
                <a:ea typeface="Arial"/>
                <a:cs typeface="Arial"/>
                <a:sym typeface="Arial"/>
              </a:rPr>
              <a:t>. For more information, refer to the Getting Started and Resources pages on </a:t>
            </a:r>
            <a:r>
              <a:rPr lang="en-US" sz="1100" b="0" i="0" kern="1200" dirty="0" err="1">
                <a:solidFill>
                  <a:schemeClr val="tx1"/>
                </a:solidFill>
                <a:effectLst/>
                <a:latin typeface="Arial"/>
                <a:ea typeface="Arial"/>
                <a:cs typeface="Arial"/>
                <a:sym typeface="Arial"/>
              </a:rPr>
              <a:t>CanadaBuys</a:t>
            </a:r>
            <a:r>
              <a:rPr lang="en-US" sz="1100" b="0" i="0" kern="1200" dirty="0">
                <a:solidFill>
                  <a:schemeClr val="tx1"/>
                </a:solidFill>
                <a:effectLst/>
                <a:latin typeface="Arial"/>
                <a:ea typeface="Arial"/>
                <a:cs typeface="Arial"/>
                <a:sym typeface="Arial"/>
              </a:rPr>
              <a:t>. For technical support, contact the EPS service desk through the Support page on </a:t>
            </a:r>
            <a:r>
              <a:rPr lang="en-US" sz="1100" b="0" i="0" kern="1200" dirty="0" err="1">
                <a:solidFill>
                  <a:schemeClr val="tx1"/>
                </a:solidFill>
                <a:effectLst/>
                <a:latin typeface="Arial"/>
                <a:ea typeface="Arial"/>
                <a:cs typeface="Arial"/>
                <a:sym typeface="Arial"/>
              </a:rPr>
              <a:t>CanadaBuys</a:t>
            </a:r>
            <a:r>
              <a:rPr lang="en-US" sz="1100" b="0" i="0" kern="1200" dirty="0">
                <a:solidFill>
                  <a:schemeClr val="tx1"/>
                </a:solidFill>
                <a:effectLst/>
                <a:latin typeface="Arial"/>
                <a:ea typeface="Arial"/>
                <a:cs typeface="Arial"/>
                <a:sym typeface="Arial"/>
              </a:rPr>
              <a:t>.</a:t>
            </a:r>
          </a:p>
          <a:p>
            <a:endParaRPr lang="en-US" sz="1100" b="0" i="0" kern="1200" dirty="0">
              <a:solidFill>
                <a:schemeClr val="tx1"/>
              </a:solidFill>
              <a:effectLst/>
              <a:latin typeface="Arial"/>
              <a:ea typeface="Arial"/>
              <a:cs typeface="Arial"/>
              <a:sym typeface="Arial"/>
            </a:endParaRPr>
          </a:p>
          <a:p>
            <a:r>
              <a:rPr lang="en-CA" sz="1100" b="0" i="0" kern="1200" dirty="0">
                <a:solidFill>
                  <a:schemeClr val="tx1"/>
                </a:solidFill>
                <a:effectLst/>
                <a:latin typeface="Times New Roman" charset="0"/>
                <a:ea typeface="Arial"/>
                <a:cs typeface="Arial"/>
                <a:sym typeface="Arial"/>
              </a:rPr>
              <a:t>Millions of companies around the world use SAP </a:t>
            </a:r>
            <a:r>
              <a:rPr lang="en-CA" sz="1100" b="0" i="0" kern="1200" dirty="0" err="1">
                <a:solidFill>
                  <a:schemeClr val="tx1"/>
                </a:solidFill>
                <a:effectLst/>
                <a:latin typeface="Times New Roman" charset="0"/>
                <a:ea typeface="Arial"/>
                <a:cs typeface="Arial"/>
                <a:sym typeface="Arial"/>
              </a:rPr>
              <a:t>Ariba</a:t>
            </a:r>
            <a:r>
              <a:rPr lang="en-CA" sz="1100" b="0" i="0" kern="1200" dirty="0">
                <a:solidFill>
                  <a:schemeClr val="tx1"/>
                </a:solidFill>
                <a:effectLst/>
                <a:latin typeface="Times New Roman" charset="0"/>
                <a:ea typeface="Arial"/>
                <a:cs typeface="Arial"/>
                <a:sym typeface="Arial"/>
              </a:rPr>
              <a:t>, so your business may already have an account. If you are unsure if your business already has an account, you can search by business</a:t>
            </a:r>
            <a:r>
              <a:rPr lang="en-CA" sz="1100" b="0" i="0" kern="1200" baseline="0" dirty="0">
                <a:solidFill>
                  <a:schemeClr val="tx1"/>
                </a:solidFill>
                <a:effectLst/>
                <a:latin typeface="Times New Roman" charset="0"/>
                <a:ea typeface="Arial"/>
                <a:cs typeface="Arial"/>
                <a:sym typeface="Arial"/>
              </a:rPr>
              <a:t> name </a:t>
            </a:r>
            <a:r>
              <a:rPr lang="en-CA" sz="1100" b="0" i="0" u="none" kern="1200" dirty="0">
                <a:solidFill>
                  <a:schemeClr val="tx1"/>
                </a:solidFill>
                <a:effectLst/>
                <a:latin typeface="Times New Roman" charset="0"/>
                <a:ea typeface="Arial"/>
                <a:cs typeface="Arial"/>
                <a:sym typeface="Arial"/>
              </a:rPr>
              <a:t>to verify</a:t>
            </a:r>
            <a:r>
              <a:rPr lang="en-CA" sz="1100" b="0" i="0" kern="1200" dirty="0">
                <a:solidFill>
                  <a:schemeClr val="tx1"/>
                </a:solidFill>
                <a:effectLst/>
                <a:latin typeface="Times New Roman" charset="0"/>
                <a:ea typeface="Arial"/>
                <a:cs typeface="Arial"/>
                <a:sym typeface="Arial"/>
              </a:rPr>
              <a:t>.</a:t>
            </a:r>
          </a:p>
          <a:p>
            <a:endParaRPr lang="en-CA" sz="1100" b="0" i="0" kern="1200" dirty="0">
              <a:solidFill>
                <a:schemeClr val="tx1"/>
              </a:solidFill>
              <a:effectLst/>
              <a:latin typeface="Times New Roman" charset="0"/>
              <a:ea typeface="Arial"/>
              <a:cs typeface="Arial"/>
              <a:sym typeface="Arial"/>
            </a:endParaRPr>
          </a:p>
          <a:p>
            <a:r>
              <a:rPr lang="en-CA" sz="1100" b="0" i="0" kern="1200" dirty="0">
                <a:solidFill>
                  <a:schemeClr val="tx1"/>
                </a:solidFill>
                <a:effectLst/>
                <a:latin typeface="Times New Roman" charset="0"/>
                <a:ea typeface="Arial"/>
                <a:cs typeface="Arial"/>
                <a:sym typeface="Arial"/>
              </a:rPr>
              <a:t>If you already have an</a:t>
            </a:r>
            <a:r>
              <a:rPr lang="en-CA" sz="1100" b="0" i="0" kern="1200" baseline="0" dirty="0">
                <a:solidFill>
                  <a:schemeClr val="tx1"/>
                </a:solidFill>
                <a:effectLst/>
                <a:latin typeface="Times New Roman" charset="0"/>
                <a:ea typeface="Arial"/>
                <a:cs typeface="Arial"/>
                <a:sym typeface="Arial"/>
              </a:rPr>
              <a:t> </a:t>
            </a:r>
            <a:r>
              <a:rPr lang="en-CA" sz="1100" b="0" i="0" kern="1200" dirty="0">
                <a:solidFill>
                  <a:schemeClr val="tx1"/>
                </a:solidFill>
                <a:effectLst/>
                <a:latin typeface="Times New Roman" charset="0"/>
                <a:ea typeface="Arial"/>
                <a:cs typeface="Arial"/>
                <a:sym typeface="Arial"/>
              </a:rPr>
              <a:t>account, you will simply need to answer a few additional questions about your business in order to view and bid on Government of Canada tender opportunities.</a:t>
            </a:r>
          </a:p>
          <a:p>
            <a:endParaRPr lang="en-CA" sz="1100" b="0" i="0" kern="1200" dirty="0">
              <a:solidFill>
                <a:schemeClr val="tx1"/>
              </a:solidFill>
              <a:effectLst/>
              <a:latin typeface="Arial"/>
              <a:ea typeface="Arial"/>
              <a:cs typeface="Arial"/>
              <a:sym typeface="Arial"/>
            </a:endParaRPr>
          </a:p>
          <a:p>
            <a:endParaRPr lang="en-CA" sz="1100" b="0" i="0" kern="1200" dirty="0">
              <a:solidFill>
                <a:schemeClr val="tx1"/>
              </a:solidFill>
              <a:effectLst/>
              <a:latin typeface="Arial"/>
              <a:cs typeface="Arial"/>
              <a:sym typeface="Arial"/>
            </a:endParaRPr>
          </a:p>
          <a:p>
            <a:br>
              <a:rPr lang="en-CA" dirty="0"/>
            </a:br>
            <a:endParaRPr dirty="0"/>
          </a:p>
        </p:txBody>
      </p:sp>
    </p:spTree>
    <p:extLst>
      <p:ext uri="{BB962C8B-B14F-4D97-AF65-F5344CB8AC3E}">
        <p14:creationId xmlns:p14="http://schemas.microsoft.com/office/powerpoint/2010/main" val="1416724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Arial"/>
                <a:ea typeface="Arial"/>
                <a:cs typeface="Arial"/>
                <a:sym typeface="Arial"/>
              </a:rPr>
              <a:t>During the transition to online procurement, you will be able to bid on some tender opportunities through SAP </a:t>
            </a:r>
            <a:r>
              <a:rPr lang="en-CA" sz="1200" b="0" i="0" kern="1200" dirty="0" err="1">
                <a:solidFill>
                  <a:schemeClr val="tx1"/>
                </a:solidFill>
                <a:effectLst/>
                <a:latin typeface="Arial"/>
                <a:ea typeface="Arial"/>
                <a:cs typeface="Arial"/>
                <a:sym typeface="Arial"/>
              </a:rPr>
              <a:t>Ariba</a:t>
            </a:r>
            <a:r>
              <a:rPr lang="en-CA" sz="1200" b="0" i="0" kern="1200" dirty="0">
                <a:solidFill>
                  <a:schemeClr val="tx1"/>
                </a:solidFill>
                <a:effectLst/>
                <a:latin typeface="Arial"/>
                <a:ea typeface="Arial"/>
                <a:cs typeface="Arial"/>
                <a:sym typeface="Arial"/>
              </a:rPr>
              <a:t>, while others will continue to require bid submission through existing methods.</a:t>
            </a:r>
          </a:p>
          <a:p>
            <a:endParaRPr lang="en-CA" sz="1200" b="0" i="0" kern="1200" dirty="0">
              <a:solidFill>
                <a:schemeClr val="tx1"/>
              </a:solidFill>
              <a:effectLst/>
              <a:latin typeface="Arial"/>
              <a:ea typeface="Arial"/>
              <a:cs typeface="Arial"/>
              <a:sym typeface="Arial"/>
            </a:endParaRPr>
          </a:p>
          <a:p>
            <a:r>
              <a:rPr lang="en-CA" sz="1200" b="0" i="0" kern="1200" dirty="0">
                <a:solidFill>
                  <a:schemeClr val="tx1"/>
                </a:solidFill>
                <a:effectLst/>
                <a:latin typeface="Arial"/>
                <a:ea typeface="Arial"/>
                <a:cs typeface="Arial"/>
                <a:sym typeface="Arial"/>
              </a:rPr>
              <a:t>Each procurement opportunity will clearly detail the delivery method to be used to submit a bid. This means that you may need to register in both SAP </a:t>
            </a:r>
            <a:r>
              <a:rPr lang="en-CA" sz="1200" b="0" i="0" kern="1200" dirty="0" err="1">
                <a:solidFill>
                  <a:schemeClr val="tx1"/>
                </a:solidFill>
                <a:effectLst/>
                <a:latin typeface="Arial"/>
                <a:ea typeface="Arial"/>
                <a:cs typeface="Arial"/>
                <a:sym typeface="Arial"/>
              </a:rPr>
              <a:t>Ariba</a:t>
            </a:r>
            <a:r>
              <a:rPr lang="en-CA" sz="1200" b="0" i="0" kern="1200" dirty="0">
                <a:solidFill>
                  <a:schemeClr val="tx1"/>
                </a:solidFill>
                <a:effectLst/>
                <a:latin typeface="Arial"/>
                <a:ea typeface="Arial"/>
                <a:cs typeface="Arial"/>
                <a:sym typeface="Arial"/>
              </a:rPr>
              <a:t> and the Supplier Registration Information (SRI) system. </a:t>
            </a:r>
            <a:endParaRPr lang="en-CA" u="non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0" kern="1200" baseline="0" dirty="0">
                <a:solidFill>
                  <a:schemeClr val="tx1"/>
                </a:solidFill>
                <a:effectLst/>
                <a:latin typeface="Times New Roman" charset="0"/>
                <a:ea typeface="+mn-ea"/>
                <a:cs typeface="+mn-cs"/>
              </a:rPr>
              <a:t>You can sign up for </a:t>
            </a:r>
            <a:r>
              <a:rPr lang="en-CA" sz="1200" b="0" i="0" kern="1200" baseline="0" dirty="0" err="1">
                <a:solidFill>
                  <a:schemeClr val="tx1"/>
                </a:solidFill>
                <a:effectLst/>
                <a:latin typeface="Times New Roman" charset="0"/>
                <a:ea typeface="+mn-ea"/>
                <a:cs typeface="+mn-cs"/>
              </a:rPr>
              <a:t>BuyAndSell</a:t>
            </a:r>
            <a:r>
              <a:rPr lang="en-CA" sz="1200" b="0" i="0" kern="1200" baseline="0" dirty="0">
                <a:solidFill>
                  <a:schemeClr val="tx1"/>
                </a:solidFill>
                <a:effectLst/>
                <a:latin typeface="Times New Roman" charset="0"/>
                <a:ea typeface="+mn-ea"/>
                <a:cs typeface="+mn-cs"/>
              </a:rPr>
              <a:t> news </a:t>
            </a:r>
            <a:r>
              <a:rPr lang="en-CA" dirty="0"/>
              <a:t>(email notifications, Atom/RSS feeds) </a:t>
            </a:r>
            <a:r>
              <a:rPr lang="en-CA" sz="1200" b="0" i="0" kern="1200" baseline="0" dirty="0">
                <a:solidFill>
                  <a:schemeClr val="tx1"/>
                </a:solidFill>
                <a:effectLst/>
                <a:latin typeface="Times New Roman" charset="0"/>
                <a:ea typeface="+mn-ea"/>
                <a:cs typeface="+mn-cs"/>
              </a:rPr>
              <a:t>in order to receive the latest news on procurement and website updates.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i="0" kern="1200" baseline="0" dirty="0">
                <a:solidFill>
                  <a:schemeClr val="tx1"/>
                </a:solidFill>
                <a:effectLst/>
                <a:latin typeface="Times New Roman" charset="0"/>
                <a:ea typeface="+mn-ea"/>
                <a:cs typeface="+mn-cs"/>
              </a:rPr>
              <a:t>Note about following tenders: </a:t>
            </a:r>
            <a:r>
              <a:rPr lang="en-CA" sz="1200" b="0" i="0" kern="1200" dirty="0">
                <a:solidFill>
                  <a:schemeClr val="tx1"/>
                </a:solidFill>
                <a:effectLst/>
                <a:latin typeface="Times New Roman" charset="0"/>
                <a:ea typeface="+mn-ea"/>
                <a:cs typeface="+mn-cs"/>
              </a:rPr>
              <a:t>When an opportunity is posted in </a:t>
            </a:r>
            <a:r>
              <a:rPr lang="en-CA" sz="1200" b="0" i="0" kern="1200" dirty="0" err="1">
                <a:solidFill>
                  <a:schemeClr val="tx1"/>
                </a:solidFill>
                <a:effectLst/>
                <a:latin typeface="Times New Roman" charset="0"/>
                <a:ea typeface="+mn-ea"/>
                <a:cs typeface="+mn-cs"/>
              </a:rPr>
              <a:t>Ariba</a:t>
            </a:r>
            <a:r>
              <a:rPr lang="en-CA" sz="1200" b="0" i="0" kern="1200" dirty="0">
                <a:solidFill>
                  <a:schemeClr val="tx1"/>
                </a:solidFill>
                <a:effectLst/>
                <a:latin typeface="Times New Roman" charset="0"/>
                <a:ea typeface="+mn-ea"/>
                <a:cs typeface="+mn-cs"/>
              </a:rPr>
              <a:t>, a static tender notice is published</a:t>
            </a:r>
            <a:r>
              <a:rPr lang="en-CA" sz="1200" b="0" i="0" kern="1200" baseline="0" dirty="0">
                <a:solidFill>
                  <a:schemeClr val="tx1"/>
                </a:solidFill>
                <a:effectLst/>
                <a:latin typeface="Times New Roman" charset="0"/>
                <a:ea typeface="+mn-ea"/>
                <a:cs typeface="+mn-cs"/>
              </a:rPr>
              <a:t> on </a:t>
            </a:r>
            <a:r>
              <a:rPr lang="en-CA" sz="1200" b="0" i="0" kern="1200" dirty="0">
                <a:solidFill>
                  <a:schemeClr val="tx1"/>
                </a:solidFill>
                <a:effectLst/>
                <a:latin typeface="Times New Roman" charset="0"/>
                <a:ea typeface="+mn-ea"/>
                <a:cs typeface="+mn-cs"/>
              </a:rPr>
              <a:t>BuyAndSell.gc.ca containing a link to the</a:t>
            </a:r>
            <a:r>
              <a:rPr lang="en-CA" sz="1200" b="0" i="0" kern="1200" baseline="0" dirty="0">
                <a:solidFill>
                  <a:schemeClr val="tx1"/>
                </a:solidFill>
                <a:effectLst/>
                <a:latin typeface="Times New Roman" charset="0"/>
                <a:ea typeface="+mn-ea"/>
                <a:cs typeface="+mn-cs"/>
              </a:rPr>
              <a:t> posting</a:t>
            </a:r>
            <a:r>
              <a:rPr lang="en-CA" sz="1200" b="0" i="0" kern="1200" dirty="0">
                <a:solidFill>
                  <a:schemeClr val="tx1"/>
                </a:solidFill>
                <a:effectLst/>
                <a:latin typeface="Times New Roman" charset="0"/>
                <a:ea typeface="+mn-ea"/>
                <a:cs typeface="+mn-cs"/>
              </a:rPr>
              <a:t>. The BuyAndSell.gc.ca notice will NOT</a:t>
            </a:r>
            <a:r>
              <a:rPr lang="en-CA" sz="1200" b="0" i="0" kern="1200" baseline="0" dirty="0">
                <a:solidFill>
                  <a:schemeClr val="tx1"/>
                </a:solidFill>
                <a:effectLst/>
                <a:latin typeface="Times New Roman" charset="0"/>
                <a:ea typeface="+mn-ea"/>
                <a:cs typeface="+mn-cs"/>
              </a:rPr>
              <a:t> </a:t>
            </a:r>
            <a:r>
              <a:rPr lang="en-CA" sz="1200" b="0" i="0" kern="1200" dirty="0">
                <a:solidFill>
                  <a:schemeClr val="tx1"/>
                </a:solidFill>
                <a:effectLst/>
                <a:latin typeface="Times New Roman" charset="0"/>
                <a:ea typeface="+mn-ea"/>
                <a:cs typeface="+mn-cs"/>
              </a:rPr>
              <a:t>be updated when amendments or attachments are added to the </a:t>
            </a:r>
            <a:r>
              <a:rPr lang="en-CA" sz="1200" b="0" i="0" kern="1200" dirty="0" err="1">
                <a:solidFill>
                  <a:schemeClr val="tx1"/>
                </a:solidFill>
                <a:effectLst/>
                <a:latin typeface="Times New Roman" charset="0"/>
                <a:ea typeface="+mn-ea"/>
                <a:cs typeface="+mn-cs"/>
              </a:rPr>
              <a:t>Ariba</a:t>
            </a:r>
            <a:r>
              <a:rPr lang="en-CA" sz="1200" b="0" i="0" kern="1200" dirty="0">
                <a:solidFill>
                  <a:schemeClr val="tx1"/>
                </a:solidFill>
                <a:effectLst/>
                <a:latin typeface="Times New Roman" charset="0"/>
                <a:ea typeface="+mn-ea"/>
                <a:cs typeface="+mn-cs"/>
              </a:rPr>
              <a:t> posting. You will need to use the notification options within the </a:t>
            </a:r>
            <a:r>
              <a:rPr lang="en-CA" sz="1200" b="0" i="0" kern="1200" dirty="0" err="1">
                <a:solidFill>
                  <a:schemeClr val="tx1"/>
                </a:solidFill>
                <a:effectLst/>
                <a:latin typeface="Times New Roman" charset="0"/>
                <a:ea typeface="+mn-ea"/>
                <a:cs typeface="+mn-cs"/>
              </a:rPr>
              <a:t>Ariba</a:t>
            </a:r>
            <a:r>
              <a:rPr lang="en-CA" sz="1200" b="0" i="0" kern="1200" dirty="0">
                <a:solidFill>
                  <a:schemeClr val="tx1"/>
                </a:solidFill>
                <a:effectLst/>
                <a:latin typeface="Times New Roman" charset="0"/>
                <a:ea typeface="+mn-ea"/>
                <a:cs typeface="+mn-cs"/>
              </a:rPr>
              <a:t> system to receive updates about the tender opportunity.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Keep an eye on the BuyAndSell.gc.ca event calendar for upcoming seminars</a:t>
            </a:r>
            <a:r>
              <a:rPr lang="en-CA" baseline="0" dirty="0"/>
              <a:t> and presentations about </a:t>
            </a:r>
            <a:r>
              <a:rPr lang="en-CA" baseline="0" dirty="0" err="1"/>
              <a:t>CanadaBuys</a:t>
            </a:r>
            <a:r>
              <a:rPr lang="en-CA" baseline="0" dirty="0"/>
              <a:t> and the transition to online procurement.</a:t>
            </a:r>
            <a:endParaRPr lang="en-CA" dirty="0"/>
          </a:p>
          <a:p>
            <a:endParaRPr lang="en-CA" sz="1200" b="0" i="0" kern="1200" dirty="0">
              <a:solidFill>
                <a:schemeClr val="tx1"/>
              </a:solidFill>
              <a:effectLst/>
              <a:latin typeface="Times New Roman"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0" i="0" kern="1200" baseline="0" dirty="0">
              <a:solidFill>
                <a:schemeClr val="tx1"/>
              </a:solidFill>
              <a:effectLst/>
              <a:latin typeface="Times New Roman" charset="0"/>
              <a:ea typeface="+mn-ea"/>
              <a:cs typeface="+mn-cs"/>
            </a:endParaRPr>
          </a:p>
        </p:txBody>
      </p:sp>
      <p:sp>
        <p:nvSpPr>
          <p:cNvPr id="4" name="Slide Number Placeholder 3"/>
          <p:cNvSpPr>
            <a:spLocks noGrp="1"/>
          </p:cNvSpPr>
          <p:nvPr>
            <p:ph type="sldNum" sz="quarter" idx="10"/>
          </p:nvPr>
        </p:nvSpPr>
        <p:spPr/>
        <p:txBody>
          <a:bodyPr/>
          <a:lstStyle/>
          <a:p>
            <a:pPr>
              <a:defRPr/>
            </a:pPr>
            <a:fld id="{3AD4AF59-6B2A-449F-A060-F56382278AE5}" type="slidenum">
              <a:rPr lang="en-US" smtClean="0"/>
              <a:pPr>
                <a:defRPr/>
              </a:pPr>
              <a:t>13</a:t>
            </a:fld>
            <a:endParaRPr lang="en-US"/>
          </a:p>
        </p:txBody>
      </p:sp>
    </p:spTree>
    <p:extLst>
      <p:ext uri="{BB962C8B-B14F-4D97-AF65-F5344CB8AC3E}">
        <p14:creationId xmlns:p14="http://schemas.microsoft.com/office/powerpoint/2010/main" val="4267875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100" dirty="0"/>
              <a:t>The Office of Small and Medium Enterprises is </a:t>
            </a:r>
            <a:r>
              <a:rPr lang="en-US" sz="1100" dirty="0">
                <a:latin typeface="Arial" pitchFamily="34" charset="0"/>
                <a:cs typeface="Arial" pitchFamily="34" charset="0"/>
              </a:rPr>
              <a:t>here to help you</a:t>
            </a:r>
            <a:r>
              <a:rPr lang="en-US" sz="1100" baseline="0" dirty="0">
                <a:latin typeface="Arial" pitchFamily="34" charset="0"/>
                <a:cs typeface="Arial" pitchFamily="34" charset="0"/>
              </a:rPr>
              <a:t> understand and navigate the procurement process. </a:t>
            </a:r>
            <a:endParaRPr lang="en-US" sz="1100"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1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t>Our role is</a:t>
            </a:r>
            <a:r>
              <a:rPr lang="en-US" sz="1100" baseline="0" dirty="0"/>
              <a:t> to offer </a:t>
            </a:r>
            <a:r>
              <a:rPr lang="en-US" sz="1100" dirty="0"/>
              <a:t>smaller businesses</a:t>
            </a:r>
            <a:r>
              <a:rPr lang="en-US" sz="1100" baseline="0" dirty="0"/>
              <a:t> assistance and information </a:t>
            </a:r>
            <a:r>
              <a:rPr lang="en-US" sz="1100" dirty="0">
                <a:latin typeface="Arial" pitchFamily="34" charset="0"/>
                <a:cs typeface="Arial" pitchFamily="34" charset="0"/>
              </a:rPr>
              <a:t>on how to sell their goods and services to the Government of Canada.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latin typeface="Arial" pitchFamily="34" charset="0"/>
                <a:cs typeface="Arial" pitchFamily="34" charset="0"/>
              </a:rPr>
              <a:t>We also work to </a:t>
            </a:r>
            <a:r>
              <a:rPr lang="en-CA" sz="1100" dirty="0">
                <a:latin typeface="Arial" pitchFamily="34" charset="0"/>
                <a:cs typeface="Arial" pitchFamily="34" charset="0"/>
              </a:rPr>
              <a:t>make it easier for smaller businesses to bid on federal contracting opportunities,</a:t>
            </a:r>
            <a:r>
              <a:rPr lang="en-CA" sz="1100" baseline="0" dirty="0">
                <a:latin typeface="Arial" pitchFamily="34" charset="0"/>
                <a:cs typeface="Arial" pitchFamily="34" charset="0"/>
              </a:rPr>
              <a:t> by f</a:t>
            </a:r>
            <a:r>
              <a:rPr lang="en-CA" sz="1100" dirty="0">
                <a:latin typeface="Arial" pitchFamily="34" charset="0"/>
                <a:cs typeface="Arial" pitchFamily="34" charset="0"/>
              </a:rPr>
              <a:t>inding out what stops them from submitting a bid and advising</a:t>
            </a:r>
            <a:r>
              <a:rPr lang="en-CA" sz="1100" baseline="0" dirty="0">
                <a:latin typeface="Arial" pitchFamily="34" charset="0"/>
                <a:cs typeface="Arial" pitchFamily="34" charset="0"/>
              </a:rPr>
              <a:t> </a:t>
            </a:r>
            <a:r>
              <a:rPr lang="en-CA" sz="1100" dirty="0">
                <a:latin typeface="Arial" pitchFamily="34" charset="0"/>
                <a:cs typeface="Arial" pitchFamily="34" charset="0"/>
              </a:rPr>
              <a:t>government buyers and policy-makers on the concerns of smaller businesses. And we suggest ways to make tools and processes better so that it’s easier for smaller businesses to compete for contracts.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6EBD3970-EE58-4855-B76B-F51A88E8035E}"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3206529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CA" sz="1000" dirty="0"/>
              <a:t>How can OSME help?</a:t>
            </a:r>
          </a:p>
          <a:p>
            <a:pPr marL="171450" indent="-171450">
              <a:buFont typeface="Arial" panose="020B0604020202020204" pitchFamily="34" charset="0"/>
              <a:buChar char="•"/>
            </a:pPr>
            <a:endParaRPr lang="en-CA" sz="1000" b="0" dirty="0"/>
          </a:p>
          <a:p>
            <a:pPr marL="171450" indent="-171450">
              <a:buFont typeface="Arial" panose="020B0604020202020204" pitchFamily="34" charset="0"/>
              <a:buChar char="•"/>
            </a:pPr>
            <a:r>
              <a:rPr lang="en-CA" sz="1000" b="0" dirty="0"/>
              <a:t>We</a:t>
            </a:r>
            <a:r>
              <a:rPr lang="en-CA" sz="1000" b="0" baseline="0" dirty="0"/>
              <a:t> offer f</a:t>
            </a:r>
            <a:r>
              <a:rPr lang="en-CA" sz="1000" b="0" dirty="0"/>
              <a:t>ree</a:t>
            </a:r>
            <a:r>
              <a:rPr lang="en-CA" sz="1000" b="0" baseline="0" dirty="0"/>
              <a:t> seminars and webinars </a:t>
            </a:r>
            <a:r>
              <a:rPr lang="en-CA" sz="1000" b="0" dirty="0"/>
              <a:t>and one-on-one sessions to help</a:t>
            </a:r>
            <a:r>
              <a:rPr lang="en-CA" sz="1000" b="0" baseline="0" dirty="0"/>
              <a:t> </a:t>
            </a:r>
            <a:r>
              <a:rPr lang="en-CA" sz="1000" b="0" dirty="0"/>
              <a:t>suppliers understand federal procurement</a:t>
            </a:r>
          </a:p>
          <a:p>
            <a:pPr marL="171450" indent="-171450">
              <a:buFont typeface="Arial" panose="020B0604020202020204" pitchFamily="34" charset="0"/>
              <a:buChar char="•"/>
            </a:pPr>
            <a:r>
              <a:rPr lang="en-CA" sz="1000" b="0" dirty="0"/>
              <a:t>We operate a 1-800 National Info Line for suppliers who have questions about the procurement process and tools</a:t>
            </a: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6EBD3970-EE58-4855-B76B-F51A88E8035E}"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1998663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altLang="en-US" sz="1200" dirty="0">
                <a:latin typeface="Arial" pitchFamily="34" charset="0"/>
                <a:cs typeface="Arial" pitchFamily="34" charset="0"/>
              </a:rPr>
              <a:t>OSME</a:t>
            </a:r>
            <a:r>
              <a:rPr lang="en-CA" altLang="en-US" sz="1200" baseline="0" dirty="0">
                <a:latin typeface="Arial" pitchFamily="34" charset="0"/>
                <a:cs typeface="Arial" pitchFamily="34" charset="0"/>
              </a:rPr>
              <a:t> </a:t>
            </a:r>
            <a:r>
              <a:rPr lang="en-CA" altLang="en-US" sz="1200" dirty="0">
                <a:latin typeface="Arial" pitchFamily="34" charset="0"/>
                <a:cs typeface="Arial" pitchFamily="34" charset="0"/>
              </a:rPr>
              <a:t>has a network of six regional offices and four satellite offices</a:t>
            </a:r>
            <a:r>
              <a:rPr lang="en-CA" altLang="en-US" sz="1200" baseline="0" dirty="0">
                <a:latin typeface="Arial" pitchFamily="34" charset="0"/>
                <a:cs typeface="Arial" pitchFamily="34" charset="0"/>
              </a:rPr>
              <a:t> to ensure national coverage. Wherever you are, there is an OSME regional office available to assist you in answering any questions you may have around doing business with the Government of Canada.</a:t>
            </a:r>
          </a:p>
          <a:p>
            <a:endParaRPr lang="en-CA" dirty="0"/>
          </a:p>
        </p:txBody>
      </p:sp>
      <p:sp>
        <p:nvSpPr>
          <p:cNvPr id="4" name="Slide Number Placeholder 3"/>
          <p:cNvSpPr>
            <a:spLocks noGrp="1"/>
          </p:cNvSpPr>
          <p:nvPr>
            <p:ph type="sldNum" sz="quarter" idx="10"/>
          </p:nvPr>
        </p:nvSpPr>
        <p:spPr/>
        <p:txBody>
          <a:bodyPr/>
          <a:lstStyle/>
          <a:p>
            <a:pPr>
              <a:defRPr/>
            </a:pPr>
            <a:fld id="{6EBD3970-EE58-4855-B76B-F51A88E8035E}"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1793341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start by talking about the potential opportunities. </a:t>
            </a:r>
          </a:p>
          <a:p>
            <a:endParaRPr lang="en-CA" dirty="0"/>
          </a:p>
          <a:p>
            <a:r>
              <a:rPr lang="en-CA" dirty="0"/>
              <a:t>Each year, the Government of Canada spends billions of dollars by awarding hundreds of thousands of contracts and making well over a million direct credit card purchases. This represents a huge potential market.</a:t>
            </a:r>
          </a:p>
          <a:p>
            <a:endParaRPr lang="en-CA" dirty="0"/>
          </a:p>
          <a:p>
            <a:r>
              <a:rPr lang="en-CA" dirty="0"/>
              <a:t>So why aren’t more smaller Canadian companies taking advantage of these opportunities?</a:t>
            </a:r>
          </a:p>
          <a:p>
            <a:endParaRPr lang="en-CA" dirty="0"/>
          </a:p>
          <a:p>
            <a:r>
              <a:rPr lang="en-CA" dirty="0"/>
              <a:t>One of the best parts of my job is that I get to engage with the small business community and hear their concerns. When I ask small businesses if they have considered selling to the Government of Canada, here are some of the most common answers I get:</a:t>
            </a:r>
          </a:p>
          <a:p>
            <a:endParaRPr lang="en-CA" dirty="0"/>
          </a:p>
          <a:p>
            <a:pPr marL="171450" indent="-171450">
              <a:buFont typeface="Arial" panose="020B0604020202020204" pitchFamily="34" charset="0"/>
              <a:buChar char="•"/>
            </a:pPr>
            <a:r>
              <a:rPr lang="en-CA" dirty="0"/>
              <a:t>The government isn’t interested in what we sell</a:t>
            </a:r>
          </a:p>
          <a:p>
            <a:pPr marL="171450" indent="-171450">
              <a:buFont typeface="Arial" panose="020B0604020202020204" pitchFamily="34" charset="0"/>
              <a:buChar char="•"/>
            </a:pPr>
            <a:r>
              <a:rPr lang="en-CA" dirty="0"/>
              <a:t>The government only buys from big corporations</a:t>
            </a:r>
          </a:p>
          <a:p>
            <a:pPr marL="171450" indent="-171450">
              <a:buFont typeface="Arial" panose="020B0604020202020204" pitchFamily="34" charset="0"/>
              <a:buChar char="•"/>
            </a:pPr>
            <a:r>
              <a:rPr lang="en-CA" dirty="0"/>
              <a:t>We are too small to compete</a:t>
            </a:r>
          </a:p>
          <a:p>
            <a:pPr marL="171450" indent="-171450">
              <a:buFont typeface="Arial" panose="020B0604020202020204" pitchFamily="34" charset="0"/>
              <a:buChar char="•"/>
            </a:pPr>
            <a:r>
              <a:rPr lang="en-CA" dirty="0"/>
              <a:t>It’s too complicated</a:t>
            </a:r>
          </a:p>
          <a:p>
            <a:pPr marL="171450" indent="-171450">
              <a:buFont typeface="Arial" panose="020B0604020202020204" pitchFamily="34" charset="0"/>
              <a:buChar char="•"/>
            </a:pPr>
            <a:endParaRPr lang="en-CA" dirty="0"/>
          </a:p>
          <a:p>
            <a:pPr marL="0" marR="0" lvl="0" indent="0" algn="l" defTabSz="914400" rtl="0" eaLnBrk="0" fontAlgn="base" latinLnBrk="0" hangingPunct="0">
              <a:lnSpc>
                <a:spcPct val="100000"/>
              </a:lnSpc>
              <a:spcBef>
                <a:spcPts val="0"/>
              </a:spcBef>
              <a:spcAft>
                <a:spcPct val="0"/>
              </a:spcAft>
              <a:buClrTx/>
              <a:buSzTx/>
              <a:buFontTx/>
              <a:buNone/>
              <a:tabLst/>
              <a:defRPr/>
            </a:pPr>
            <a:r>
              <a:rPr lang="en-CA" sz="1100" i="1" dirty="0"/>
              <a:t>Data sources:</a:t>
            </a:r>
          </a:p>
          <a:p>
            <a:pPr marL="0" marR="0" lvl="0" indent="0" algn="l" defTabSz="914400" rtl="0" eaLnBrk="0" fontAlgn="base" latinLnBrk="0" hangingPunct="0">
              <a:lnSpc>
                <a:spcPct val="100000"/>
              </a:lnSpc>
              <a:spcBef>
                <a:spcPts val="0"/>
              </a:spcBef>
              <a:spcAft>
                <a:spcPct val="0"/>
              </a:spcAft>
              <a:buClrTx/>
              <a:buSzTx/>
              <a:buFontTx/>
              <a:buNone/>
              <a:tabLst/>
              <a:defRPr/>
            </a:pPr>
            <a:r>
              <a:rPr lang="en-CA" sz="1200" b="0" i="1" kern="1200" dirty="0">
                <a:solidFill>
                  <a:schemeClr val="tx1"/>
                </a:solidFill>
                <a:effectLst/>
                <a:latin typeface="Times New Roman" charset="0"/>
                <a:ea typeface="+mn-ea"/>
                <a:cs typeface="+mn-cs"/>
              </a:rPr>
              <a:t>PSPC’s Acquisition Information Service (AIS) over the last three fiscal years (FY17-18, FY18-19, and FY19-20), using standard document exclusion for PSPC-AP managed procurement and Purchasing Activity Report (PAR) for total Canadian government procurement statistics.</a:t>
            </a:r>
            <a:r>
              <a:rPr lang="en-CA" sz="1200" b="0" i="1" kern="1200" baseline="0" dirty="0">
                <a:solidFill>
                  <a:schemeClr val="tx1"/>
                </a:solidFill>
                <a:effectLst/>
                <a:latin typeface="Times New Roman" charset="0"/>
                <a:ea typeface="+mn-ea"/>
                <a:cs typeface="+mn-cs"/>
              </a:rPr>
              <a:t> Provided by </a:t>
            </a:r>
            <a:r>
              <a:rPr lang="en-CA" sz="1100" i="1" dirty="0"/>
              <a:t>Business Analytics Services Directorate (BASD), Procurement Business Management Sector (PBMS),</a:t>
            </a:r>
            <a:r>
              <a:rPr lang="en-CA" sz="1100" i="1" baseline="0" dirty="0"/>
              <a:t> Acquisitions Program</a:t>
            </a:r>
          </a:p>
          <a:p>
            <a:pPr marL="0" marR="0" lvl="0" indent="0" algn="l" defTabSz="914400" rtl="0" eaLnBrk="0" fontAlgn="base" latinLnBrk="0" hangingPunct="0">
              <a:lnSpc>
                <a:spcPct val="100000"/>
              </a:lnSpc>
              <a:spcBef>
                <a:spcPts val="0"/>
              </a:spcBef>
              <a:spcAft>
                <a:spcPct val="0"/>
              </a:spcAft>
              <a:buClrTx/>
              <a:buSzTx/>
              <a:buFontTx/>
              <a:buNone/>
              <a:tabLst/>
              <a:defRPr/>
            </a:pPr>
            <a:r>
              <a:rPr lang="en-CA" sz="1100" i="1" dirty="0">
                <a:latin typeface="Arial" pitchFamily="34" charset="0"/>
                <a:cs typeface="Arial" pitchFamily="34" charset="0"/>
              </a:rPr>
              <a:t>Proactive Disclosure of Contracts, ‘Aggregated Total – Contracts $10K and Under’</a:t>
            </a:r>
            <a:endParaRPr lang="en-US" sz="1100"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6EBD3970-EE58-4855-B76B-F51A88E8035E}"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144443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a:t>
            </a:r>
            <a:r>
              <a:rPr lang="en-CA" baseline="0" dirty="0"/>
              <a:t> you think you </a:t>
            </a:r>
            <a:r>
              <a:rPr lang="en-CA" dirty="0"/>
              <a:t>are too small to compete?</a:t>
            </a:r>
          </a:p>
          <a:p>
            <a:endParaRPr lang="en-CA" dirty="0"/>
          </a:p>
          <a:p>
            <a:r>
              <a:rPr lang="en-CA" dirty="0"/>
              <a:t>If you are talking</a:t>
            </a:r>
            <a:r>
              <a:rPr lang="en-CA" baseline="0" dirty="0"/>
              <a:t> about </a:t>
            </a:r>
            <a:r>
              <a:rPr lang="en-CA" dirty="0"/>
              <a:t>the small percentage of contracts for big ticket items that we hear about in the media, then you are probably right. There are only a handful of companies around the globe that can manufacture and sell fighter aircraft. </a:t>
            </a:r>
          </a:p>
          <a:p>
            <a:endParaRPr lang="en-CA" dirty="0"/>
          </a:p>
          <a:p>
            <a:r>
              <a:rPr lang="en-CA" dirty="0"/>
              <a:t>But actually, the majority of contracts awarded by the Government of Canada are valued under $25,000. Almost all credit card purchases,</a:t>
            </a:r>
            <a:r>
              <a:rPr lang="en-CA" baseline="0" dirty="0"/>
              <a:t> which are direct purchases from vendors, </a:t>
            </a:r>
            <a:r>
              <a:rPr lang="en-CA" dirty="0"/>
              <a:t>are valued under $10,000. </a:t>
            </a:r>
          </a:p>
          <a:p>
            <a:endParaRPr lang="en-CA" dirty="0"/>
          </a:p>
          <a:p>
            <a:r>
              <a:rPr lang="en-CA" dirty="0"/>
              <a:t>And smaller Canadian companies are well positioned to take on these types of contracts and provide the Government of Canada with the majority of goods and services it needs</a:t>
            </a:r>
            <a:r>
              <a:rPr lang="en-CA" baseline="0" dirty="0"/>
              <a:t> every year.</a:t>
            </a:r>
          </a:p>
          <a:p>
            <a:endParaRPr lang="en-US" baseline="0" dirty="0"/>
          </a:p>
          <a:p>
            <a:pPr marL="0" marR="0" lvl="0" indent="0" algn="l" defTabSz="914400" rtl="0" eaLnBrk="0" fontAlgn="base" latinLnBrk="0" hangingPunct="0">
              <a:lnSpc>
                <a:spcPct val="100000"/>
              </a:lnSpc>
              <a:spcBef>
                <a:spcPts val="0"/>
              </a:spcBef>
              <a:spcAft>
                <a:spcPct val="0"/>
              </a:spcAft>
              <a:buClrTx/>
              <a:buSzTx/>
              <a:buFontTx/>
              <a:buNone/>
              <a:tabLst/>
              <a:defRPr/>
            </a:pPr>
            <a:r>
              <a:rPr lang="en-CA" sz="1100" i="1" dirty="0"/>
              <a:t>Data sources:</a:t>
            </a:r>
          </a:p>
          <a:p>
            <a:pPr marL="0" marR="0" lvl="0" indent="0" algn="l" defTabSz="914400" rtl="0" eaLnBrk="0" fontAlgn="base" latinLnBrk="0" hangingPunct="0">
              <a:lnSpc>
                <a:spcPct val="100000"/>
              </a:lnSpc>
              <a:spcBef>
                <a:spcPts val="0"/>
              </a:spcBef>
              <a:spcAft>
                <a:spcPct val="0"/>
              </a:spcAft>
              <a:buClrTx/>
              <a:buSzTx/>
              <a:buFontTx/>
              <a:buNone/>
              <a:tabLst/>
              <a:defRPr/>
            </a:pPr>
            <a:r>
              <a:rPr lang="en-CA" sz="1200" b="0" i="1" kern="1200" dirty="0">
                <a:solidFill>
                  <a:schemeClr val="tx1"/>
                </a:solidFill>
                <a:effectLst/>
                <a:latin typeface="Times New Roman" charset="0"/>
                <a:ea typeface="+mn-ea"/>
                <a:cs typeface="+mn-cs"/>
              </a:rPr>
              <a:t>PSPC’s Acquisition Information Service (AIS) over the last three fiscal years (FY17-18, FY18-19, and FY19-20), using standard document exclusion for PSPC-AP managed procurement and Purchasing Activity Report (PAR) for total Canadian government procurement statistics.</a:t>
            </a:r>
            <a:r>
              <a:rPr lang="en-CA" sz="1200" b="0" i="1" kern="1200" baseline="0" dirty="0">
                <a:solidFill>
                  <a:schemeClr val="tx1"/>
                </a:solidFill>
                <a:effectLst/>
                <a:latin typeface="Times New Roman" charset="0"/>
                <a:ea typeface="+mn-ea"/>
                <a:cs typeface="+mn-cs"/>
              </a:rPr>
              <a:t> Provided by </a:t>
            </a:r>
            <a:r>
              <a:rPr lang="en-CA" sz="1100" i="1" dirty="0"/>
              <a:t>Business Analytics Services Directorate (BASD), Procurement Business Management Sector (PBMS),</a:t>
            </a:r>
            <a:r>
              <a:rPr lang="en-CA" sz="1100" i="1" baseline="0" dirty="0"/>
              <a:t> Acquisitions Program</a:t>
            </a:r>
          </a:p>
          <a:p>
            <a:pPr marL="0" marR="0" lvl="0" indent="0" algn="l" defTabSz="914400" rtl="0" eaLnBrk="0" fontAlgn="base" latinLnBrk="0" hangingPunct="0">
              <a:lnSpc>
                <a:spcPct val="100000"/>
              </a:lnSpc>
              <a:spcBef>
                <a:spcPts val="0"/>
              </a:spcBef>
              <a:spcAft>
                <a:spcPct val="0"/>
              </a:spcAft>
              <a:buClrTx/>
              <a:buSzTx/>
              <a:buFontTx/>
              <a:buNone/>
              <a:tabLst/>
              <a:defRPr/>
            </a:pPr>
            <a:r>
              <a:rPr lang="en-CA" sz="1100" i="1" dirty="0">
                <a:latin typeface="Arial" pitchFamily="34" charset="0"/>
                <a:cs typeface="Arial" pitchFamily="34" charset="0"/>
              </a:rPr>
              <a:t>Proactive Disclosure of Contracts, ‘Aggregated Total – Contracts $10K and Under’</a:t>
            </a:r>
            <a:endParaRPr lang="en-US" sz="1100"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6EBD3970-EE58-4855-B76B-F51A88E8035E}"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78361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you think the Government of Canada only does business with large corporations?</a:t>
            </a:r>
          </a:p>
          <a:p>
            <a:endParaRPr lang="en-CA" dirty="0"/>
          </a:p>
          <a:p>
            <a:r>
              <a:rPr lang="en-CA" dirty="0"/>
              <a:t>The truth is that the Government of Canada buys more goods</a:t>
            </a:r>
            <a:r>
              <a:rPr lang="en-CA" baseline="0" dirty="0"/>
              <a:t> and services from micro, small, and medium enterprises than it does from large companies. </a:t>
            </a:r>
          </a:p>
          <a:p>
            <a:endParaRPr lang="en-CA" baseline="0" dirty="0"/>
          </a:p>
          <a:p>
            <a:r>
              <a:rPr lang="en-CA" baseline="0" dirty="0"/>
              <a:t>Smaller companies vastly outnumber large corporations. Their competitive edge comes from offering a wider range of specialized products and services, and from being local and innovative.</a:t>
            </a:r>
          </a:p>
          <a:p>
            <a:endParaRPr lang="en-CA" baseline="0" dirty="0"/>
          </a:p>
          <a:p>
            <a:pPr marL="0" indent="0">
              <a:buFont typeface="Arial" panose="020B0604020202020204" pitchFamily="34" charset="0"/>
              <a:buNone/>
            </a:pPr>
            <a:r>
              <a:rPr lang="en-US" baseline="0" dirty="0"/>
              <a:t>Speaking of being innovative: the federal government has a number of innovation programs, like those offered by Innovative Solutions Canada, that allow start-ups to sell new products directly to the Government of Canada. They get their first sale and the government gets to try cool new tech and other innovative products before anyone else.</a:t>
            </a:r>
            <a:endParaRPr lang="en-CA" baseline="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Of all contracts managed by PSPC, 52% of total contract value was awarded to smaller businesses in fiscal 2019-20</a:t>
            </a:r>
            <a:r>
              <a:rPr lang="en-CA" sz="1200" dirty="0"/>
              <a:t>. (Source: Departmental</a:t>
            </a:r>
            <a:r>
              <a:rPr lang="en-CA" sz="1200" baseline="0" dirty="0"/>
              <a:t> Results Report 2019-20)</a:t>
            </a:r>
            <a:endParaRPr lang="en-CA" sz="1200" dirty="0"/>
          </a:p>
        </p:txBody>
      </p:sp>
      <p:sp>
        <p:nvSpPr>
          <p:cNvPr id="4" name="Slide Number Placeholder 3"/>
          <p:cNvSpPr>
            <a:spLocks noGrp="1"/>
          </p:cNvSpPr>
          <p:nvPr>
            <p:ph type="sldNum" sz="quarter" idx="10"/>
          </p:nvPr>
        </p:nvSpPr>
        <p:spPr/>
        <p:txBody>
          <a:bodyPr/>
          <a:lstStyle/>
          <a:p>
            <a:pPr>
              <a:defRPr/>
            </a:pPr>
            <a:fld id="{6EBD3970-EE58-4855-B76B-F51A88E8035E}"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401121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So you think the Government of Canada doesn’t buy from companies like yours?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The government has been working to make it easier for all kinds of suppliers to do business</a:t>
            </a:r>
            <a:r>
              <a:rPr lang="en-CA" baseline="0" dirty="0"/>
              <a:t> with the federal government</a:t>
            </a:r>
            <a:r>
              <a:rPr lang="en-CA" dirty="0"/>
              <a:t>, including those that have little to no experience</a:t>
            </a:r>
            <a:r>
              <a:rPr lang="en-CA" baseline="0" dirty="0"/>
              <a:t> with the process.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baseline="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aseline="0" dirty="0"/>
              <a:t>It’s been </a:t>
            </a:r>
            <a:r>
              <a:rPr lang="en-CA" dirty="0"/>
              <a:t>making procurement processes easier, faster and more accessible,</a:t>
            </a:r>
            <a:r>
              <a:rPr lang="en-CA" baseline="0" dirty="0"/>
              <a:t> so they’re less burdensome for businesses.</a:t>
            </a:r>
            <a:r>
              <a:rPr lang="en-CA" dirty="0"/>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dirty="0"/>
              <a:t>It’s been experimenting with pilot projects to increase opportunities for businesses run by </a:t>
            </a:r>
            <a:r>
              <a:rPr lang="en-CA" baseline="0" dirty="0"/>
              <a:t>groups that haven’t sold as much to government in the past, like </a:t>
            </a:r>
            <a:r>
              <a:rPr lang="en-CA" dirty="0"/>
              <a:t>businesses owned by women, visible minorities or persons with disabilities,</a:t>
            </a:r>
            <a:r>
              <a:rPr lang="en-CA" baseline="0" dirty="0"/>
              <a:t> and </a:t>
            </a:r>
            <a:r>
              <a:rPr lang="en-CA" dirty="0"/>
              <a:t>social enterprises.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dirty="0"/>
              <a:t>It’s encouraging departments to find ways to increase the value of contracts awarded to Indigenous businesses.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It’s expanding opportunities for green goods and services by making environmentally friendly</a:t>
            </a:r>
            <a:r>
              <a:rPr lang="en-US" baseline="0" dirty="0"/>
              <a:t> purchasing a focus.</a:t>
            </a:r>
            <a:endParaRPr lang="en-CA" dirty="0"/>
          </a:p>
        </p:txBody>
      </p:sp>
      <p:sp>
        <p:nvSpPr>
          <p:cNvPr id="4" name="Slide Number Placeholder 3"/>
          <p:cNvSpPr>
            <a:spLocks noGrp="1"/>
          </p:cNvSpPr>
          <p:nvPr>
            <p:ph type="sldNum" sz="quarter" idx="10"/>
          </p:nvPr>
        </p:nvSpPr>
        <p:spPr/>
        <p:txBody>
          <a:bodyPr/>
          <a:lstStyle/>
          <a:p>
            <a:pPr>
              <a:defRPr/>
            </a:pPr>
            <a:fld id="{6EBD3970-EE58-4855-B76B-F51A88E8035E}"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369648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you think the government doesn’t buy what</a:t>
            </a:r>
            <a:r>
              <a:rPr lang="en-CA" baseline="0" dirty="0"/>
              <a:t> you sell? </a:t>
            </a:r>
          </a:p>
          <a:p>
            <a:endParaRPr lang="en-CA" baseline="0" dirty="0"/>
          </a:p>
          <a:p>
            <a:r>
              <a:rPr lang="en-CA" dirty="0"/>
              <a:t>Let’s see if we can separate fact from fiction.</a:t>
            </a:r>
          </a:p>
          <a:p>
            <a:endParaRPr lang="en-CA" dirty="0"/>
          </a:p>
          <a:p>
            <a:r>
              <a:rPr lang="en-CA" dirty="0"/>
              <a:t>What does the Government of Canada buy? Of course they buy they military equipment, icebreakers, computers, software, and office supplies. But that’s just the tip of the iceberg. </a:t>
            </a:r>
          </a:p>
          <a:p>
            <a:endParaRPr lang="en-CA" dirty="0"/>
          </a:p>
          <a:p>
            <a:r>
              <a:rPr lang="en-CA" dirty="0"/>
              <a:t>Did you know they</a:t>
            </a:r>
            <a:r>
              <a:rPr lang="en-CA" baseline="0" dirty="0"/>
              <a:t> also buy:</a:t>
            </a:r>
          </a:p>
          <a:p>
            <a:pPr marL="171450" indent="-171450">
              <a:buFont typeface="Arial" panose="020B0604020202020204" pitchFamily="34" charset="0"/>
              <a:buChar char="•"/>
            </a:pPr>
            <a:r>
              <a:rPr lang="en-CA" dirty="0"/>
              <a:t>Food</a:t>
            </a:r>
          </a:p>
          <a:p>
            <a:pPr marL="171450" indent="-171450">
              <a:buFont typeface="Arial" panose="020B0604020202020204" pitchFamily="34" charset="0"/>
              <a:buChar char="•"/>
            </a:pPr>
            <a:r>
              <a:rPr lang="en-CA" dirty="0"/>
              <a:t>All types of training</a:t>
            </a:r>
          </a:p>
          <a:p>
            <a:pPr marL="171450" indent="-171450">
              <a:buFont typeface="Arial" panose="020B0604020202020204" pitchFamily="34" charset="0"/>
              <a:buChar char="•"/>
            </a:pPr>
            <a:r>
              <a:rPr lang="en-CA" dirty="0"/>
              <a:t>Exercise equipment</a:t>
            </a:r>
          </a:p>
          <a:p>
            <a:pPr marL="171450" indent="-171450">
              <a:buFont typeface="Arial" panose="020B0604020202020204" pitchFamily="34" charset="0"/>
              <a:buChar char="•"/>
            </a:pPr>
            <a:r>
              <a:rPr lang="en-CA" dirty="0"/>
              <a:t>Plumbing supplies</a:t>
            </a:r>
          </a:p>
          <a:p>
            <a:pPr marL="171450" indent="-171450">
              <a:buFont typeface="Arial" panose="020B0604020202020204" pitchFamily="34" charset="0"/>
              <a:buChar char="•"/>
            </a:pPr>
            <a:r>
              <a:rPr lang="en-CA" dirty="0"/>
              <a:t>Golf carts</a:t>
            </a:r>
          </a:p>
          <a:p>
            <a:pPr marL="171450" indent="-171450">
              <a:buFont typeface="Arial" panose="020B0604020202020204" pitchFamily="34" charset="0"/>
              <a:buChar char="•"/>
            </a:pPr>
            <a:r>
              <a:rPr lang="en-CA" dirty="0"/>
              <a:t>Bicycles</a:t>
            </a:r>
          </a:p>
          <a:p>
            <a:pPr marL="171450" indent="-171450">
              <a:buFont typeface="Arial" panose="020B0604020202020204" pitchFamily="34" charset="0"/>
              <a:buChar char="•"/>
            </a:pPr>
            <a:r>
              <a:rPr lang="en-CA" dirty="0"/>
              <a:t>Veterinarian and health services</a:t>
            </a:r>
          </a:p>
          <a:p>
            <a:pPr marL="171450" indent="-171450">
              <a:buFont typeface="Arial" panose="020B0604020202020204" pitchFamily="34" charset="0"/>
              <a:buChar char="•"/>
            </a:pPr>
            <a:r>
              <a:rPr lang="en-CA" dirty="0"/>
              <a:t>And so much more</a:t>
            </a:r>
          </a:p>
          <a:p>
            <a:endParaRPr lang="en-US" dirty="0"/>
          </a:p>
          <a:p>
            <a:r>
              <a:rPr lang="en-US" dirty="0"/>
              <a:t>It’s a very wide range, and there’s a need for the types of goods and services that smaller businesses sell.</a:t>
            </a:r>
            <a:endParaRPr lang="en-CA" dirty="0"/>
          </a:p>
          <a:p>
            <a:endParaRPr lang="en-CA" dirty="0"/>
          </a:p>
        </p:txBody>
      </p:sp>
      <p:sp>
        <p:nvSpPr>
          <p:cNvPr id="4" name="Slide Number Placeholder 3"/>
          <p:cNvSpPr>
            <a:spLocks noGrp="1"/>
          </p:cNvSpPr>
          <p:nvPr>
            <p:ph type="sldNum" sz="quarter" idx="10"/>
          </p:nvPr>
        </p:nvSpPr>
        <p:spPr/>
        <p:txBody>
          <a:bodyPr/>
          <a:lstStyle/>
          <a:p>
            <a:pPr>
              <a:defRPr/>
            </a:pPr>
            <a:fld id="{6EBD3970-EE58-4855-B76B-F51A88E8035E}"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11938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noProof="0" dirty="0"/>
              <a:t>So you think the process is complicated?</a:t>
            </a:r>
          </a:p>
          <a:p>
            <a:endParaRPr lang="en-CA" baseline="0" noProof="0" dirty="0"/>
          </a:p>
          <a:p>
            <a:r>
              <a:rPr lang="en-CA" baseline="0" noProof="0" dirty="0"/>
              <a:t>Ten years ago, I probably would have agreed with you. And it’s true that there are different rules and policies that have to be followed in government procurement. </a:t>
            </a:r>
          </a:p>
          <a:p>
            <a:endParaRPr lang="en-CA" baseline="0" noProof="0" dirty="0"/>
          </a:p>
          <a:p>
            <a:r>
              <a:rPr lang="en-CA" baseline="0" noProof="0" dirty="0"/>
              <a:t>But a lot has changed. Real progress has been made to improve your experience as a supplier, and to encourage you to participate. </a:t>
            </a:r>
          </a:p>
          <a:p>
            <a:endParaRPr lang="en-CA" baseline="0" noProof="0" dirty="0"/>
          </a:p>
          <a:p>
            <a:r>
              <a:rPr lang="en-CA" baseline="0" dirty="0"/>
              <a:t>The improvements so far include:</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Being able to submit bids electronically for some contracts.</a:t>
            </a:r>
          </a:p>
          <a:p>
            <a:pPr marL="171450" indent="-171450">
              <a:buFont typeface="Arial" panose="020B0604020202020204" pitchFamily="34" charset="0"/>
              <a:buChar char="•"/>
            </a:pPr>
            <a:r>
              <a:rPr lang="en-CA" baseline="0" noProof="0" dirty="0"/>
              <a:t>Getting paid faster, in fact there’s an initiative on the go now to pay invoices within 15 days</a:t>
            </a:r>
          </a:p>
          <a:p>
            <a:pPr marL="171450" indent="-171450">
              <a:buFont typeface="Arial" panose="020B0604020202020204" pitchFamily="34" charset="0"/>
              <a:buChar char="•"/>
            </a:pPr>
            <a:endParaRPr lang="en-CA" baseline="0" noProof="0" dirty="0"/>
          </a:p>
          <a:p>
            <a:pPr marL="0" indent="0">
              <a:buFont typeface="Arial" panose="020B0604020202020204" pitchFamily="34" charset="0"/>
              <a:buNone/>
            </a:pPr>
            <a:r>
              <a:rPr lang="en-CA" dirty="0"/>
              <a:t>And there</a:t>
            </a:r>
            <a:r>
              <a:rPr lang="en-CA" baseline="0" dirty="0"/>
              <a:t> are more improvements ahead to make it easier and faster for suppliers to do business with the Government of Canada. For example:</a:t>
            </a:r>
          </a:p>
          <a:p>
            <a:pPr marL="0" indent="0">
              <a:buFont typeface="Arial" panose="020B0604020202020204" pitchFamily="34" charset="0"/>
              <a:buNone/>
            </a:pPr>
            <a:endParaRPr lang="en-CA" baseline="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aseline="0" noProof="0" dirty="0"/>
              <a:t>Contract paperwork is being simplified.</a:t>
            </a:r>
          </a:p>
          <a:p>
            <a:pPr marL="171450" indent="-171450">
              <a:buFont typeface="Arial" panose="020B0604020202020204" pitchFamily="34" charset="0"/>
              <a:buChar char="•"/>
            </a:pPr>
            <a:r>
              <a:rPr lang="en-CA" dirty="0"/>
              <a:t>And stay tuned for the government’s new electronic procurement solution,</a:t>
            </a:r>
            <a:r>
              <a:rPr lang="en-CA" baseline="0" dirty="0"/>
              <a:t> which will move federal procurement online.</a:t>
            </a:r>
          </a:p>
          <a:p>
            <a:endParaRPr lang="fr-CA" baseline="0" noProof="0" dirty="0"/>
          </a:p>
          <a:p>
            <a:endParaRPr lang="fr-CA" baseline="0" noProof="0" dirty="0"/>
          </a:p>
          <a:p>
            <a:endParaRPr lang="fr-CA" baseline="0" noProof="0" dirty="0"/>
          </a:p>
          <a:p>
            <a:endParaRPr lang="fr-CA" baseline="0" noProof="0" dirty="0"/>
          </a:p>
          <a:p>
            <a:endParaRPr lang="fr-CA" baseline="0" noProof="0" dirty="0"/>
          </a:p>
          <a:p>
            <a:endParaRPr lang="fr-CA" baseline="0" noProof="0" dirty="0"/>
          </a:p>
        </p:txBody>
      </p:sp>
      <p:sp>
        <p:nvSpPr>
          <p:cNvPr id="4" name="Slide Number Placeholder 3"/>
          <p:cNvSpPr>
            <a:spLocks noGrp="1"/>
          </p:cNvSpPr>
          <p:nvPr>
            <p:ph type="sldNum" sz="quarter" idx="10"/>
          </p:nvPr>
        </p:nvSpPr>
        <p:spPr/>
        <p:txBody>
          <a:bodyPr/>
          <a:lstStyle/>
          <a:p>
            <a:pPr>
              <a:defRPr/>
            </a:pPr>
            <a:fld id="{6EBD3970-EE58-4855-B76B-F51A88E8035E}"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322514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14381">
              <a:defRPr/>
            </a:pPr>
            <a:r>
              <a:rPr lang="en-US" sz="1100" dirty="0">
                <a:latin typeface="Arial"/>
                <a:cs typeface="Arial"/>
              </a:rPr>
              <a:t>So you think</a:t>
            </a:r>
            <a:r>
              <a:rPr lang="en-US" sz="1100" baseline="0" dirty="0">
                <a:latin typeface="Arial"/>
                <a:cs typeface="Arial"/>
              </a:rPr>
              <a:t> government procurement is centralized?</a:t>
            </a:r>
          </a:p>
          <a:p>
            <a:pPr defTabSz="914381">
              <a:defRPr/>
            </a:pPr>
            <a:endParaRPr lang="en-US" sz="1100" baseline="0" dirty="0">
              <a:latin typeface="Arial"/>
              <a:cs typeface="Arial"/>
            </a:endParaRPr>
          </a:p>
          <a:p>
            <a:pPr marL="0" marR="0" lvl="0" indent="0" algn="l" defTabSz="914381" rtl="0" eaLnBrk="0" fontAlgn="base" latinLnBrk="0" hangingPunct="0">
              <a:lnSpc>
                <a:spcPct val="100000"/>
              </a:lnSpc>
              <a:spcBef>
                <a:spcPct val="30000"/>
              </a:spcBef>
              <a:spcAft>
                <a:spcPct val="0"/>
              </a:spcAft>
              <a:buClrTx/>
              <a:buSzTx/>
              <a:buFontTx/>
              <a:buNone/>
              <a:tabLst/>
              <a:defRPr/>
            </a:pPr>
            <a:r>
              <a:rPr lang="en-US" sz="1100" baseline="0" dirty="0">
                <a:latin typeface="Arial"/>
                <a:cs typeface="Arial"/>
              </a:rPr>
              <a:t>Actually, the Government of Canada has hundreds of departments and agencies, and they operate all across the country, not just in Ottawa. When you think of selling to the Government of Canada, you should think of it as hundreds of potential clients with different needs and in different geographic locations.</a:t>
            </a:r>
          </a:p>
          <a:p>
            <a:pPr marL="0" marR="0" lvl="0" indent="0" algn="l" defTabSz="914381" rtl="0" eaLnBrk="0" fontAlgn="base" latinLnBrk="0" hangingPunct="0">
              <a:lnSpc>
                <a:spcPct val="100000"/>
              </a:lnSpc>
              <a:spcBef>
                <a:spcPct val="30000"/>
              </a:spcBef>
              <a:spcAft>
                <a:spcPct val="0"/>
              </a:spcAft>
              <a:buClrTx/>
              <a:buSzTx/>
              <a:buFontTx/>
              <a:buNone/>
              <a:tabLst/>
              <a:defRPr/>
            </a:pPr>
            <a:endParaRPr lang="en-US" sz="1100" baseline="0" dirty="0">
              <a:latin typeface="Arial"/>
              <a:cs typeface="Arial"/>
            </a:endParaRPr>
          </a:p>
          <a:p>
            <a:pPr marL="0" marR="0" lvl="0" indent="0" algn="l" defTabSz="914381" rtl="0" eaLnBrk="0" fontAlgn="base" latinLnBrk="0" hangingPunct="0">
              <a:lnSpc>
                <a:spcPct val="100000"/>
              </a:lnSpc>
              <a:spcBef>
                <a:spcPct val="30000"/>
              </a:spcBef>
              <a:spcAft>
                <a:spcPct val="0"/>
              </a:spcAft>
              <a:buClrTx/>
              <a:buSzTx/>
              <a:buFontTx/>
              <a:buNone/>
              <a:tabLst/>
              <a:defRPr/>
            </a:pPr>
            <a:r>
              <a:rPr lang="en-US" sz="1100" baseline="0" dirty="0">
                <a:latin typeface="Arial"/>
                <a:cs typeface="Arial"/>
              </a:rPr>
              <a:t>Let’s take the RCMP as an example. They have detachments all across the country, even in remote areas. They need a whole range of services, like janitorial services, landscaping, snow removal, the list goes on and on. And that’s just one organization!</a:t>
            </a:r>
          </a:p>
          <a:p>
            <a:pPr marL="0" marR="0" lvl="0" indent="0" algn="l" defTabSz="914381" rtl="0" eaLnBrk="0" fontAlgn="base" latinLnBrk="0" hangingPunct="0">
              <a:lnSpc>
                <a:spcPct val="100000"/>
              </a:lnSpc>
              <a:spcBef>
                <a:spcPct val="30000"/>
              </a:spcBef>
              <a:spcAft>
                <a:spcPct val="0"/>
              </a:spcAft>
              <a:buClrTx/>
              <a:buSzTx/>
              <a:buFontTx/>
              <a:buNone/>
              <a:tabLst/>
              <a:defRPr/>
            </a:pPr>
            <a:endParaRPr lang="en-US" sz="1100" baseline="0" dirty="0">
              <a:latin typeface="Arial"/>
              <a:cs typeface="Arial"/>
            </a:endParaRPr>
          </a:p>
          <a:p>
            <a:pPr marL="0" marR="0" lvl="0" indent="0" algn="l" defTabSz="914381" rtl="0" eaLnBrk="0" fontAlgn="base" latinLnBrk="0" hangingPunct="0">
              <a:lnSpc>
                <a:spcPct val="100000"/>
              </a:lnSpc>
              <a:spcBef>
                <a:spcPct val="30000"/>
              </a:spcBef>
              <a:spcAft>
                <a:spcPct val="0"/>
              </a:spcAft>
              <a:buClrTx/>
              <a:buSzTx/>
              <a:buFontTx/>
              <a:buNone/>
              <a:tabLst/>
              <a:defRPr/>
            </a:pPr>
            <a:endParaRPr lang="en-US" sz="1100" baseline="0" dirty="0">
              <a:latin typeface="Arial"/>
              <a:cs typeface="Arial"/>
            </a:endParaRPr>
          </a:p>
          <a:p>
            <a:pPr defTabSz="914381">
              <a:defRPr/>
            </a:pPr>
            <a:endParaRPr lang="en-US" sz="1100" baseline="0" dirty="0">
              <a:latin typeface="Arial"/>
              <a:cs typeface="Arial"/>
            </a:endParaRPr>
          </a:p>
          <a:p>
            <a:pPr defTabSz="914381">
              <a:defRPr/>
            </a:pPr>
            <a:endParaRPr lang="en-US" sz="1100" dirty="0">
              <a:latin typeface="Arial"/>
              <a:cs typeface="Arial"/>
            </a:endParaRPr>
          </a:p>
        </p:txBody>
      </p:sp>
      <p:sp>
        <p:nvSpPr>
          <p:cNvPr id="4" name="Slide Number Placeholder 3"/>
          <p:cNvSpPr>
            <a:spLocks noGrp="1"/>
          </p:cNvSpPr>
          <p:nvPr>
            <p:ph type="sldNum" sz="quarter" idx="10"/>
          </p:nvPr>
        </p:nvSpPr>
        <p:spPr/>
        <p:txBody>
          <a:bodyPr/>
          <a:lstStyle/>
          <a:p>
            <a:pPr>
              <a:defRPr/>
            </a:pPr>
            <a:fld id="{6EBD3970-EE58-4855-B76B-F51A88E8035E}"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1395358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buFont typeface="Arial" panose="020B0604020202020204" pitchFamily="34" charset="0"/>
              <a:buNone/>
            </a:pPr>
            <a:r>
              <a:rPr lang="en-US" sz="1000" dirty="0">
                <a:latin typeface="Arial" pitchFamily="34" charset="0"/>
                <a:cs typeface="Arial" pitchFamily="34" charset="0"/>
              </a:rPr>
              <a:t>So here is a quick overview of how the procurement</a:t>
            </a:r>
            <a:r>
              <a:rPr lang="en-US" sz="1000" baseline="0" dirty="0">
                <a:latin typeface="Arial" pitchFamily="34" charset="0"/>
                <a:cs typeface="Arial" pitchFamily="34" charset="0"/>
              </a:rPr>
              <a:t> process </a:t>
            </a:r>
            <a:r>
              <a:rPr lang="en-US" sz="1000" dirty="0">
                <a:latin typeface="Arial" pitchFamily="34" charset="0"/>
                <a:cs typeface="Arial" pitchFamily="34" charset="0"/>
              </a:rPr>
              <a:t>works:</a:t>
            </a:r>
            <a:r>
              <a:rPr lang="en-US" sz="1000" baseline="0" dirty="0">
                <a:latin typeface="Arial" pitchFamily="34" charset="0"/>
                <a:cs typeface="Arial" pitchFamily="34" charset="0"/>
              </a:rPr>
              <a:t> </a:t>
            </a:r>
            <a:r>
              <a:rPr lang="en-US" sz="1000" dirty="0">
                <a:latin typeface="Arial" pitchFamily="34" charset="0"/>
                <a:cs typeface="Arial" pitchFamily="34" charset="0"/>
              </a:rPr>
              <a:t> </a:t>
            </a:r>
          </a:p>
          <a:p>
            <a:pPr marL="0" lvl="0" indent="0" algn="l">
              <a:spcBef>
                <a:spcPts val="0"/>
              </a:spcBef>
              <a:buFont typeface="Arial" panose="020B0604020202020204" pitchFamily="34" charset="0"/>
              <a:buNone/>
            </a:pPr>
            <a:endParaRPr lang="en-US" sz="1000" dirty="0">
              <a:latin typeface="Arial" pitchFamily="34" charset="0"/>
              <a:cs typeface="Arial" pitchFamily="34" charset="0"/>
            </a:endParaRPr>
          </a:p>
          <a:p>
            <a:pPr marL="0" lvl="0" indent="0" algn="l">
              <a:spcBef>
                <a:spcPts val="0"/>
              </a:spcBef>
              <a:buFont typeface="Arial" panose="020B0604020202020204" pitchFamily="34" charset="0"/>
              <a:buNone/>
            </a:pPr>
            <a:r>
              <a:rPr lang="en-US" sz="1000" dirty="0">
                <a:latin typeface="Arial" pitchFamily="34" charset="0"/>
                <a:cs typeface="Arial" pitchFamily="34" charset="0"/>
              </a:rPr>
              <a:t>For the purchase of goods over $25,000 and $40,000 for some services,</a:t>
            </a:r>
            <a:r>
              <a:rPr lang="en-US" sz="1000" baseline="0" dirty="0">
                <a:latin typeface="Arial" pitchFamily="34" charset="0"/>
                <a:cs typeface="Arial" pitchFamily="34" charset="0"/>
              </a:rPr>
              <a:t> the government will issue a public notice. This is what is known as a tender notice. Tender notices are published on a centralized government hosted website, Buyandsell.gc.ca, which I will talk about in more detail in a moment.</a:t>
            </a:r>
          </a:p>
          <a:p>
            <a:pPr marL="0" lvl="0" indent="0" algn="l">
              <a:spcBef>
                <a:spcPts val="0"/>
              </a:spcBef>
              <a:buFont typeface="Arial" panose="020B0604020202020204" pitchFamily="34" charset="0"/>
              <a:buNone/>
            </a:pPr>
            <a:endParaRPr lang="en-US" sz="1000" baseline="0" dirty="0">
              <a:latin typeface="Arial" pitchFamily="34" charset="0"/>
              <a:cs typeface="Arial" pitchFamily="34" charset="0"/>
            </a:endParaRPr>
          </a:p>
          <a:p>
            <a:pPr marL="0" lvl="0" indent="0" algn="l">
              <a:spcBef>
                <a:spcPts val="0"/>
              </a:spcBef>
              <a:buFont typeface="Arial" panose="020B0604020202020204" pitchFamily="34" charset="0"/>
              <a:buNone/>
            </a:pPr>
            <a:r>
              <a:rPr lang="en-US" sz="1000" baseline="0" dirty="0">
                <a:latin typeface="Arial" pitchFamily="34" charset="0"/>
                <a:cs typeface="Arial" pitchFamily="34" charset="0"/>
              </a:rPr>
              <a:t>This is a formal process designed to ensure open, fair, and transparent competition for government contracts. Basically, the government lays all of its cards on the table by publishing a document that clearly outlines:</a:t>
            </a:r>
          </a:p>
          <a:p>
            <a:pPr marL="171450" lvl="0" indent="-171450" algn="l">
              <a:spcBef>
                <a:spcPts val="0"/>
              </a:spcBef>
              <a:buFont typeface="Arial" panose="020B0604020202020204" pitchFamily="34" charset="0"/>
              <a:buChar char="•"/>
            </a:pPr>
            <a:r>
              <a:rPr lang="en-US" sz="1000" baseline="0" dirty="0">
                <a:latin typeface="Arial" pitchFamily="34" charset="0"/>
                <a:cs typeface="Arial" pitchFamily="34" charset="0"/>
              </a:rPr>
              <a:t>Who has a requirement</a:t>
            </a:r>
          </a:p>
          <a:p>
            <a:pPr marL="171450" lvl="0" indent="-171450" algn="l">
              <a:spcBef>
                <a:spcPts val="0"/>
              </a:spcBef>
              <a:buFont typeface="Arial" panose="020B0604020202020204" pitchFamily="34" charset="0"/>
              <a:buChar char="•"/>
            </a:pPr>
            <a:r>
              <a:rPr lang="en-US" sz="1000" baseline="0" dirty="0">
                <a:latin typeface="Arial" pitchFamily="34" charset="0"/>
                <a:cs typeface="Arial" pitchFamily="34" charset="0"/>
              </a:rPr>
              <a:t>What they require</a:t>
            </a:r>
          </a:p>
          <a:p>
            <a:pPr marL="171450" lvl="0" indent="-171450" algn="l">
              <a:spcBef>
                <a:spcPts val="0"/>
              </a:spcBef>
              <a:buFont typeface="Arial" panose="020B0604020202020204" pitchFamily="34" charset="0"/>
              <a:buChar char="•"/>
            </a:pPr>
            <a:r>
              <a:rPr lang="en-US" sz="1000" baseline="0" dirty="0">
                <a:latin typeface="Arial" pitchFamily="34" charset="0"/>
                <a:cs typeface="Arial" pitchFamily="34" charset="0"/>
              </a:rPr>
              <a:t>Where and when the goods and/or services are to be delivered</a:t>
            </a:r>
          </a:p>
          <a:p>
            <a:pPr marL="171450" lvl="0" indent="-171450" algn="l">
              <a:spcBef>
                <a:spcPts val="0"/>
              </a:spcBef>
              <a:buFont typeface="Arial" panose="020B0604020202020204" pitchFamily="34" charset="0"/>
              <a:buChar char="•"/>
            </a:pPr>
            <a:r>
              <a:rPr lang="en-US" sz="1000" baseline="0" dirty="0">
                <a:latin typeface="Arial" pitchFamily="34" charset="0"/>
                <a:cs typeface="Arial" pitchFamily="34" charset="0"/>
              </a:rPr>
              <a:t>How they intend to pick a winner</a:t>
            </a:r>
          </a:p>
          <a:p>
            <a:pPr marL="0" lvl="0" indent="0" algn="l">
              <a:spcBef>
                <a:spcPts val="0"/>
              </a:spcBef>
              <a:buFont typeface="Arial" panose="020B0604020202020204" pitchFamily="34" charset="0"/>
              <a:buNone/>
            </a:pPr>
            <a:endParaRPr lang="en-US" sz="1000" baseline="0" dirty="0">
              <a:latin typeface="Arial" pitchFamily="34" charset="0"/>
              <a:cs typeface="Arial" pitchFamily="34" charset="0"/>
            </a:endParaRPr>
          </a:p>
          <a:p>
            <a:pPr marL="0" lvl="0" indent="0" algn="l">
              <a:spcBef>
                <a:spcPts val="0"/>
              </a:spcBef>
              <a:buFont typeface="Arial" panose="020B0604020202020204" pitchFamily="34" charset="0"/>
              <a:buNone/>
            </a:pPr>
            <a:r>
              <a:rPr lang="en-US" sz="1000" baseline="0" dirty="0">
                <a:latin typeface="Arial" pitchFamily="34" charset="0"/>
                <a:cs typeface="Arial" pitchFamily="34" charset="0"/>
              </a:rPr>
              <a:t>Anyone capable of delivering on the requirement and willing to take the time to prepare a bid has a fair shot at winning the contract.</a:t>
            </a:r>
          </a:p>
          <a:p>
            <a:pPr marL="171450" lvl="0" indent="-171450" algn="l">
              <a:spcBef>
                <a:spcPts val="0"/>
              </a:spcBef>
              <a:buFont typeface="Arial" panose="020B0604020202020204" pitchFamily="34" charset="0"/>
              <a:buChar char="•"/>
            </a:pPr>
            <a:endParaRPr lang="en-CA" sz="1000" dirty="0">
              <a:latin typeface="Arial" pitchFamily="34" charset="0"/>
              <a:cs typeface="Arial" pitchFamily="34" charset="0"/>
            </a:endParaRPr>
          </a:p>
          <a:p>
            <a:pPr marL="685796" lvl="1" indent="-228596">
              <a:spcBef>
                <a:spcPts val="0"/>
              </a:spcBef>
              <a:buFont typeface="Arial" panose="020B0604020202020204" pitchFamily="34" charset="0"/>
              <a:buChar char="•"/>
            </a:pPr>
            <a:endParaRPr lang="en-US" sz="1000" dirty="0">
              <a:latin typeface="Arial" pitchFamily="34" charset="0"/>
              <a:cs typeface="Arial" pitchFamily="34" charset="0"/>
            </a:endParaRPr>
          </a:p>
          <a:p>
            <a:pPr marL="228596" indent="-228596">
              <a:spcBef>
                <a:spcPts val="0"/>
              </a:spcBef>
              <a:buFont typeface="+mj-lt"/>
              <a:buAutoNum type="arabicPeriod"/>
            </a:pPr>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6EBD3970-EE58-4855-B76B-F51A88E8035E}"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319530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7" name="Straight Connector 6"/>
          <p:cNvCxnSpPr/>
          <p:nvPr userDrawn="1"/>
        </p:nvCxnSpPr>
        <p:spPr>
          <a:xfrm>
            <a:off x="1008063" y="3213100"/>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fld id="{660A61F9-593B-4EC1-BD02-E0374EA26F16}" type="slidenum">
              <a:rPr lang="en-CA" sz="1000" b="1">
                <a:solidFill>
                  <a:srgbClr val="808080">
                    <a:lumMod val="75000"/>
                  </a:srgbClr>
                </a:solidFill>
                <a:cs typeface="Arial" pitchFamily="34" charset="0"/>
              </a:rPr>
              <a:pPr algn="ctr" fontAlgn="base">
                <a:spcBef>
                  <a:spcPct val="0"/>
                </a:spcBef>
                <a:spcAft>
                  <a:spcPct val="0"/>
                </a:spcAft>
                <a:defRPr/>
              </a:pPr>
              <a:t>‹#›</a:t>
            </a:fld>
            <a:endParaRPr lang="en-US" sz="1000" b="1" dirty="0">
              <a:solidFill>
                <a:srgbClr val="808080">
                  <a:lumMod val="75000"/>
                </a:srgbClr>
              </a:solidFill>
              <a:cs typeface="Arial" pitchFamily="34" charset="0"/>
            </a:endParaRPr>
          </a:p>
        </p:txBody>
      </p:sp>
      <p:pic>
        <p:nvPicPr>
          <p:cNvPr id="9"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125413"/>
            <a:ext cx="11199812"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A close up of an object&#10;&#10;Description automatically generate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A close up of a logo&#10;&#10;Description automatically generat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26"/>
          <p:cNvSpPr>
            <a:spLocks noGrp="1" noChangeArrowheads="1"/>
          </p:cNvSpPr>
          <p:nvPr>
            <p:ph type="ctrTitle"/>
          </p:nvPr>
        </p:nvSpPr>
        <p:spPr>
          <a:xfrm>
            <a:off x="914400" y="2286000"/>
            <a:ext cx="10363200" cy="1143000"/>
          </a:xfrm>
        </p:spPr>
        <p:txBody>
          <a:bodyPr/>
          <a:lstStyle>
            <a:lvl1pPr algn="l">
              <a:defRPr b="0"/>
            </a:lvl1pPr>
          </a:lstStyle>
          <a:p>
            <a:r>
              <a:rPr lang="en-US" dirty="0"/>
              <a:t>Click to edit Master title style</a:t>
            </a:r>
          </a:p>
        </p:txBody>
      </p:sp>
      <p:sp>
        <p:nvSpPr>
          <p:cNvPr id="13" name="Rectangle 1027"/>
          <p:cNvSpPr>
            <a:spLocks noGrp="1" noChangeArrowheads="1"/>
          </p:cNvSpPr>
          <p:nvPr>
            <p:ph type="subTitle" idx="1"/>
          </p:nvPr>
        </p:nvSpPr>
        <p:spPr>
          <a:xfrm>
            <a:off x="914400" y="3310731"/>
            <a:ext cx="8534400" cy="1752600"/>
          </a:xfrm>
        </p:spPr>
        <p:txBody>
          <a:bodyPr/>
          <a:lstStyle>
            <a:lvl1pPr marL="0" indent="0" algn="l">
              <a:buFontTx/>
              <a:buNone/>
              <a:defRPr sz="1800"/>
            </a:lvl1pPr>
          </a:lstStyle>
          <a:p>
            <a:r>
              <a:rPr lang="en-US" dirty="0"/>
              <a:t>Click to edit Master subtitle style</a:t>
            </a:r>
          </a:p>
        </p:txBody>
      </p:sp>
    </p:spTree>
    <p:extLst>
      <p:ext uri="{BB962C8B-B14F-4D97-AF65-F5344CB8AC3E}">
        <p14:creationId xmlns:p14="http://schemas.microsoft.com/office/powerpoint/2010/main" val="2336947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7" name="Straight Connector 6"/>
          <p:cNvCxnSpPr/>
          <p:nvPr userDrawn="1"/>
        </p:nvCxnSpPr>
        <p:spPr>
          <a:xfrm>
            <a:off x="1008063" y="3213100"/>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fld id="{660A61F9-593B-4EC1-BD02-E0374EA26F16}" type="slidenum">
              <a:rPr lang="en-CA" sz="1000" b="1">
                <a:solidFill>
                  <a:srgbClr val="808080">
                    <a:lumMod val="75000"/>
                  </a:srgbClr>
                </a:solidFill>
                <a:cs typeface="Arial" pitchFamily="34" charset="0"/>
              </a:rPr>
              <a:pPr algn="ctr" fontAlgn="base">
                <a:spcBef>
                  <a:spcPct val="0"/>
                </a:spcBef>
                <a:spcAft>
                  <a:spcPct val="0"/>
                </a:spcAft>
                <a:defRPr/>
              </a:pPr>
              <a:t>‹#›</a:t>
            </a:fld>
            <a:endParaRPr lang="en-US" sz="1000" b="1" dirty="0">
              <a:solidFill>
                <a:srgbClr val="808080">
                  <a:lumMod val="75000"/>
                </a:srgbClr>
              </a:solidFill>
              <a:cs typeface="Arial" pitchFamily="34" charset="0"/>
            </a:endParaRPr>
          </a:p>
        </p:txBody>
      </p:sp>
      <p:pic>
        <p:nvPicPr>
          <p:cNvPr id="9"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125413"/>
            <a:ext cx="11199812"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A close up of an object&#10;&#10;Description automatically generate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A close up of a logo&#10;&#10;Description automatically generat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26"/>
          <p:cNvSpPr>
            <a:spLocks noGrp="1" noChangeArrowheads="1"/>
          </p:cNvSpPr>
          <p:nvPr>
            <p:ph type="ctrTitle"/>
          </p:nvPr>
        </p:nvSpPr>
        <p:spPr>
          <a:xfrm>
            <a:off x="914400" y="2286000"/>
            <a:ext cx="10363200" cy="1143000"/>
          </a:xfrm>
        </p:spPr>
        <p:txBody>
          <a:bodyPr/>
          <a:lstStyle>
            <a:lvl1pPr algn="l">
              <a:defRPr b="0"/>
            </a:lvl1pPr>
          </a:lstStyle>
          <a:p>
            <a:r>
              <a:rPr lang="en-US" dirty="0"/>
              <a:t>Click to edit Master title style</a:t>
            </a:r>
          </a:p>
        </p:txBody>
      </p:sp>
      <p:sp>
        <p:nvSpPr>
          <p:cNvPr id="13" name="Rectangle 1027"/>
          <p:cNvSpPr>
            <a:spLocks noGrp="1" noChangeArrowheads="1"/>
          </p:cNvSpPr>
          <p:nvPr>
            <p:ph type="subTitle" idx="1"/>
          </p:nvPr>
        </p:nvSpPr>
        <p:spPr>
          <a:xfrm>
            <a:off x="914400" y="3310731"/>
            <a:ext cx="8534400" cy="1752600"/>
          </a:xfrm>
        </p:spPr>
        <p:txBody>
          <a:bodyPr/>
          <a:lstStyle>
            <a:lvl1pPr marL="0" indent="0" algn="l">
              <a:buFontTx/>
              <a:buNone/>
              <a:defRPr sz="1800"/>
            </a:lvl1pPr>
          </a:lstStyle>
          <a:p>
            <a:r>
              <a:rPr lang="en-US" dirty="0"/>
              <a:t>Click to edit Master subtitle style</a:t>
            </a:r>
          </a:p>
        </p:txBody>
      </p:sp>
    </p:spTree>
    <p:extLst>
      <p:ext uri="{BB962C8B-B14F-4D97-AF65-F5344CB8AC3E}">
        <p14:creationId xmlns:p14="http://schemas.microsoft.com/office/powerpoint/2010/main" val="54963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SME_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2287791-A643-614B-ACD8-3674FD4D0564}"/>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911424" y="1187624"/>
            <a:ext cx="8735814"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45304" y="116632"/>
            <a:ext cx="10930696" cy="998984"/>
          </a:xfrm>
        </p:spPr>
        <p:txBody>
          <a:bodyPr/>
          <a:lstStyle>
            <a:lvl1pPr algn="l">
              <a:defRPr/>
            </a:lvl1pPr>
          </a:lstStyle>
          <a:p>
            <a:r>
              <a:rPr lang="en-US" dirty="0"/>
              <a:t>Click to edit Master title style</a:t>
            </a:r>
          </a:p>
        </p:txBody>
      </p:sp>
      <p:sp>
        <p:nvSpPr>
          <p:cNvPr id="11" name="Slide Number"/>
          <p:cNvSpPr txBox="1">
            <a:spLocks noGrp="1"/>
          </p:cNvSpPr>
          <p:nvPr>
            <p:ph type="sldNum" sz="quarter" idx="2"/>
          </p:nvPr>
        </p:nvSpPr>
        <p:spPr>
          <a:xfrm>
            <a:off x="11668125" y="5752146"/>
            <a:ext cx="479376" cy="225746"/>
          </a:xfrm>
          <a:prstGeom prst="rect">
            <a:avLst/>
          </a:prstGeom>
        </p:spPr>
        <p:txBody>
          <a:bodyPr/>
          <a:lstStyle>
            <a:lvl1pPr>
              <a:defRPr sz="1200">
                <a:latin typeface="+mn-lt"/>
              </a:defRPr>
            </a:lvl1pPr>
          </a:lstStyle>
          <a:p>
            <a:pPr fontAlgn="base">
              <a:spcBef>
                <a:spcPct val="0"/>
              </a:spcBef>
              <a:spcAft>
                <a:spcPct val="0"/>
              </a:spcAft>
            </a:pPr>
            <a:fld id="{86CB4B4D-7CA3-9044-876B-883B54F8677D}" type="slidenum">
              <a:rPr lang="en-CA" smtClean="0">
                <a:solidFill>
                  <a:srgbClr val="3E4248"/>
                </a:solidFill>
              </a:rPr>
              <a:pPr fontAlgn="base">
                <a:spcBef>
                  <a:spcPct val="0"/>
                </a:spcBef>
                <a:spcAft>
                  <a:spcPct val="0"/>
                </a:spcAft>
              </a:pPr>
              <a:t>‹#›</a:t>
            </a:fld>
            <a:endParaRPr lang="en-CA" dirty="0">
              <a:solidFill>
                <a:srgbClr val="3E4248"/>
              </a:solidFill>
            </a:endParaRPr>
          </a:p>
        </p:txBody>
      </p:sp>
    </p:spTree>
    <p:extLst>
      <p:ext uri="{BB962C8B-B14F-4D97-AF65-F5344CB8AC3E}">
        <p14:creationId xmlns:p14="http://schemas.microsoft.com/office/powerpoint/2010/main" val="80834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SME Split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048BA53-E56E-9440-B139-896FB040C1D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911424" y="1187624"/>
            <a:ext cx="5184576"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45304" y="116632"/>
            <a:ext cx="10930696" cy="998984"/>
          </a:xfrm>
        </p:spPr>
        <p:txBody>
          <a:bodyPr/>
          <a:lstStyle>
            <a:lvl1pPr algn="l">
              <a:defRPr/>
            </a:lvl1pPr>
          </a:lstStyle>
          <a:p>
            <a:r>
              <a:rPr lang="en-US" dirty="0"/>
              <a:t>Click to edit Master title style</a:t>
            </a:r>
          </a:p>
        </p:txBody>
      </p:sp>
      <p:sp>
        <p:nvSpPr>
          <p:cNvPr id="11" name="Slide Number"/>
          <p:cNvSpPr txBox="1">
            <a:spLocks noGrp="1"/>
          </p:cNvSpPr>
          <p:nvPr>
            <p:ph type="sldNum" sz="quarter" idx="2"/>
          </p:nvPr>
        </p:nvSpPr>
        <p:spPr>
          <a:xfrm>
            <a:off x="11668125" y="5752146"/>
            <a:ext cx="479376" cy="225746"/>
          </a:xfrm>
          <a:prstGeom prst="rect">
            <a:avLst/>
          </a:prstGeom>
        </p:spPr>
        <p:txBody>
          <a:bodyPr/>
          <a:lstStyle>
            <a:lvl1pPr>
              <a:defRPr sz="1200">
                <a:latin typeface="+mn-lt"/>
              </a:defRPr>
            </a:lvl1pPr>
          </a:lstStyle>
          <a:p>
            <a:pPr fontAlgn="base">
              <a:spcBef>
                <a:spcPct val="0"/>
              </a:spcBef>
              <a:spcAft>
                <a:spcPct val="0"/>
              </a:spcAft>
            </a:pPr>
            <a:fld id="{86CB4B4D-7CA3-9044-876B-883B54F8677D}" type="slidenum">
              <a:rPr lang="en-CA" smtClean="0">
                <a:solidFill>
                  <a:srgbClr val="3E4248"/>
                </a:solidFill>
              </a:rPr>
              <a:pPr fontAlgn="base">
                <a:spcBef>
                  <a:spcPct val="0"/>
                </a:spcBef>
                <a:spcAft>
                  <a:spcPct val="0"/>
                </a:spcAft>
              </a:pPr>
              <a:t>‹#›</a:t>
            </a:fld>
            <a:endParaRPr lang="en-CA" dirty="0">
              <a:solidFill>
                <a:srgbClr val="3E4248"/>
              </a:solidFill>
            </a:endParaRPr>
          </a:p>
        </p:txBody>
      </p:sp>
    </p:spTree>
    <p:extLst>
      <p:ext uri="{BB962C8B-B14F-4D97-AF65-F5344CB8AC3E}">
        <p14:creationId xmlns:p14="http://schemas.microsoft.com/office/powerpoint/2010/main" val="1709070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SME Section Header">
    <p:spTree>
      <p:nvGrpSpPr>
        <p:cNvPr id="1" name=""/>
        <p:cNvGrpSpPr/>
        <p:nvPr/>
      </p:nvGrpSpPr>
      <p:grpSpPr>
        <a:xfrm>
          <a:off x="0" y="0"/>
          <a:ext cx="0" cy="0"/>
          <a:chOff x="0" y="0"/>
          <a:chExt cx="0" cy="0"/>
        </a:xfrm>
      </p:grpSpPr>
      <p:sp>
        <p:nvSpPr>
          <p:cNvPr id="5" name="Text Placeholder 2"/>
          <p:cNvSpPr>
            <a:spLocks noGrp="1"/>
          </p:cNvSpPr>
          <p:nvPr>
            <p:ph type="body" idx="10"/>
          </p:nvPr>
        </p:nvSpPr>
        <p:spPr>
          <a:xfrm>
            <a:off x="970799" y="4599419"/>
            <a:ext cx="10363200" cy="917813"/>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endParaRPr lang="en-US" dirty="0"/>
          </a:p>
          <a:p>
            <a:pPr lvl="0"/>
            <a:r>
              <a:rPr lang="en-US" dirty="0"/>
              <a:t>Click to edit Master text styles</a:t>
            </a:r>
          </a:p>
        </p:txBody>
      </p:sp>
      <p:cxnSp>
        <p:nvCxnSpPr>
          <p:cNvPr id="8" name="Straight Connector 7">
            <a:extLst>
              <a:ext uri="{FF2B5EF4-FFF2-40B4-BE49-F238E27FC236}">
                <a16:creationId xmlns:a16="http://schemas.microsoft.com/office/drawing/2014/main" id="{5F685BD2-BA5D-264E-9852-6AED9DA8F49D}"/>
              </a:ext>
            </a:extLst>
          </p:cNvPr>
          <p:cNvCxnSpPr/>
          <p:nvPr userDrawn="1"/>
        </p:nvCxnSpPr>
        <p:spPr>
          <a:xfrm>
            <a:off x="1008063" y="4581525"/>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10" name="Slide Number"/>
          <p:cNvSpPr txBox="1">
            <a:spLocks noGrp="1"/>
          </p:cNvSpPr>
          <p:nvPr>
            <p:ph type="sldNum" sz="quarter" idx="2"/>
          </p:nvPr>
        </p:nvSpPr>
        <p:spPr>
          <a:xfrm>
            <a:off x="11668125" y="5752146"/>
            <a:ext cx="479376" cy="225746"/>
          </a:xfrm>
          <a:prstGeom prst="rect">
            <a:avLst/>
          </a:prstGeom>
        </p:spPr>
        <p:txBody>
          <a:bodyPr/>
          <a:lstStyle>
            <a:lvl1pPr>
              <a:defRPr sz="1200">
                <a:latin typeface="+mn-lt"/>
              </a:defRPr>
            </a:lvl1pPr>
          </a:lstStyle>
          <a:p>
            <a:pPr fontAlgn="base">
              <a:spcBef>
                <a:spcPct val="0"/>
              </a:spcBef>
              <a:spcAft>
                <a:spcPct val="0"/>
              </a:spcAft>
            </a:pPr>
            <a:fld id="{86CB4B4D-7CA3-9044-876B-883B54F8677D}" type="slidenum">
              <a:rPr lang="en-CA" smtClean="0">
                <a:solidFill>
                  <a:srgbClr val="3E4248"/>
                </a:solidFill>
              </a:rPr>
              <a:pPr fontAlgn="base">
                <a:spcBef>
                  <a:spcPct val="0"/>
                </a:spcBef>
                <a:spcAft>
                  <a:spcPct val="0"/>
                </a:spcAft>
              </a:pPr>
              <a:t>‹#›</a:t>
            </a:fld>
            <a:endParaRPr lang="en-CA" dirty="0">
              <a:solidFill>
                <a:srgbClr val="3E4248"/>
              </a:solidFill>
            </a:endParaRPr>
          </a:p>
        </p:txBody>
      </p:sp>
      <p:sp>
        <p:nvSpPr>
          <p:cNvPr id="11" name="Rectangle 1026"/>
          <p:cNvSpPr>
            <a:spLocks noGrp="1" noChangeArrowheads="1"/>
          </p:cNvSpPr>
          <p:nvPr>
            <p:ph type="ctrTitle"/>
          </p:nvPr>
        </p:nvSpPr>
        <p:spPr>
          <a:xfrm>
            <a:off x="914400" y="3654152"/>
            <a:ext cx="10363200" cy="1143000"/>
          </a:xfrm>
        </p:spPr>
        <p:txBody>
          <a:bodyPr/>
          <a:lstStyle>
            <a:lvl1pPr algn="l">
              <a:defRPr b="0"/>
            </a:lvl1pPr>
          </a:lstStyle>
          <a:p>
            <a:r>
              <a:rPr lang="en-US" dirty="0"/>
              <a:t>Click to edit Master title style</a:t>
            </a:r>
          </a:p>
        </p:txBody>
      </p:sp>
    </p:spTree>
    <p:extLst>
      <p:ext uri="{BB962C8B-B14F-4D97-AF65-F5344CB8AC3E}">
        <p14:creationId xmlns:p14="http://schemas.microsoft.com/office/powerpoint/2010/main" val="467039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SME Two Conten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EBFB0BF-C4C8-5444-AEDE-B67E01F883B7}"/>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45304" y="116632"/>
            <a:ext cx="10930696" cy="998984"/>
          </a:xfrm>
        </p:spPr>
        <p:txBody>
          <a:bodyPr/>
          <a:lstStyle>
            <a:lvl1pPr algn="l">
              <a:defRPr/>
            </a:lvl1pPr>
          </a:lstStyle>
          <a:p>
            <a:r>
              <a:rPr lang="en-US" dirty="0"/>
              <a:t>Click to edit Master title style</a:t>
            </a:r>
          </a:p>
        </p:txBody>
      </p:sp>
      <p:sp>
        <p:nvSpPr>
          <p:cNvPr id="8" name="Content Placeholder 2"/>
          <p:cNvSpPr>
            <a:spLocks noGrp="1"/>
          </p:cNvSpPr>
          <p:nvPr>
            <p:ph sz="half" idx="1"/>
          </p:nvPr>
        </p:nvSpPr>
        <p:spPr>
          <a:xfrm>
            <a:off x="8128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2"/>
          </p:nvPr>
        </p:nvSpPr>
        <p:spPr>
          <a:xfrm>
            <a:off x="60960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cNvSpPr txBox="1">
            <a:spLocks noGrp="1"/>
          </p:cNvSpPr>
          <p:nvPr>
            <p:ph type="sldNum" sz="quarter" idx="10"/>
          </p:nvPr>
        </p:nvSpPr>
        <p:spPr>
          <a:xfrm>
            <a:off x="11668125" y="5752146"/>
            <a:ext cx="479376" cy="225746"/>
          </a:xfrm>
          <a:prstGeom prst="rect">
            <a:avLst/>
          </a:prstGeom>
        </p:spPr>
        <p:txBody>
          <a:bodyPr/>
          <a:lstStyle>
            <a:lvl1pPr>
              <a:defRPr sz="1200">
                <a:latin typeface="+mn-lt"/>
              </a:defRPr>
            </a:lvl1pPr>
          </a:lstStyle>
          <a:p>
            <a:pPr fontAlgn="base">
              <a:spcBef>
                <a:spcPct val="0"/>
              </a:spcBef>
              <a:spcAft>
                <a:spcPct val="0"/>
              </a:spcAft>
            </a:pPr>
            <a:fld id="{86CB4B4D-7CA3-9044-876B-883B54F8677D}" type="slidenum">
              <a:rPr lang="en-CA" smtClean="0">
                <a:solidFill>
                  <a:srgbClr val="3E4248"/>
                </a:solidFill>
              </a:rPr>
              <a:pPr fontAlgn="base">
                <a:spcBef>
                  <a:spcPct val="0"/>
                </a:spcBef>
                <a:spcAft>
                  <a:spcPct val="0"/>
                </a:spcAft>
              </a:pPr>
              <a:t>‹#›</a:t>
            </a:fld>
            <a:endParaRPr lang="en-CA" dirty="0">
              <a:solidFill>
                <a:srgbClr val="3E4248"/>
              </a:solidFill>
            </a:endParaRPr>
          </a:p>
        </p:txBody>
      </p:sp>
    </p:spTree>
    <p:extLst>
      <p:ext uri="{BB962C8B-B14F-4D97-AF65-F5344CB8AC3E}">
        <p14:creationId xmlns:p14="http://schemas.microsoft.com/office/powerpoint/2010/main" val="149369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SME Comparison">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CE9150F-B82A-BE40-8395-83C8F3F97BB1}"/>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
          </p:nvPr>
        </p:nvSpPr>
        <p:spPr>
          <a:xfrm>
            <a:off x="512235" y="11330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p:cNvSpPr>
            <a:spLocks noGrp="1"/>
          </p:cNvSpPr>
          <p:nvPr>
            <p:ph sz="half" idx="2"/>
          </p:nvPr>
        </p:nvSpPr>
        <p:spPr>
          <a:xfrm>
            <a:off x="512235" y="1886843"/>
            <a:ext cx="5386917"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3"/>
          </p:nvPr>
        </p:nvSpPr>
        <p:spPr>
          <a:xfrm>
            <a:off x="6096002" y="11330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p:cNvSpPr>
            <a:spLocks noGrp="1"/>
          </p:cNvSpPr>
          <p:nvPr>
            <p:ph sz="quarter" idx="4"/>
          </p:nvPr>
        </p:nvSpPr>
        <p:spPr>
          <a:xfrm>
            <a:off x="6096002" y="1886843"/>
            <a:ext cx="5389033"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p:cNvSpPr>
            <a:spLocks noGrp="1"/>
          </p:cNvSpPr>
          <p:nvPr>
            <p:ph type="title"/>
          </p:nvPr>
        </p:nvSpPr>
        <p:spPr>
          <a:xfrm>
            <a:off x="245304" y="116632"/>
            <a:ext cx="10930696" cy="998984"/>
          </a:xfrm>
        </p:spPr>
        <p:txBody>
          <a:bodyPr/>
          <a:lstStyle>
            <a:lvl1pPr algn="l">
              <a:defRPr/>
            </a:lvl1pPr>
          </a:lstStyle>
          <a:p>
            <a:r>
              <a:rPr lang="en-US" dirty="0"/>
              <a:t>Click to edit Master title style</a:t>
            </a:r>
          </a:p>
        </p:txBody>
      </p:sp>
      <p:sp>
        <p:nvSpPr>
          <p:cNvPr id="20" name="Slide Number"/>
          <p:cNvSpPr txBox="1">
            <a:spLocks noGrp="1"/>
          </p:cNvSpPr>
          <p:nvPr>
            <p:ph type="sldNum" sz="quarter" idx="10"/>
          </p:nvPr>
        </p:nvSpPr>
        <p:spPr>
          <a:xfrm>
            <a:off x="11668125" y="5752146"/>
            <a:ext cx="479376" cy="225746"/>
          </a:xfrm>
          <a:prstGeom prst="rect">
            <a:avLst/>
          </a:prstGeom>
        </p:spPr>
        <p:txBody>
          <a:bodyPr/>
          <a:lstStyle>
            <a:lvl1pPr>
              <a:defRPr sz="1200">
                <a:latin typeface="+mn-lt"/>
              </a:defRPr>
            </a:lvl1pPr>
          </a:lstStyle>
          <a:p>
            <a:pPr fontAlgn="base">
              <a:spcBef>
                <a:spcPct val="0"/>
              </a:spcBef>
              <a:spcAft>
                <a:spcPct val="0"/>
              </a:spcAft>
            </a:pPr>
            <a:fld id="{86CB4B4D-7CA3-9044-876B-883B54F8677D}" type="slidenum">
              <a:rPr lang="en-CA" smtClean="0">
                <a:solidFill>
                  <a:srgbClr val="3E4248"/>
                </a:solidFill>
              </a:rPr>
              <a:pPr fontAlgn="base">
                <a:spcBef>
                  <a:spcPct val="0"/>
                </a:spcBef>
                <a:spcAft>
                  <a:spcPct val="0"/>
                </a:spcAft>
              </a:pPr>
              <a:t>‹#›</a:t>
            </a:fld>
            <a:endParaRPr lang="en-CA" dirty="0">
              <a:solidFill>
                <a:srgbClr val="3E4248"/>
              </a:solidFill>
            </a:endParaRPr>
          </a:p>
        </p:txBody>
      </p:sp>
    </p:spTree>
    <p:extLst>
      <p:ext uri="{BB962C8B-B14F-4D97-AF65-F5344CB8AC3E}">
        <p14:creationId xmlns:p14="http://schemas.microsoft.com/office/powerpoint/2010/main" val="1267187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SME Title Only">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C004A5E-1480-D647-BF04-A4FF903CE5B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45304" y="116632"/>
            <a:ext cx="10930696" cy="998984"/>
          </a:xfrm>
        </p:spPr>
        <p:txBody>
          <a:bodyPr/>
          <a:lstStyle>
            <a:lvl1pPr algn="l">
              <a:defRPr/>
            </a:lvl1pPr>
          </a:lstStyle>
          <a:p>
            <a:r>
              <a:rPr lang="en-US" dirty="0"/>
              <a:t>Click to edit Master title style</a:t>
            </a:r>
          </a:p>
        </p:txBody>
      </p:sp>
      <p:sp>
        <p:nvSpPr>
          <p:cNvPr id="8" name="Slide Number"/>
          <p:cNvSpPr txBox="1">
            <a:spLocks noGrp="1"/>
          </p:cNvSpPr>
          <p:nvPr>
            <p:ph type="sldNum" sz="quarter" idx="2"/>
          </p:nvPr>
        </p:nvSpPr>
        <p:spPr>
          <a:xfrm>
            <a:off x="11668125" y="5752146"/>
            <a:ext cx="479376" cy="225746"/>
          </a:xfrm>
          <a:prstGeom prst="rect">
            <a:avLst/>
          </a:prstGeom>
        </p:spPr>
        <p:txBody>
          <a:bodyPr/>
          <a:lstStyle>
            <a:lvl1pPr>
              <a:defRPr sz="1200">
                <a:latin typeface="+mn-lt"/>
              </a:defRPr>
            </a:lvl1pPr>
          </a:lstStyle>
          <a:p>
            <a:pPr fontAlgn="base">
              <a:spcBef>
                <a:spcPct val="0"/>
              </a:spcBef>
              <a:spcAft>
                <a:spcPct val="0"/>
              </a:spcAft>
            </a:pPr>
            <a:fld id="{86CB4B4D-7CA3-9044-876B-883B54F8677D}" type="slidenum">
              <a:rPr lang="en-CA" smtClean="0">
                <a:solidFill>
                  <a:srgbClr val="3E4248"/>
                </a:solidFill>
              </a:rPr>
              <a:pPr fontAlgn="base">
                <a:spcBef>
                  <a:spcPct val="0"/>
                </a:spcBef>
                <a:spcAft>
                  <a:spcPct val="0"/>
                </a:spcAft>
              </a:pPr>
              <a:t>‹#›</a:t>
            </a:fld>
            <a:endParaRPr lang="en-CA" dirty="0">
              <a:solidFill>
                <a:srgbClr val="3E4248"/>
              </a:solidFill>
            </a:endParaRPr>
          </a:p>
        </p:txBody>
      </p:sp>
    </p:spTree>
    <p:extLst>
      <p:ext uri="{BB962C8B-B14F-4D97-AF65-F5344CB8AC3E}">
        <p14:creationId xmlns:p14="http://schemas.microsoft.com/office/powerpoint/2010/main" val="2475913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OSME Blank">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1668125" y="5752146"/>
            <a:ext cx="479376" cy="225746"/>
          </a:xfrm>
          <a:prstGeom prst="rect">
            <a:avLst/>
          </a:prstGeom>
        </p:spPr>
        <p:txBody>
          <a:bodyPr/>
          <a:lstStyle>
            <a:lvl1pPr>
              <a:defRPr sz="1200">
                <a:latin typeface="+mn-lt"/>
              </a:defRPr>
            </a:lvl1pPr>
          </a:lstStyle>
          <a:p>
            <a:pPr fontAlgn="base">
              <a:spcBef>
                <a:spcPct val="0"/>
              </a:spcBef>
              <a:spcAft>
                <a:spcPct val="0"/>
              </a:spcAft>
            </a:pPr>
            <a:fld id="{86CB4B4D-7CA3-9044-876B-883B54F8677D}" type="slidenum">
              <a:rPr lang="en-CA" smtClean="0">
                <a:solidFill>
                  <a:srgbClr val="3E4248"/>
                </a:solidFill>
              </a:rPr>
              <a:pPr fontAlgn="base">
                <a:spcBef>
                  <a:spcPct val="0"/>
                </a:spcBef>
                <a:spcAft>
                  <a:spcPct val="0"/>
                </a:spcAft>
              </a:pPr>
              <a:t>‹#›</a:t>
            </a:fld>
            <a:endParaRPr lang="en-CA" dirty="0">
              <a:solidFill>
                <a:srgbClr val="3E4248"/>
              </a:solidFill>
            </a:endParaRPr>
          </a:p>
        </p:txBody>
      </p:sp>
    </p:spTree>
    <p:extLst>
      <p:ext uri="{BB962C8B-B14F-4D97-AF65-F5344CB8AC3E}">
        <p14:creationId xmlns:p14="http://schemas.microsoft.com/office/powerpoint/2010/main" val="3691279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45304" y="116632"/>
            <a:ext cx="9402465" cy="998984"/>
          </a:xfrm>
        </p:spPr>
        <p:txBody>
          <a:bodyPr/>
          <a:lstStyle>
            <a:lvl1pPr algn="r">
              <a:defRPr sz="3200" b="1"/>
            </a:lvl1pPr>
          </a:lstStyle>
          <a:p>
            <a:br>
              <a:rPr lang="en-US" dirty="0"/>
            </a:br>
            <a:br>
              <a:rPr lang="en-US" dirty="0"/>
            </a:br>
            <a:r>
              <a:rPr lang="en-US" dirty="0"/>
              <a:t>Click to edit Master title style</a:t>
            </a:r>
          </a:p>
        </p:txBody>
      </p:sp>
      <p:cxnSp>
        <p:nvCxnSpPr>
          <p:cNvPr id="5" name="Straight Connector 4"/>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911424" y="1474440"/>
            <a:ext cx="10363200"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4139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048BA53-E56E-9440-B139-896FB040C1D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911424" y="1187624"/>
            <a:ext cx="5184576"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245304" y="116632"/>
            <a:ext cx="10930696" cy="998984"/>
          </a:xfrm>
        </p:spPr>
        <p:txBody>
          <a:bodyPr/>
          <a:lstStyle>
            <a:lvl1pPr algn="l">
              <a:defRPr/>
            </a:lvl1pPr>
          </a:lstStyle>
          <a:p>
            <a:r>
              <a:rPr lang="en-US" dirty="0"/>
              <a:t>Click to edit Master title style</a:t>
            </a:r>
          </a:p>
        </p:txBody>
      </p:sp>
      <p:sp>
        <p:nvSpPr>
          <p:cNvPr id="6" name="Slide Number"/>
          <p:cNvSpPr txBox="1">
            <a:spLocks noGrp="1"/>
          </p:cNvSpPr>
          <p:nvPr>
            <p:ph type="sldNum" sz="quarter" idx="2"/>
          </p:nvPr>
        </p:nvSpPr>
        <p:spPr>
          <a:xfrm>
            <a:off x="11668125" y="5752146"/>
            <a:ext cx="479376" cy="225746"/>
          </a:xfrm>
          <a:prstGeom prst="rect">
            <a:avLst/>
          </a:prstGeom>
        </p:spPr>
        <p:txBody>
          <a:bodyPr/>
          <a:lstStyle>
            <a:lvl1pPr>
              <a:defRPr sz="1200">
                <a:latin typeface="+mn-lt"/>
              </a:defRPr>
            </a:lvl1pPr>
          </a:lstStyle>
          <a:p>
            <a:pPr fontAlgn="base">
              <a:spcBef>
                <a:spcPct val="0"/>
              </a:spcBef>
              <a:spcAft>
                <a:spcPct val="0"/>
              </a:spcAft>
            </a:pPr>
            <a:fld id="{86CB4B4D-7CA3-9044-876B-883B54F8677D}" type="slidenum">
              <a:rPr lang="en-CA" smtClean="0">
                <a:solidFill>
                  <a:srgbClr val="3E4248"/>
                </a:solidFill>
              </a:rPr>
              <a:pPr fontAlgn="base">
                <a:spcBef>
                  <a:spcPct val="0"/>
                </a:spcBef>
                <a:spcAft>
                  <a:spcPct val="0"/>
                </a:spcAft>
              </a:pPr>
              <a:t>‹#›</a:t>
            </a:fld>
            <a:endParaRPr lang="en-CA" dirty="0">
              <a:solidFill>
                <a:srgbClr val="3E4248"/>
              </a:solidFill>
            </a:endParaRPr>
          </a:p>
        </p:txBody>
      </p:sp>
    </p:spTree>
    <p:extLst>
      <p:ext uri="{BB962C8B-B14F-4D97-AF65-F5344CB8AC3E}">
        <p14:creationId xmlns:p14="http://schemas.microsoft.com/office/powerpoint/2010/main" val="103528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SME_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2287791-A643-614B-ACD8-3674FD4D0564}"/>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911424" y="1187624"/>
            <a:ext cx="8735814"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45304" y="116632"/>
            <a:ext cx="10930696" cy="998984"/>
          </a:xfrm>
        </p:spPr>
        <p:txBody>
          <a:bodyPr/>
          <a:lstStyle>
            <a:lvl1pPr algn="l">
              <a:defRPr/>
            </a:lvl1pPr>
          </a:lstStyle>
          <a:p>
            <a:r>
              <a:rPr lang="en-US" dirty="0"/>
              <a:t>Click to edit Master title style</a:t>
            </a:r>
          </a:p>
        </p:txBody>
      </p:sp>
      <p:sp>
        <p:nvSpPr>
          <p:cNvPr id="11" name="Slide Number"/>
          <p:cNvSpPr txBox="1">
            <a:spLocks noGrp="1"/>
          </p:cNvSpPr>
          <p:nvPr>
            <p:ph type="sldNum" sz="quarter" idx="2"/>
          </p:nvPr>
        </p:nvSpPr>
        <p:spPr>
          <a:xfrm>
            <a:off x="11668125" y="5752146"/>
            <a:ext cx="479376" cy="225746"/>
          </a:xfrm>
          <a:prstGeom prst="rect">
            <a:avLst/>
          </a:prstGeom>
        </p:spPr>
        <p:txBody>
          <a:bodyPr/>
          <a:lstStyle>
            <a:lvl1pPr>
              <a:defRPr sz="1200">
                <a:latin typeface="+mn-lt"/>
              </a:defRPr>
            </a:lvl1pPr>
          </a:lstStyle>
          <a:p>
            <a:pPr fontAlgn="base">
              <a:spcBef>
                <a:spcPct val="0"/>
              </a:spcBef>
              <a:spcAft>
                <a:spcPct val="0"/>
              </a:spcAft>
            </a:pPr>
            <a:fld id="{86CB4B4D-7CA3-9044-876B-883B54F8677D}" type="slidenum">
              <a:rPr lang="en-CA" smtClean="0">
                <a:solidFill>
                  <a:srgbClr val="3E4248"/>
                </a:solidFill>
              </a:rPr>
              <a:pPr fontAlgn="base">
                <a:spcBef>
                  <a:spcPct val="0"/>
                </a:spcBef>
                <a:spcAft>
                  <a:spcPct val="0"/>
                </a:spcAft>
              </a:pPr>
              <a:t>‹#›</a:t>
            </a:fld>
            <a:endParaRPr lang="en-CA" dirty="0">
              <a:solidFill>
                <a:srgbClr val="3E4248"/>
              </a:solidFill>
            </a:endParaRPr>
          </a:p>
        </p:txBody>
      </p:sp>
    </p:spTree>
    <p:extLst>
      <p:ext uri="{BB962C8B-B14F-4D97-AF65-F5344CB8AC3E}">
        <p14:creationId xmlns:p14="http://schemas.microsoft.com/office/powerpoint/2010/main" val="224294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SME Split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048BA53-E56E-9440-B139-896FB040C1D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911424" y="1187624"/>
            <a:ext cx="5184576"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45304" y="116632"/>
            <a:ext cx="10930696" cy="998984"/>
          </a:xfrm>
        </p:spPr>
        <p:txBody>
          <a:bodyPr/>
          <a:lstStyle>
            <a:lvl1pPr algn="l">
              <a:defRPr/>
            </a:lvl1pPr>
          </a:lstStyle>
          <a:p>
            <a:r>
              <a:rPr lang="en-US" dirty="0"/>
              <a:t>Click to edit Master title style</a:t>
            </a:r>
          </a:p>
        </p:txBody>
      </p:sp>
      <p:sp>
        <p:nvSpPr>
          <p:cNvPr id="11" name="Slide Number"/>
          <p:cNvSpPr txBox="1">
            <a:spLocks noGrp="1"/>
          </p:cNvSpPr>
          <p:nvPr>
            <p:ph type="sldNum" sz="quarter" idx="2"/>
          </p:nvPr>
        </p:nvSpPr>
        <p:spPr>
          <a:xfrm>
            <a:off x="11668125" y="5752146"/>
            <a:ext cx="479376" cy="225746"/>
          </a:xfrm>
          <a:prstGeom prst="rect">
            <a:avLst/>
          </a:prstGeom>
        </p:spPr>
        <p:txBody>
          <a:bodyPr/>
          <a:lstStyle>
            <a:lvl1pPr>
              <a:defRPr sz="1200">
                <a:latin typeface="+mn-lt"/>
              </a:defRPr>
            </a:lvl1pPr>
          </a:lstStyle>
          <a:p>
            <a:pPr fontAlgn="base">
              <a:spcBef>
                <a:spcPct val="0"/>
              </a:spcBef>
              <a:spcAft>
                <a:spcPct val="0"/>
              </a:spcAft>
            </a:pPr>
            <a:fld id="{86CB4B4D-7CA3-9044-876B-883B54F8677D}" type="slidenum">
              <a:rPr lang="en-CA" smtClean="0">
                <a:solidFill>
                  <a:srgbClr val="3E4248"/>
                </a:solidFill>
              </a:rPr>
              <a:pPr fontAlgn="base">
                <a:spcBef>
                  <a:spcPct val="0"/>
                </a:spcBef>
                <a:spcAft>
                  <a:spcPct val="0"/>
                </a:spcAft>
              </a:pPr>
              <a:t>‹#›</a:t>
            </a:fld>
            <a:endParaRPr lang="en-CA" dirty="0">
              <a:solidFill>
                <a:srgbClr val="3E4248"/>
              </a:solidFill>
            </a:endParaRPr>
          </a:p>
        </p:txBody>
      </p:sp>
    </p:spTree>
    <p:extLst>
      <p:ext uri="{BB962C8B-B14F-4D97-AF65-F5344CB8AC3E}">
        <p14:creationId xmlns:p14="http://schemas.microsoft.com/office/powerpoint/2010/main" val="35866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SME Section Header">
    <p:spTree>
      <p:nvGrpSpPr>
        <p:cNvPr id="1" name=""/>
        <p:cNvGrpSpPr/>
        <p:nvPr/>
      </p:nvGrpSpPr>
      <p:grpSpPr>
        <a:xfrm>
          <a:off x="0" y="0"/>
          <a:ext cx="0" cy="0"/>
          <a:chOff x="0" y="0"/>
          <a:chExt cx="0" cy="0"/>
        </a:xfrm>
      </p:grpSpPr>
      <p:sp>
        <p:nvSpPr>
          <p:cNvPr id="5" name="Text Placeholder 2"/>
          <p:cNvSpPr>
            <a:spLocks noGrp="1"/>
          </p:cNvSpPr>
          <p:nvPr>
            <p:ph type="body" idx="10"/>
          </p:nvPr>
        </p:nvSpPr>
        <p:spPr>
          <a:xfrm>
            <a:off x="970799" y="4599419"/>
            <a:ext cx="10363200" cy="917813"/>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endParaRPr lang="en-US" dirty="0"/>
          </a:p>
          <a:p>
            <a:pPr lvl="0"/>
            <a:r>
              <a:rPr lang="en-US" dirty="0"/>
              <a:t>Click to edit Master text styles</a:t>
            </a:r>
          </a:p>
        </p:txBody>
      </p:sp>
      <p:cxnSp>
        <p:nvCxnSpPr>
          <p:cNvPr id="8" name="Straight Connector 7">
            <a:extLst>
              <a:ext uri="{FF2B5EF4-FFF2-40B4-BE49-F238E27FC236}">
                <a16:creationId xmlns:a16="http://schemas.microsoft.com/office/drawing/2014/main" id="{5F685BD2-BA5D-264E-9852-6AED9DA8F49D}"/>
              </a:ext>
            </a:extLst>
          </p:cNvPr>
          <p:cNvCxnSpPr/>
          <p:nvPr userDrawn="1"/>
        </p:nvCxnSpPr>
        <p:spPr>
          <a:xfrm>
            <a:off x="1008063" y="4581525"/>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10" name="Slide Number"/>
          <p:cNvSpPr txBox="1">
            <a:spLocks noGrp="1"/>
          </p:cNvSpPr>
          <p:nvPr>
            <p:ph type="sldNum" sz="quarter" idx="2"/>
          </p:nvPr>
        </p:nvSpPr>
        <p:spPr>
          <a:xfrm>
            <a:off x="11668125" y="5752146"/>
            <a:ext cx="479376" cy="225746"/>
          </a:xfrm>
          <a:prstGeom prst="rect">
            <a:avLst/>
          </a:prstGeom>
        </p:spPr>
        <p:txBody>
          <a:bodyPr/>
          <a:lstStyle>
            <a:lvl1pPr>
              <a:defRPr sz="1200">
                <a:latin typeface="+mn-lt"/>
              </a:defRPr>
            </a:lvl1pPr>
          </a:lstStyle>
          <a:p>
            <a:pPr fontAlgn="base">
              <a:spcBef>
                <a:spcPct val="0"/>
              </a:spcBef>
              <a:spcAft>
                <a:spcPct val="0"/>
              </a:spcAft>
            </a:pPr>
            <a:fld id="{86CB4B4D-7CA3-9044-876B-883B54F8677D}" type="slidenum">
              <a:rPr lang="en-CA" smtClean="0">
                <a:solidFill>
                  <a:srgbClr val="3E4248"/>
                </a:solidFill>
              </a:rPr>
              <a:pPr fontAlgn="base">
                <a:spcBef>
                  <a:spcPct val="0"/>
                </a:spcBef>
                <a:spcAft>
                  <a:spcPct val="0"/>
                </a:spcAft>
              </a:pPr>
              <a:t>‹#›</a:t>
            </a:fld>
            <a:endParaRPr lang="en-CA" dirty="0">
              <a:solidFill>
                <a:srgbClr val="3E4248"/>
              </a:solidFill>
            </a:endParaRPr>
          </a:p>
        </p:txBody>
      </p:sp>
      <p:sp>
        <p:nvSpPr>
          <p:cNvPr id="11" name="Rectangle 1026"/>
          <p:cNvSpPr>
            <a:spLocks noGrp="1" noChangeArrowheads="1"/>
          </p:cNvSpPr>
          <p:nvPr>
            <p:ph type="ctrTitle"/>
          </p:nvPr>
        </p:nvSpPr>
        <p:spPr>
          <a:xfrm>
            <a:off x="914400" y="3654152"/>
            <a:ext cx="10363200" cy="1143000"/>
          </a:xfrm>
        </p:spPr>
        <p:txBody>
          <a:bodyPr/>
          <a:lstStyle>
            <a:lvl1pPr algn="l">
              <a:defRPr b="0"/>
            </a:lvl1pPr>
          </a:lstStyle>
          <a:p>
            <a:r>
              <a:rPr lang="en-US" dirty="0"/>
              <a:t>Click to edit Master title style</a:t>
            </a:r>
          </a:p>
        </p:txBody>
      </p:sp>
    </p:spTree>
    <p:extLst>
      <p:ext uri="{BB962C8B-B14F-4D97-AF65-F5344CB8AC3E}">
        <p14:creationId xmlns:p14="http://schemas.microsoft.com/office/powerpoint/2010/main" val="305820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SME Two Conten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EBFB0BF-C4C8-5444-AEDE-B67E01F883B7}"/>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45304" y="116632"/>
            <a:ext cx="10930696" cy="998984"/>
          </a:xfrm>
        </p:spPr>
        <p:txBody>
          <a:bodyPr/>
          <a:lstStyle>
            <a:lvl1pPr algn="l">
              <a:defRPr/>
            </a:lvl1pPr>
          </a:lstStyle>
          <a:p>
            <a:r>
              <a:rPr lang="en-US" dirty="0"/>
              <a:t>Click to edit Master title style</a:t>
            </a:r>
          </a:p>
        </p:txBody>
      </p:sp>
      <p:sp>
        <p:nvSpPr>
          <p:cNvPr id="8" name="Content Placeholder 2"/>
          <p:cNvSpPr>
            <a:spLocks noGrp="1"/>
          </p:cNvSpPr>
          <p:nvPr>
            <p:ph sz="half" idx="1"/>
          </p:nvPr>
        </p:nvSpPr>
        <p:spPr>
          <a:xfrm>
            <a:off x="8128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2"/>
          </p:nvPr>
        </p:nvSpPr>
        <p:spPr>
          <a:xfrm>
            <a:off x="60960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cNvSpPr txBox="1">
            <a:spLocks noGrp="1"/>
          </p:cNvSpPr>
          <p:nvPr>
            <p:ph type="sldNum" sz="quarter" idx="10"/>
          </p:nvPr>
        </p:nvSpPr>
        <p:spPr>
          <a:xfrm>
            <a:off x="11668125" y="5752146"/>
            <a:ext cx="479376" cy="225746"/>
          </a:xfrm>
          <a:prstGeom prst="rect">
            <a:avLst/>
          </a:prstGeom>
        </p:spPr>
        <p:txBody>
          <a:bodyPr/>
          <a:lstStyle>
            <a:lvl1pPr>
              <a:defRPr sz="1200">
                <a:latin typeface="+mn-lt"/>
              </a:defRPr>
            </a:lvl1pPr>
          </a:lstStyle>
          <a:p>
            <a:pPr fontAlgn="base">
              <a:spcBef>
                <a:spcPct val="0"/>
              </a:spcBef>
              <a:spcAft>
                <a:spcPct val="0"/>
              </a:spcAft>
            </a:pPr>
            <a:fld id="{86CB4B4D-7CA3-9044-876B-883B54F8677D}" type="slidenum">
              <a:rPr lang="en-CA" smtClean="0">
                <a:solidFill>
                  <a:srgbClr val="3E4248"/>
                </a:solidFill>
              </a:rPr>
              <a:pPr fontAlgn="base">
                <a:spcBef>
                  <a:spcPct val="0"/>
                </a:spcBef>
                <a:spcAft>
                  <a:spcPct val="0"/>
                </a:spcAft>
              </a:pPr>
              <a:t>‹#›</a:t>
            </a:fld>
            <a:endParaRPr lang="en-CA" dirty="0">
              <a:solidFill>
                <a:srgbClr val="3E4248"/>
              </a:solidFill>
            </a:endParaRPr>
          </a:p>
        </p:txBody>
      </p:sp>
    </p:spTree>
    <p:extLst>
      <p:ext uri="{BB962C8B-B14F-4D97-AF65-F5344CB8AC3E}">
        <p14:creationId xmlns:p14="http://schemas.microsoft.com/office/powerpoint/2010/main" val="156961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SME Comparison">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CE9150F-B82A-BE40-8395-83C8F3F97BB1}"/>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
          </p:nvPr>
        </p:nvSpPr>
        <p:spPr>
          <a:xfrm>
            <a:off x="512235" y="11330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p:cNvSpPr>
            <a:spLocks noGrp="1"/>
          </p:cNvSpPr>
          <p:nvPr>
            <p:ph sz="half" idx="2"/>
          </p:nvPr>
        </p:nvSpPr>
        <p:spPr>
          <a:xfrm>
            <a:off x="512235" y="1886843"/>
            <a:ext cx="5386917"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3"/>
          </p:nvPr>
        </p:nvSpPr>
        <p:spPr>
          <a:xfrm>
            <a:off x="6096002" y="11330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p:cNvSpPr>
            <a:spLocks noGrp="1"/>
          </p:cNvSpPr>
          <p:nvPr>
            <p:ph sz="quarter" idx="4"/>
          </p:nvPr>
        </p:nvSpPr>
        <p:spPr>
          <a:xfrm>
            <a:off x="6096002" y="1886843"/>
            <a:ext cx="5389033"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p:cNvSpPr>
            <a:spLocks noGrp="1"/>
          </p:cNvSpPr>
          <p:nvPr>
            <p:ph type="title"/>
          </p:nvPr>
        </p:nvSpPr>
        <p:spPr>
          <a:xfrm>
            <a:off x="245304" y="116632"/>
            <a:ext cx="10930696" cy="998984"/>
          </a:xfrm>
        </p:spPr>
        <p:txBody>
          <a:bodyPr/>
          <a:lstStyle>
            <a:lvl1pPr algn="l">
              <a:defRPr/>
            </a:lvl1pPr>
          </a:lstStyle>
          <a:p>
            <a:r>
              <a:rPr lang="en-US" dirty="0"/>
              <a:t>Click to edit Master title style</a:t>
            </a:r>
          </a:p>
        </p:txBody>
      </p:sp>
      <p:sp>
        <p:nvSpPr>
          <p:cNvPr id="20" name="Slide Number"/>
          <p:cNvSpPr txBox="1">
            <a:spLocks noGrp="1"/>
          </p:cNvSpPr>
          <p:nvPr>
            <p:ph type="sldNum" sz="quarter" idx="10"/>
          </p:nvPr>
        </p:nvSpPr>
        <p:spPr>
          <a:xfrm>
            <a:off x="11668125" y="5752146"/>
            <a:ext cx="479376" cy="225746"/>
          </a:xfrm>
          <a:prstGeom prst="rect">
            <a:avLst/>
          </a:prstGeom>
        </p:spPr>
        <p:txBody>
          <a:bodyPr/>
          <a:lstStyle>
            <a:lvl1pPr>
              <a:defRPr sz="1200">
                <a:latin typeface="+mn-lt"/>
              </a:defRPr>
            </a:lvl1pPr>
          </a:lstStyle>
          <a:p>
            <a:pPr fontAlgn="base">
              <a:spcBef>
                <a:spcPct val="0"/>
              </a:spcBef>
              <a:spcAft>
                <a:spcPct val="0"/>
              </a:spcAft>
            </a:pPr>
            <a:fld id="{86CB4B4D-7CA3-9044-876B-883B54F8677D}" type="slidenum">
              <a:rPr lang="en-CA" smtClean="0">
                <a:solidFill>
                  <a:srgbClr val="3E4248"/>
                </a:solidFill>
              </a:rPr>
              <a:pPr fontAlgn="base">
                <a:spcBef>
                  <a:spcPct val="0"/>
                </a:spcBef>
                <a:spcAft>
                  <a:spcPct val="0"/>
                </a:spcAft>
              </a:pPr>
              <a:t>‹#›</a:t>
            </a:fld>
            <a:endParaRPr lang="en-CA" dirty="0">
              <a:solidFill>
                <a:srgbClr val="3E4248"/>
              </a:solidFill>
            </a:endParaRPr>
          </a:p>
        </p:txBody>
      </p:sp>
    </p:spTree>
    <p:extLst>
      <p:ext uri="{BB962C8B-B14F-4D97-AF65-F5344CB8AC3E}">
        <p14:creationId xmlns:p14="http://schemas.microsoft.com/office/powerpoint/2010/main" val="334156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SME Title Only">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C004A5E-1480-D647-BF04-A4FF903CE5B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45304" y="116632"/>
            <a:ext cx="10930696" cy="998984"/>
          </a:xfrm>
        </p:spPr>
        <p:txBody>
          <a:bodyPr/>
          <a:lstStyle>
            <a:lvl1pPr algn="l">
              <a:defRPr/>
            </a:lvl1pPr>
          </a:lstStyle>
          <a:p>
            <a:r>
              <a:rPr lang="en-US" dirty="0"/>
              <a:t>Click to edit Master title style</a:t>
            </a:r>
          </a:p>
        </p:txBody>
      </p:sp>
      <p:sp>
        <p:nvSpPr>
          <p:cNvPr id="8" name="Slide Number"/>
          <p:cNvSpPr txBox="1">
            <a:spLocks noGrp="1"/>
          </p:cNvSpPr>
          <p:nvPr>
            <p:ph type="sldNum" sz="quarter" idx="2"/>
          </p:nvPr>
        </p:nvSpPr>
        <p:spPr>
          <a:xfrm>
            <a:off x="11668125" y="5752146"/>
            <a:ext cx="479376" cy="225746"/>
          </a:xfrm>
          <a:prstGeom prst="rect">
            <a:avLst/>
          </a:prstGeom>
        </p:spPr>
        <p:txBody>
          <a:bodyPr/>
          <a:lstStyle>
            <a:lvl1pPr>
              <a:defRPr sz="1200">
                <a:latin typeface="+mn-lt"/>
              </a:defRPr>
            </a:lvl1pPr>
          </a:lstStyle>
          <a:p>
            <a:pPr fontAlgn="base">
              <a:spcBef>
                <a:spcPct val="0"/>
              </a:spcBef>
              <a:spcAft>
                <a:spcPct val="0"/>
              </a:spcAft>
            </a:pPr>
            <a:fld id="{86CB4B4D-7CA3-9044-876B-883B54F8677D}" type="slidenum">
              <a:rPr lang="en-CA" smtClean="0">
                <a:solidFill>
                  <a:srgbClr val="3E4248"/>
                </a:solidFill>
              </a:rPr>
              <a:pPr fontAlgn="base">
                <a:spcBef>
                  <a:spcPct val="0"/>
                </a:spcBef>
                <a:spcAft>
                  <a:spcPct val="0"/>
                </a:spcAft>
              </a:pPr>
              <a:t>‹#›</a:t>
            </a:fld>
            <a:endParaRPr lang="en-CA" dirty="0">
              <a:solidFill>
                <a:srgbClr val="3E4248"/>
              </a:solidFill>
            </a:endParaRPr>
          </a:p>
        </p:txBody>
      </p:sp>
    </p:spTree>
    <p:extLst>
      <p:ext uri="{BB962C8B-B14F-4D97-AF65-F5344CB8AC3E}">
        <p14:creationId xmlns:p14="http://schemas.microsoft.com/office/powerpoint/2010/main" val="346058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OSME Blank">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1668125" y="5752146"/>
            <a:ext cx="479376" cy="225746"/>
          </a:xfrm>
          <a:prstGeom prst="rect">
            <a:avLst/>
          </a:prstGeom>
        </p:spPr>
        <p:txBody>
          <a:bodyPr/>
          <a:lstStyle>
            <a:lvl1pPr>
              <a:defRPr sz="1200">
                <a:latin typeface="+mn-lt"/>
              </a:defRPr>
            </a:lvl1pPr>
          </a:lstStyle>
          <a:p>
            <a:pPr fontAlgn="base">
              <a:spcBef>
                <a:spcPct val="0"/>
              </a:spcBef>
              <a:spcAft>
                <a:spcPct val="0"/>
              </a:spcAft>
            </a:pPr>
            <a:fld id="{86CB4B4D-7CA3-9044-876B-883B54F8677D}" type="slidenum">
              <a:rPr lang="en-CA" smtClean="0">
                <a:solidFill>
                  <a:srgbClr val="3E4248"/>
                </a:solidFill>
              </a:rPr>
              <a:pPr fontAlgn="base">
                <a:spcBef>
                  <a:spcPct val="0"/>
                </a:spcBef>
                <a:spcAft>
                  <a:spcPct val="0"/>
                </a:spcAft>
              </a:pPr>
              <a:t>‹#›</a:t>
            </a:fld>
            <a:endParaRPr lang="en-CA" dirty="0">
              <a:solidFill>
                <a:srgbClr val="3E4248"/>
              </a:solidFill>
            </a:endParaRPr>
          </a:p>
        </p:txBody>
      </p:sp>
    </p:spTree>
    <p:extLst>
      <p:ext uri="{BB962C8B-B14F-4D97-AF65-F5344CB8AC3E}">
        <p14:creationId xmlns:p14="http://schemas.microsoft.com/office/powerpoint/2010/main" val="4076373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048BA53-E56E-9440-B139-896FB040C1DB}"/>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911424" y="1187624"/>
            <a:ext cx="5184576"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245304" y="116632"/>
            <a:ext cx="10930696" cy="998984"/>
          </a:xfrm>
        </p:spPr>
        <p:txBody>
          <a:bodyPr/>
          <a:lstStyle>
            <a:lvl1pPr algn="l">
              <a:defRPr/>
            </a:lvl1pPr>
          </a:lstStyle>
          <a:p>
            <a:r>
              <a:rPr lang="en-US" dirty="0"/>
              <a:t>Click to edit Master title style</a:t>
            </a:r>
          </a:p>
        </p:txBody>
      </p:sp>
      <p:sp>
        <p:nvSpPr>
          <p:cNvPr id="6" name="Slide Number"/>
          <p:cNvSpPr txBox="1">
            <a:spLocks noGrp="1"/>
          </p:cNvSpPr>
          <p:nvPr>
            <p:ph type="sldNum" sz="quarter" idx="2"/>
          </p:nvPr>
        </p:nvSpPr>
        <p:spPr>
          <a:xfrm>
            <a:off x="11668125" y="5752146"/>
            <a:ext cx="479376" cy="225746"/>
          </a:xfrm>
          <a:prstGeom prst="rect">
            <a:avLst/>
          </a:prstGeom>
        </p:spPr>
        <p:txBody>
          <a:bodyPr/>
          <a:lstStyle>
            <a:lvl1pPr>
              <a:defRPr sz="1200">
                <a:latin typeface="+mn-lt"/>
              </a:defRPr>
            </a:lvl1pPr>
          </a:lstStyle>
          <a:p>
            <a:fld id="{86CB4B4D-7CA3-9044-876B-883B54F8677D}" type="slidenum">
              <a:rPr lang="en-CA" smtClean="0"/>
              <a:pPr/>
              <a:t>‹#›</a:t>
            </a:fld>
            <a:endParaRPr lang="en-CA" dirty="0"/>
          </a:p>
        </p:txBody>
      </p:sp>
    </p:spTree>
    <p:extLst>
      <p:ext uri="{BB962C8B-B14F-4D97-AF65-F5344CB8AC3E}">
        <p14:creationId xmlns:p14="http://schemas.microsoft.com/office/powerpoint/2010/main" val="163138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0" y="133350"/>
            <a:ext cx="10415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1" name="Rectangle 3"/>
          <p:cNvSpPr>
            <a:spLocks noGrp="1" noChangeArrowheads="1"/>
          </p:cNvSpPr>
          <p:nvPr>
            <p:ph type="body" idx="1"/>
          </p:nvPr>
        </p:nvSpPr>
        <p:spPr bwMode="auto">
          <a:xfrm>
            <a:off x="914400" y="13843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 name="Rectangle 11"/>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fld id="{02404A2B-E0B7-4B31-94F5-267354B914FC}" type="slidenum">
              <a:rPr lang="en-CA" sz="1000" b="1">
                <a:solidFill>
                  <a:srgbClr val="808080">
                    <a:lumMod val="75000"/>
                  </a:srgbClr>
                </a:solidFill>
                <a:cs typeface="Arial" pitchFamily="34" charset="0"/>
              </a:rPr>
              <a:pPr algn="ctr" fontAlgn="base">
                <a:spcBef>
                  <a:spcPct val="0"/>
                </a:spcBef>
                <a:spcAft>
                  <a:spcPct val="0"/>
                </a:spcAft>
                <a:defRPr/>
              </a:pPr>
              <a:t>‹#›</a:t>
            </a:fld>
            <a:endParaRPr lang="en-US" sz="1000" b="1" dirty="0">
              <a:solidFill>
                <a:srgbClr val="808080">
                  <a:lumMod val="75000"/>
                </a:srgbClr>
              </a:solidFill>
              <a:cs typeface="Arial" pitchFamily="34" charset="0"/>
            </a:endParaRPr>
          </a:p>
        </p:txBody>
      </p:sp>
      <p:pic>
        <p:nvPicPr>
          <p:cNvPr id="13" name="Picture 9" descr="A close up of an object&#10;&#10;Description automatically generated"/>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A close up of a logo&#10;&#10;Description automatically generated"/>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89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rtl="0" eaLnBrk="0" fontAlgn="base" hangingPunct="0">
        <a:spcBef>
          <a:spcPct val="0"/>
        </a:spcBef>
        <a:spcAft>
          <a:spcPct val="0"/>
        </a:spcAft>
        <a:defRPr sz="3200" b="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000">
          <a:solidFill>
            <a:schemeClr val="tx2"/>
          </a:solidFill>
          <a:latin typeface="Arial" charset="0"/>
          <a:cs typeface="Arial" charset="0"/>
        </a:defRPr>
      </a:lvl2pPr>
      <a:lvl3pPr algn="ctr" rtl="0" eaLnBrk="0" fontAlgn="base" hangingPunct="0">
        <a:spcBef>
          <a:spcPct val="0"/>
        </a:spcBef>
        <a:spcAft>
          <a:spcPct val="0"/>
        </a:spcAft>
        <a:defRPr sz="4000">
          <a:solidFill>
            <a:schemeClr val="tx2"/>
          </a:solidFill>
          <a:latin typeface="Arial" charset="0"/>
          <a:cs typeface="Arial" charset="0"/>
        </a:defRPr>
      </a:lvl3pPr>
      <a:lvl4pPr algn="ctr" rtl="0" eaLnBrk="0" fontAlgn="base" hangingPunct="0">
        <a:spcBef>
          <a:spcPct val="0"/>
        </a:spcBef>
        <a:spcAft>
          <a:spcPct val="0"/>
        </a:spcAft>
        <a:defRPr sz="4000">
          <a:solidFill>
            <a:schemeClr val="tx2"/>
          </a:solidFill>
          <a:latin typeface="Arial" charset="0"/>
          <a:cs typeface="Arial" charset="0"/>
        </a:defRPr>
      </a:lvl4pPr>
      <a:lvl5pPr algn="ctr" rtl="0" eaLnBrk="0" fontAlgn="base" hangingPunct="0">
        <a:spcBef>
          <a:spcPct val="0"/>
        </a:spcBef>
        <a:spcAft>
          <a:spcPct val="0"/>
        </a:spcAft>
        <a:defRPr sz="40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0" y="133350"/>
            <a:ext cx="10415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1" name="Rectangle 3"/>
          <p:cNvSpPr>
            <a:spLocks noGrp="1" noChangeArrowheads="1"/>
          </p:cNvSpPr>
          <p:nvPr>
            <p:ph type="body" idx="1"/>
          </p:nvPr>
        </p:nvSpPr>
        <p:spPr bwMode="auto">
          <a:xfrm>
            <a:off x="914400" y="13843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 name="Rectangle 11"/>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fld id="{02404A2B-E0B7-4B31-94F5-267354B914FC}" type="slidenum">
              <a:rPr lang="en-CA" sz="1000" b="1">
                <a:solidFill>
                  <a:srgbClr val="808080">
                    <a:lumMod val="75000"/>
                  </a:srgbClr>
                </a:solidFill>
                <a:cs typeface="Arial" pitchFamily="34" charset="0"/>
              </a:rPr>
              <a:pPr algn="ctr" fontAlgn="base">
                <a:spcBef>
                  <a:spcPct val="0"/>
                </a:spcBef>
                <a:spcAft>
                  <a:spcPct val="0"/>
                </a:spcAft>
                <a:defRPr/>
              </a:pPr>
              <a:t>‹#›</a:t>
            </a:fld>
            <a:endParaRPr lang="en-US" sz="1000" b="1" dirty="0">
              <a:solidFill>
                <a:srgbClr val="808080">
                  <a:lumMod val="75000"/>
                </a:srgbClr>
              </a:solidFill>
              <a:cs typeface="Arial" pitchFamily="34" charset="0"/>
            </a:endParaRPr>
          </a:p>
        </p:txBody>
      </p:sp>
      <p:pic>
        <p:nvPicPr>
          <p:cNvPr id="13" name="Picture 9" descr="A close up of an object&#10;&#10;Description automatically generated"/>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A close up of a logo&#10;&#10;Description automatically generate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6429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hdr="0" ftr="0" dt="0"/>
  <p:txStyles>
    <p:titleStyle>
      <a:lvl1pPr algn="ctr" rtl="0" eaLnBrk="0" fontAlgn="base" hangingPunct="0">
        <a:spcBef>
          <a:spcPct val="0"/>
        </a:spcBef>
        <a:spcAft>
          <a:spcPct val="0"/>
        </a:spcAft>
        <a:defRPr sz="3200" b="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000">
          <a:solidFill>
            <a:schemeClr val="tx2"/>
          </a:solidFill>
          <a:latin typeface="Arial" charset="0"/>
          <a:cs typeface="Arial" charset="0"/>
        </a:defRPr>
      </a:lvl2pPr>
      <a:lvl3pPr algn="ctr" rtl="0" eaLnBrk="0" fontAlgn="base" hangingPunct="0">
        <a:spcBef>
          <a:spcPct val="0"/>
        </a:spcBef>
        <a:spcAft>
          <a:spcPct val="0"/>
        </a:spcAft>
        <a:defRPr sz="4000">
          <a:solidFill>
            <a:schemeClr val="tx2"/>
          </a:solidFill>
          <a:latin typeface="Arial" charset="0"/>
          <a:cs typeface="Arial" charset="0"/>
        </a:defRPr>
      </a:lvl3pPr>
      <a:lvl4pPr algn="ctr" rtl="0" eaLnBrk="0" fontAlgn="base" hangingPunct="0">
        <a:spcBef>
          <a:spcPct val="0"/>
        </a:spcBef>
        <a:spcAft>
          <a:spcPct val="0"/>
        </a:spcAft>
        <a:defRPr sz="4000">
          <a:solidFill>
            <a:schemeClr val="tx2"/>
          </a:solidFill>
          <a:latin typeface="Arial" charset="0"/>
          <a:cs typeface="Arial" charset="0"/>
        </a:defRPr>
      </a:lvl4pPr>
      <a:lvl5pPr algn="ctr" rtl="0" eaLnBrk="0" fontAlgn="base" hangingPunct="0">
        <a:spcBef>
          <a:spcPct val="0"/>
        </a:spcBef>
        <a:spcAft>
          <a:spcPct val="0"/>
        </a:spcAft>
        <a:defRPr sz="40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anada.ca/OSM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s://buyandsell.gc.c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file:///C:\Users\mengest1\AppData\Roaming\OpenText\OTEdit\EC_TPSGC-PWGSC\c275130043\canadabuys.canada.ca"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s://canada.ca/office-small-medium-enterprises" TargetMode="External"/><Relationship Id="rId4" Type="http://schemas.openxmlformats.org/officeDocument/2006/relationships/hyperlink" Target="https://buyandsell.gc.c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a:t>Mythbusting</a:t>
            </a:r>
            <a:r>
              <a:rPr lang="en-US" b="1" dirty="0"/>
              <a:t> Government Procurement</a:t>
            </a:r>
            <a:endParaRPr lang="en-CA" dirty="0"/>
          </a:p>
        </p:txBody>
      </p:sp>
      <p:sp>
        <p:nvSpPr>
          <p:cNvPr id="5" name="Subtitle 1"/>
          <p:cNvSpPr>
            <a:spLocks noGrp="1"/>
          </p:cNvSpPr>
          <p:nvPr>
            <p:ph type="subTitle" idx="1"/>
          </p:nvPr>
        </p:nvSpPr>
        <p:spPr>
          <a:xfrm>
            <a:off x="914400" y="3310731"/>
            <a:ext cx="8534400" cy="1752600"/>
          </a:xfrm>
        </p:spPr>
        <p:txBody>
          <a:bodyPr/>
          <a:lstStyle/>
          <a:p>
            <a:r>
              <a:rPr lang="en-CA" sz="2400" dirty="0"/>
              <a:t>Office of Small and Medium Enterprises</a:t>
            </a:r>
          </a:p>
          <a:p>
            <a:r>
              <a:rPr lang="en-CA" sz="2400" dirty="0">
                <a:solidFill>
                  <a:schemeClr val="accent2"/>
                </a:solidFill>
                <a:hlinkClick r:id="rId3"/>
              </a:rPr>
              <a:t>Canada.ca/OSME</a:t>
            </a:r>
            <a:endParaRPr lang="en-CA" sz="2400" dirty="0">
              <a:solidFill>
                <a:schemeClr val="accent2"/>
              </a:solidFill>
            </a:endParaRPr>
          </a:p>
          <a:p>
            <a:endParaRPr lang="en-CA" dirty="0"/>
          </a:p>
        </p:txBody>
      </p:sp>
      <p:sp>
        <p:nvSpPr>
          <p:cNvPr id="6" name="TextBox 5"/>
          <p:cNvSpPr txBox="1"/>
          <p:nvPr/>
        </p:nvSpPr>
        <p:spPr>
          <a:xfrm>
            <a:off x="12360696" y="0"/>
            <a:ext cx="1536848" cy="830997"/>
          </a:xfrm>
          <a:prstGeom prst="rect">
            <a:avLst/>
          </a:prstGeom>
          <a:noFill/>
        </p:spPr>
        <p:txBody>
          <a:bodyPr wrap="square" rtlCol="0">
            <a:spAutoFit/>
          </a:bodyPr>
          <a:lstStyle/>
          <a:p>
            <a:r>
              <a:rPr lang="en-US" dirty="0"/>
              <a:t>Tags</a:t>
            </a:r>
          </a:p>
          <a:p>
            <a:r>
              <a:rPr lang="en-US" dirty="0"/>
              <a:t>!-MB-01</a:t>
            </a:r>
            <a:endParaRPr lang="en-CA" dirty="0"/>
          </a:p>
        </p:txBody>
      </p:sp>
    </p:spTree>
    <p:extLst>
      <p:ext uri="{BB962C8B-B14F-4D97-AF65-F5344CB8AC3E}">
        <p14:creationId xmlns:p14="http://schemas.microsoft.com/office/powerpoint/2010/main" val="357486547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1187624"/>
            <a:ext cx="7848872" cy="4114800"/>
          </a:xfrm>
        </p:spPr>
        <p:txBody>
          <a:bodyPr>
            <a:normAutofit/>
          </a:bodyPr>
          <a:lstStyle/>
          <a:p>
            <a:r>
              <a:rPr lang="en-CA" dirty="0"/>
              <a:t>Majority of low dollar contracts are awarded using a competitive process</a:t>
            </a:r>
          </a:p>
          <a:p>
            <a:r>
              <a:rPr lang="en-CA" dirty="0"/>
              <a:t>Non-competitive approaches can be used </a:t>
            </a:r>
          </a:p>
          <a:p>
            <a:r>
              <a:rPr lang="en-US" dirty="0"/>
              <a:t>Goal: best value for Canadians while enhancing access, competition and fairness to businesses</a:t>
            </a:r>
          </a:p>
          <a:p>
            <a:r>
              <a:rPr lang="en-US" dirty="0"/>
              <a:t>Suppliers may be identified through networks, research, federal supplier registration systems </a:t>
            </a:r>
          </a:p>
        </p:txBody>
      </p:sp>
      <p:sp>
        <p:nvSpPr>
          <p:cNvPr id="2" name="Title 1"/>
          <p:cNvSpPr>
            <a:spLocks noGrp="1"/>
          </p:cNvSpPr>
          <p:nvPr>
            <p:ph type="title"/>
          </p:nvPr>
        </p:nvSpPr>
        <p:spPr/>
        <p:txBody>
          <a:bodyPr>
            <a:noAutofit/>
          </a:bodyPr>
          <a:lstStyle/>
          <a:p>
            <a:r>
              <a:rPr lang="en-US" dirty="0"/>
              <a:t>Low dollar value procurement</a:t>
            </a:r>
          </a:p>
        </p:txBody>
      </p:sp>
      <p:graphicFrame>
        <p:nvGraphicFramePr>
          <p:cNvPr id="5" name="Diagram 4" descr="A diagram with three circular arrows. "/>
          <p:cNvGraphicFramePr/>
          <p:nvPr/>
        </p:nvGraphicFramePr>
        <p:xfrm>
          <a:off x="7464152" y="940958"/>
          <a:ext cx="6192688" cy="4352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12360696" y="0"/>
            <a:ext cx="1536848" cy="646331"/>
          </a:xfrm>
          <a:prstGeom prst="rect">
            <a:avLst/>
          </a:prstGeom>
          <a:noFill/>
        </p:spPr>
        <p:txBody>
          <a:bodyPr wrap="square" rtlCol="0">
            <a:spAutoFit/>
          </a:bodyPr>
          <a:lstStyle/>
          <a:p>
            <a:pPr fontAlgn="base">
              <a:spcBef>
                <a:spcPct val="0"/>
              </a:spcBef>
              <a:spcAft>
                <a:spcPct val="0"/>
              </a:spcAft>
            </a:pPr>
            <a:r>
              <a:rPr lang="en-US" sz="2400" dirty="0">
                <a:solidFill>
                  <a:srgbClr val="3E4248"/>
                </a:solidFill>
              </a:rPr>
              <a:t>Tags</a:t>
            </a:r>
          </a:p>
          <a:p>
            <a:pPr fontAlgn="base">
              <a:spcBef>
                <a:spcPct val="0"/>
              </a:spcBef>
              <a:spcAft>
                <a:spcPct val="0"/>
              </a:spcAft>
            </a:pPr>
            <a:r>
              <a:rPr lang="en-US" sz="2400" dirty="0">
                <a:solidFill>
                  <a:srgbClr val="3E4248"/>
                </a:solidFill>
              </a:rPr>
              <a:t>!-MB-10</a:t>
            </a:r>
          </a:p>
        </p:txBody>
      </p:sp>
    </p:spTree>
    <p:custDataLst>
      <p:tags r:id="rId1"/>
    </p:custDataLst>
    <p:extLst>
      <p:ext uri="{BB962C8B-B14F-4D97-AF65-F5344CB8AC3E}">
        <p14:creationId xmlns:p14="http://schemas.microsoft.com/office/powerpoint/2010/main" val="794103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1546448"/>
            <a:ext cx="6624736" cy="4114800"/>
          </a:xfrm>
        </p:spPr>
        <p:txBody>
          <a:bodyPr/>
          <a:lstStyle/>
          <a:p>
            <a:r>
              <a:rPr lang="en-CA" dirty="0"/>
              <a:t>Via </a:t>
            </a:r>
            <a:r>
              <a:rPr lang="en-CA" u="sng" dirty="0">
                <a:hlinkClick r:id="rId4"/>
              </a:rPr>
              <a:t>BuyAndSell.gc.ca</a:t>
            </a:r>
            <a:endParaRPr lang="en-CA" u="sng" dirty="0"/>
          </a:p>
          <a:p>
            <a:r>
              <a:rPr lang="en-CA" dirty="0"/>
              <a:t>Find out if the Government buys what you sell:</a:t>
            </a:r>
          </a:p>
          <a:p>
            <a:pPr lvl="1"/>
            <a:r>
              <a:rPr lang="en-CA" dirty="0"/>
              <a:t>Search your competitors</a:t>
            </a:r>
          </a:p>
          <a:p>
            <a:pPr lvl="1"/>
            <a:r>
              <a:rPr lang="en-CA" dirty="0"/>
              <a:t>Search for goods and services that you sell</a:t>
            </a:r>
            <a:endParaRPr lang="en-CA" sz="2800" dirty="0"/>
          </a:p>
          <a:p>
            <a:pPr marL="57150" indent="0">
              <a:buNone/>
            </a:pPr>
            <a:r>
              <a:rPr lang="en-CA" dirty="0">
                <a:ea typeface="+mj-ea"/>
              </a:rPr>
              <a:t>If you find those, the Government could be a potential client for you.</a:t>
            </a:r>
          </a:p>
        </p:txBody>
      </p:sp>
      <p:sp>
        <p:nvSpPr>
          <p:cNvPr id="2" name="Title 1"/>
          <p:cNvSpPr>
            <a:spLocks noGrp="1"/>
          </p:cNvSpPr>
          <p:nvPr>
            <p:ph type="title"/>
          </p:nvPr>
        </p:nvSpPr>
        <p:spPr/>
        <p:txBody>
          <a:bodyPr>
            <a:noAutofit/>
          </a:bodyPr>
          <a:lstStyle/>
          <a:p>
            <a:br>
              <a:rPr lang="en-CA" dirty="0"/>
            </a:br>
            <a:r>
              <a:rPr lang="en-CA" dirty="0"/>
              <a:t>Figure out if selling to the government </a:t>
            </a:r>
            <a:br>
              <a:rPr lang="en-CA" dirty="0"/>
            </a:br>
            <a:r>
              <a:rPr lang="en-CA" dirty="0"/>
              <a:t>is right for you</a:t>
            </a:r>
          </a:p>
        </p:txBody>
      </p:sp>
      <p:pic>
        <p:nvPicPr>
          <p:cNvPr id="5" name="Picture 3"/>
          <p:cNvPicPr>
            <a:picLocks noChangeAspect="1" noChangeArrowheads="1"/>
          </p:cNvPicPr>
          <p:nvPr>
            <p:custDataLst>
              <p:tags r:id="rId1"/>
            </p:custDataLst>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Lst>
          </a:blip>
          <a:srcRect b="24622"/>
          <a:stretch>
            <a:fillRect/>
          </a:stretch>
        </p:blipFill>
        <p:spPr bwMode="auto">
          <a:xfrm>
            <a:off x="7824192" y="2132856"/>
            <a:ext cx="3939047" cy="2491383"/>
          </a:xfrm>
          <a:prstGeom prst="rect">
            <a:avLst/>
          </a:prstGeom>
          <a:noFill/>
          <a:ln>
            <a:solidFill>
              <a:schemeClr val="tx2"/>
            </a:solidFill>
          </a:ln>
          <a:effectLst/>
        </p:spPr>
      </p:pic>
      <p:sp>
        <p:nvSpPr>
          <p:cNvPr id="6" name="TextBox 5"/>
          <p:cNvSpPr txBox="1"/>
          <p:nvPr/>
        </p:nvSpPr>
        <p:spPr>
          <a:xfrm>
            <a:off x="12360696" y="0"/>
            <a:ext cx="1536848" cy="1200329"/>
          </a:xfrm>
          <a:prstGeom prst="rect">
            <a:avLst/>
          </a:prstGeom>
          <a:noFill/>
        </p:spPr>
        <p:txBody>
          <a:bodyPr wrap="square" rtlCol="0">
            <a:spAutoFit/>
          </a:bodyPr>
          <a:lstStyle/>
          <a:p>
            <a:pPr fontAlgn="base">
              <a:spcBef>
                <a:spcPct val="0"/>
              </a:spcBef>
              <a:spcAft>
                <a:spcPct val="0"/>
              </a:spcAft>
            </a:pPr>
            <a:r>
              <a:rPr lang="en-US" sz="2400" dirty="0">
                <a:solidFill>
                  <a:srgbClr val="3E4248"/>
                </a:solidFill>
              </a:rPr>
              <a:t>Tags</a:t>
            </a:r>
          </a:p>
          <a:p>
            <a:pPr fontAlgn="base">
              <a:spcBef>
                <a:spcPct val="0"/>
              </a:spcBef>
              <a:spcAft>
                <a:spcPct val="0"/>
              </a:spcAft>
            </a:pPr>
            <a:r>
              <a:rPr lang="en-US" sz="2400" dirty="0">
                <a:solidFill>
                  <a:srgbClr val="3E4248"/>
                </a:solidFill>
              </a:rPr>
              <a:t>!-MB-11</a:t>
            </a:r>
            <a:br>
              <a:rPr lang="en-US" sz="2400" dirty="0">
                <a:solidFill>
                  <a:srgbClr val="3E4248"/>
                </a:solidFill>
              </a:rPr>
            </a:br>
            <a:endParaRPr lang="en-CA" sz="2400" dirty="0">
              <a:solidFill>
                <a:srgbClr val="3E4248"/>
              </a:solidFill>
            </a:endParaRPr>
          </a:p>
        </p:txBody>
      </p:sp>
    </p:spTree>
    <p:extLst>
      <p:ext uri="{BB962C8B-B14F-4D97-AF65-F5344CB8AC3E}">
        <p14:creationId xmlns:p14="http://schemas.microsoft.com/office/powerpoint/2010/main" val="110168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a:spLocks noGrp="1"/>
          </p:cNvSpPr>
          <p:nvPr>
            <p:ph type="title"/>
          </p:nvPr>
        </p:nvSpPr>
        <p:spPr>
          <a:prstGeom prst="rect">
            <a:avLst/>
          </a:prstGeom>
        </p:spPr>
        <p:txBody>
          <a:bodyPr/>
          <a:lstStyle/>
          <a:p>
            <a:r>
              <a:rPr lang="en-CA" dirty="0"/>
              <a:t>Electronic procurement solution (1/2)</a:t>
            </a:r>
            <a:endParaRPr dirty="0"/>
          </a:p>
        </p:txBody>
      </p:sp>
      <p:sp>
        <p:nvSpPr>
          <p:cNvPr id="151" name="Content Placeholder 2"/>
          <p:cNvSpPr txBox="1">
            <a:spLocks noGrp="1"/>
          </p:cNvSpPr>
          <p:nvPr>
            <p:ph idx="1"/>
          </p:nvPr>
        </p:nvSpPr>
        <p:spPr>
          <a:xfrm>
            <a:off x="911424" y="1187624"/>
            <a:ext cx="10264576" cy="4114800"/>
          </a:xfrm>
          <a:prstGeom prst="rect">
            <a:avLst/>
          </a:prstGeom>
        </p:spPr>
        <p:txBody>
          <a:bodyPr/>
          <a:lstStyle/>
          <a:p>
            <a:pPr>
              <a:spcBef>
                <a:spcPts val="600"/>
              </a:spcBef>
              <a:spcAft>
                <a:spcPts val="1200"/>
              </a:spcAft>
            </a:pPr>
            <a:r>
              <a:rPr lang="en-CA" dirty="0"/>
              <a:t>The Government is moving federal procurement online, and changing the way government and suppliers interact to buy and sell goods and services.</a:t>
            </a:r>
          </a:p>
          <a:p>
            <a:pPr>
              <a:spcBef>
                <a:spcPts val="600"/>
              </a:spcBef>
              <a:spcAft>
                <a:spcPts val="1200"/>
              </a:spcAft>
            </a:pPr>
            <a:r>
              <a:rPr lang="en-CA" dirty="0">
                <a:hlinkClick r:id="rId3" action="ppaction://hlinkfile"/>
              </a:rPr>
              <a:t>CanadaBuys.Canada.ca</a:t>
            </a:r>
            <a:r>
              <a:rPr lang="en-CA" dirty="0"/>
              <a:t> will gradually replace BuyAndSell.gc.ca.</a:t>
            </a:r>
          </a:p>
          <a:p>
            <a:pPr>
              <a:spcBef>
                <a:spcPts val="600"/>
              </a:spcBef>
              <a:spcAft>
                <a:spcPts val="1200"/>
              </a:spcAft>
            </a:pPr>
            <a:r>
              <a:rPr lang="en-CA" dirty="0"/>
              <a:t>Registration is open through </a:t>
            </a:r>
            <a:r>
              <a:rPr lang="en-CA" dirty="0" err="1"/>
              <a:t>CanadaBuys</a:t>
            </a:r>
            <a:r>
              <a:rPr lang="en-CA" dirty="0"/>
              <a:t>.</a:t>
            </a:r>
          </a:p>
        </p:txBody>
      </p:sp>
      <p:sp>
        <p:nvSpPr>
          <p:cNvPr id="5" name="TextBox 4"/>
          <p:cNvSpPr txBox="1"/>
          <p:nvPr/>
        </p:nvSpPr>
        <p:spPr>
          <a:xfrm>
            <a:off x="12360696" y="0"/>
            <a:ext cx="1536848" cy="2677656"/>
          </a:xfrm>
          <a:prstGeom prst="rect">
            <a:avLst/>
          </a:prstGeom>
          <a:noFill/>
        </p:spPr>
        <p:txBody>
          <a:bodyPr wrap="square" rtlCol="0">
            <a:spAutoFit/>
          </a:bodyPr>
          <a:lstStyle/>
          <a:p>
            <a:pPr fontAlgn="base">
              <a:spcBef>
                <a:spcPct val="0"/>
              </a:spcBef>
              <a:spcAft>
                <a:spcPct val="0"/>
              </a:spcAft>
            </a:pPr>
            <a:r>
              <a:rPr lang="en-US" sz="2400" dirty="0">
                <a:solidFill>
                  <a:srgbClr val="3E4248"/>
                </a:solidFill>
              </a:rPr>
              <a:t>Tags</a:t>
            </a:r>
          </a:p>
          <a:p>
            <a:pPr fontAlgn="base">
              <a:spcBef>
                <a:spcPct val="0"/>
              </a:spcBef>
              <a:spcAft>
                <a:spcPct val="0"/>
              </a:spcAft>
            </a:pPr>
            <a:r>
              <a:rPr lang="en-US" sz="2400" dirty="0">
                <a:solidFill>
                  <a:srgbClr val="3E4248"/>
                </a:solidFill>
              </a:rPr>
              <a:t>!-DB-48</a:t>
            </a:r>
          </a:p>
          <a:p>
            <a:pPr fontAlgn="base">
              <a:spcBef>
                <a:spcPct val="0"/>
              </a:spcBef>
              <a:spcAft>
                <a:spcPct val="0"/>
              </a:spcAft>
            </a:pPr>
            <a:r>
              <a:rPr lang="en-US" sz="2400" dirty="0">
                <a:solidFill>
                  <a:srgbClr val="3E4248"/>
                </a:solidFill>
              </a:rPr>
              <a:t>!-DS-58</a:t>
            </a:r>
          </a:p>
          <a:p>
            <a:pPr fontAlgn="base">
              <a:spcBef>
                <a:spcPct val="0"/>
              </a:spcBef>
              <a:spcAft>
                <a:spcPct val="0"/>
              </a:spcAft>
            </a:pPr>
            <a:r>
              <a:rPr lang="en-US" sz="2400" dirty="0">
                <a:solidFill>
                  <a:srgbClr val="3E4248"/>
                </a:solidFill>
              </a:rPr>
              <a:t>!-FO-14</a:t>
            </a:r>
          </a:p>
          <a:p>
            <a:pPr fontAlgn="base">
              <a:spcBef>
                <a:spcPct val="0"/>
              </a:spcBef>
              <a:spcAft>
                <a:spcPct val="0"/>
              </a:spcAft>
            </a:pPr>
            <a:r>
              <a:rPr lang="en-US" sz="2400" dirty="0">
                <a:solidFill>
                  <a:srgbClr val="3E4248"/>
                </a:solidFill>
              </a:rPr>
              <a:t>!-SP-39</a:t>
            </a:r>
          </a:p>
          <a:p>
            <a:pPr fontAlgn="base">
              <a:spcBef>
                <a:spcPct val="0"/>
              </a:spcBef>
              <a:spcAft>
                <a:spcPct val="0"/>
              </a:spcAft>
            </a:pPr>
            <a:r>
              <a:rPr lang="en-US" sz="2400" dirty="0">
                <a:solidFill>
                  <a:srgbClr val="3E4248"/>
                </a:solidFill>
              </a:rPr>
              <a:t>!-BO-65</a:t>
            </a:r>
            <a:br>
              <a:rPr lang="en-US" sz="2400" dirty="0">
                <a:solidFill>
                  <a:srgbClr val="3E4248"/>
                </a:solidFill>
              </a:rPr>
            </a:br>
            <a:r>
              <a:rPr lang="en-US" sz="2400" dirty="0">
                <a:solidFill>
                  <a:srgbClr val="3E4248"/>
                </a:solidFill>
              </a:rPr>
              <a:t>!-MB-12</a:t>
            </a:r>
          </a:p>
        </p:txBody>
      </p:sp>
    </p:spTree>
    <p:extLst>
      <p:ext uri="{BB962C8B-B14F-4D97-AF65-F5344CB8AC3E}">
        <p14:creationId xmlns:p14="http://schemas.microsoft.com/office/powerpoint/2010/main" val="3588632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1424" y="1187624"/>
            <a:ext cx="10009112" cy="4114800"/>
          </a:xfrm>
        </p:spPr>
        <p:txBody>
          <a:bodyPr/>
          <a:lstStyle/>
          <a:p>
            <a:pPr>
              <a:spcBef>
                <a:spcPts val="600"/>
              </a:spcBef>
              <a:spcAft>
                <a:spcPts val="1200"/>
              </a:spcAft>
            </a:pPr>
            <a:r>
              <a:rPr lang="en-CA" dirty="0"/>
              <a:t>During transition, you may be able to bid on some tender opportunities through the electronic procurement solution on the SAP </a:t>
            </a:r>
            <a:r>
              <a:rPr lang="en-CA" dirty="0" err="1"/>
              <a:t>Ariba</a:t>
            </a:r>
            <a:r>
              <a:rPr lang="en-CA" dirty="0"/>
              <a:t> web-based tool accessible on </a:t>
            </a:r>
            <a:r>
              <a:rPr lang="en-CA" dirty="0" err="1"/>
              <a:t>CanadaBuys</a:t>
            </a:r>
            <a:r>
              <a:rPr lang="en-CA" dirty="0"/>
              <a:t>.</a:t>
            </a:r>
          </a:p>
          <a:p>
            <a:pPr>
              <a:spcBef>
                <a:spcPts val="600"/>
              </a:spcBef>
              <a:spcAft>
                <a:spcPts val="1200"/>
              </a:spcAft>
            </a:pPr>
            <a:r>
              <a:rPr lang="en-CA" dirty="0"/>
              <a:t>Each procurement opportunity will clearly detail the delivery method to be used to submit a bid.</a:t>
            </a:r>
          </a:p>
          <a:p>
            <a:r>
              <a:rPr lang="en-CA" dirty="0"/>
              <a:t>Check the Event Calendar for upcoming seminars.</a:t>
            </a:r>
          </a:p>
        </p:txBody>
      </p:sp>
      <p:sp>
        <p:nvSpPr>
          <p:cNvPr id="8" name="Title 1"/>
          <p:cNvSpPr txBox="1">
            <a:spLocks noGrp="1"/>
          </p:cNvSpPr>
          <p:nvPr>
            <p:ph type="title"/>
          </p:nvPr>
        </p:nvSpPr>
        <p:spPr>
          <a:prstGeom prst="rect">
            <a:avLst/>
          </a:prstGeom>
        </p:spPr>
        <p:txBody>
          <a:bodyPr/>
          <a:lstStyle/>
          <a:p>
            <a:r>
              <a:rPr lang="en-CA" dirty="0"/>
              <a:t>Electronic procurement solution (2/2)</a:t>
            </a:r>
            <a:endParaRPr dirty="0"/>
          </a:p>
        </p:txBody>
      </p:sp>
      <p:sp>
        <p:nvSpPr>
          <p:cNvPr id="4" name="TextBox 3"/>
          <p:cNvSpPr txBox="1"/>
          <p:nvPr/>
        </p:nvSpPr>
        <p:spPr>
          <a:xfrm>
            <a:off x="12360696" y="0"/>
            <a:ext cx="1536848" cy="2031325"/>
          </a:xfrm>
          <a:prstGeom prst="rect">
            <a:avLst/>
          </a:prstGeom>
          <a:noFill/>
        </p:spPr>
        <p:txBody>
          <a:bodyPr wrap="square" rtlCol="0">
            <a:spAutoFit/>
          </a:bodyPr>
          <a:lstStyle/>
          <a:p>
            <a:r>
              <a:rPr lang="en-US" dirty="0"/>
              <a:t>Tags</a:t>
            </a:r>
          </a:p>
          <a:p>
            <a:r>
              <a:rPr lang="en-US" dirty="0"/>
              <a:t>!-DB-49</a:t>
            </a:r>
          </a:p>
          <a:p>
            <a:r>
              <a:rPr lang="en-US" dirty="0"/>
              <a:t>!-DS-59</a:t>
            </a:r>
          </a:p>
          <a:p>
            <a:r>
              <a:rPr lang="en-US" dirty="0"/>
              <a:t>!-FO-15</a:t>
            </a:r>
          </a:p>
          <a:p>
            <a:r>
              <a:rPr lang="en-US" dirty="0"/>
              <a:t>!-SP-40</a:t>
            </a:r>
          </a:p>
          <a:p>
            <a:r>
              <a:rPr lang="en-US" dirty="0"/>
              <a:t>!-BO-66</a:t>
            </a:r>
          </a:p>
          <a:p>
            <a:r>
              <a:rPr lang="en-US" dirty="0"/>
              <a:t>!-MB-13</a:t>
            </a:r>
          </a:p>
        </p:txBody>
      </p:sp>
    </p:spTree>
    <p:extLst>
      <p:ext uri="{BB962C8B-B14F-4D97-AF65-F5344CB8AC3E}">
        <p14:creationId xmlns:p14="http://schemas.microsoft.com/office/powerpoint/2010/main" val="2480115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1187624"/>
            <a:ext cx="6552728" cy="4114800"/>
          </a:xfrm>
        </p:spPr>
        <p:txBody>
          <a:bodyPr/>
          <a:lstStyle/>
          <a:p>
            <a:r>
              <a:rPr lang="en-US" dirty="0"/>
              <a:t>Supports smaller businesses understand</a:t>
            </a:r>
            <a:br>
              <a:rPr lang="en-US" dirty="0"/>
            </a:br>
            <a:r>
              <a:rPr lang="en-US" dirty="0"/>
              <a:t>the procurement process</a:t>
            </a:r>
          </a:p>
          <a:p>
            <a:r>
              <a:rPr lang="en-US" dirty="0"/>
              <a:t>Provides advice and tips on how to sell to the Government</a:t>
            </a:r>
          </a:p>
          <a:p>
            <a:r>
              <a:rPr lang="en-US" dirty="0"/>
              <a:t>Works to reduce barriers to ensure fairness in the process</a:t>
            </a:r>
          </a:p>
        </p:txBody>
      </p:sp>
      <p:sp>
        <p:nvSpPr>
          <p:cNvPr id="2" name="Title 1"/>
          <p:cNvSpPr>
            <a:spLocks noGrp="1"/>
          </p:cNvSpPr>
          <p:nvPr>
            <p:ph type="title"/>
          </p:nvPr>
        </p:nvSpPr>
        <p:spPr/>
        <p:txBody>
          <a:bodyPr>
            <a:noAutofit/>
          </a:bodyPr>
          <a:lstStyle/>
          <a:p>
            <a:r>
              <a:rPr lang="en-US" dirty="0"/>
              <a:t>Need help? Office of Small and Medium Enterprises</a:t>
            </a:r>
          </a:p>
        </p:txBody>
      </p:sp>
      <p:grpSp>
        <p:nvGrpSpPr>
          <p:cNvPr id="14" name="Group 13" descr="A circle with four even quadrants. Each quadrant has a word in the middle; Engage, Assist, Inform, Reduce Barriers"/>
          <p:cNvGrpSpPr/>
          <p:nvPr>
            <p:custDataLst>
              <p:tags r:id="rId2"/>
            </p:custDataLst>
          </p:nvPr>
        </p:nvGrpSpPr>
        <p:grpSpPr>
          <a:xfrm>
            <a:off x="7900447" y="1603424"/>
            <a:ext cx="3283200" cy="3283200"/>
            <a:chOff x="7658990" y="1430837"/>
            <a:chExt cx="3802963" cy="3788008"/>
          </a:xfrm>
        </p:grpSpPr>
        <p:sp>
          <p:nvSpPr>
            <p:cNvPr id="15" name="Freeform 14"/>
            <p:cNvSpPr/>
            <p:nvPr/>
          </p:nvSpPr>
          <p:spPr>
            <a:xfrm>
              <a:off x="7658990" y="1430837"/>
              <a:ext cx="3788007" cy="3788007"/>
            </a:xfrm>
            <a:custGeom>
              <a:avLst/>
              <a:gdLst>
                <a:gd name="connsiteX0" fmla="*/ 1894003 w 3788007"/>
                <a:gd name="connsiteY0" fmla="*/ 0 h 3788007"/>
                <a:gd name="connsiteX1" fmla="*/ 3788007 w 3788007"/>
                <a:gd name="connsiteY1" fmla="*/ 1894004 h 3788007"/>
                <a:gd name="connsiteX2" fmla="*/ 1894004 w 3788007"/>
                <a:gd name="connsiteY2" fmla="*/ 1894004 h 3788007"/>
                <a:gd name="connsiteX3" fmla="*/ 1894003 w 3788007"/>
                <a:gd name="connsiteY3" fmla="*/ 0 h 3788007"/>
              </a:gdLst>
              <a:ahLst/>
              <a:cxnLst>
                <a:cxn ang="0">
                  <a:pos x="connsiteX0" y="connsiteY0"/>
                </a:cxn>
                <a:cxn ang="0">
                  <a:pos x="connsiteX1" y="connsiteY1"/>
                </a:cxn>
                <a:cxn ang="0">
                  <a:pos x="connsiteX2" y="connsiteY2"/>
                </a:cxn>
                <a:cxn ang="0">
                  <a:pos x="connsiteX3" y="connsiteY3"/>
                </a:cxn>
              </a:cxnLst>
              <a:rect l="l" t="t" r="r" b="b"/>
              <a:pathLst>
                <a:path w="3788007" h="3788007">
                  <a:moveTo>
                    <a:pt x="1894003" y="0"/>
                  </a:moveTo>
                  <a:cubicBezTo>
                    <a:pt x="2940033" y="0"/>
                    <a:pt x="3788007" y="847974"/>
                    <a:pt x="3788007" y="1894004"/>
                  </a:cubicBezTo>
                  <a:lnTo>
                    <a:pt x="1894004" y="1894004"/>
                  </a:lnTo>
                  <a:cubicBezTo>
                    <a:pt x="1894004" y="1262669"/>
                    <a:pt x="1894003" y="631335"/>
                    <a:pt x="1894003" y="0"/>
                  </a:cubicBez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74125" tIns="737612" rIns="489587" bIns="1996672" numCol="1" spcCol="1270" anchor="ctr" anchorCtr="0">
              <a:noAutofit/>
            </a:bodyPr>
            <a:lstStyle/>
            <a:p>
              <a:pPr algn="ctr" defTabSz="1289050" fontAlgn="base">
                <a:lnSpc>
                  <a:spcPct val="90000"/>
                </a:lnSpc>
                <a:spcBef>
                  <a:spcPct val="0"/>
                </a:spcBef>
                <a:spcAft>
                  <a:spcPct val="35000"/>
                </a:spcAft>
              </a:pPr>
              <a:r>
                <a:rPr lang="en-US" dirty="0">
                  <a:solidFill>
                    <a:srgbClr val="080808"/>
                  </a:solidFill>
                  <a:latin typeface="Arial" panose="020B0604020202020204" pitchFamily="34" charset="0"/>
                  <a:cs typeface="Arial" panose="020B0604020202020204" pitchFamily="34" charset="0"/>
                </a:rPr>
                <a:t>Assist</a:t>
              </a:r>
              <a:endParaRPr lang="en-CA" sz="2000" dirty="0">
                <a:solidFill>
                  <a:srgbClr val="080808"/>
                </a:solidFill>
                <a:latin typeface="Arial" panose="020B0604020202020204" pitchFamily="34" charset="0"/>
                <a:cs typeface="Arial" panose="020B0604020202020204" pitchFamily="34" charset="0"/>
              </a:endParaRPr>
            </a:p>
          </p:txBody>
        </p:sp>
        <p:sp>
          <p:nvSpPr>
            <p:cNvPr id="16" name="Freeform 15"/>
            <p:cNvSpPr/>
            <p:nvPr/>
          </p:nvSpPr>
          <p:spPr>
            <a:xfrm>
              <a:off x="7666468" y="1430837"/>
              <a:ext cx="3788007" cy="3788007"/>
            </a:xfrm>
            <a:custGeom>
              <a:avLst/>
              <a:gdLst>
                <a:gd name="connsiteX0" fmla="*/ 3788007 w 3788007"/>
                <a:gd name="connsiteY0" fmla="*/ 1894004 h 3788007"/>
                <a:gd name="connsiteX1" fmla="*/ 1894003 w 3788007"/>
                <a:gd name="connsiteY1" fmla="*/ 3788008 h 3788007"/>
                <a:gd name="connsiteX2" fmla="*/ 1894004 w 3788007"/>
                <a:gd name="connsiteY2" fmla="*/ 1894004 h 3788007"/>
                <a:gd name="connsiteX3" fmla="*/ 3788007 w 3788007"/>
                <a:gd name="connsiteY3" fmla="*/ 1894004 h 3788007"/>
              </a:gdLst>
              <a:ahLst/>
              <a:cxnLst>
                <a:cxn ang="0">
                  <a:pos x="connsiteX0" y="connsiteY0"/>
                </a:cxn>
                <a:cxn ang="0">
                  <a:pos x="connsiteX1" y="connsiteY1"/>
                </a:cxn>
                <a:cxn ang="0">
                  <a:pos x="connsiteX2" y="connsiteY2"/>
                </a:cxn>
                <a:cxn ang="0">
                  <a:pos x="connsiteX3" y="connsiteY3"/>
                </a:cxn>
              </a:cxnLst>
              <a:rect l="l" t="t" r="r" b="b"/>
              <a:pathLst>
                <a:path w="3788007" h="3788007">
                  <a:moveTo>
                    <a:pt x="3788007" y="1894004"/>
                  </a:moveTo>
                  <a:cubicBezTo>
                    <a:pt x="3788007" y="2940034"/>
                    <a:pt x="2940033" y="3788008"/>
                    <a:pt x="1894003" y="3788008"/>
                  </a:cubicBezTo>
                  <a:cubicBezTo>
                    <a:pt x="1894003" y="3156673"/>
                    <a:pt x="1894004" y="2525339"/>
                    <a:pt x="1894004" y="1894004"/>
                  </a:cubicBezTo>
                  <a:lnTo>
                    <a:pt x="3788007" y="1894004"/>
                  </a:lnTo>
                  <a:close/>
                </a:path>
              </a:pathLst>
            </a:custGeom>
            <a:solidFill>
              <a:schemeClr val="accent4"/>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2127" tIns="1992127" rIns="458885" bIns="729457" numCol="1" spcCol="1270" anchor="ctr" anchorCtr="0">
              <a:noAutofit/>
            </a:bodyPr>
            <a:lstStyle/>
            <a:p>
              <a:pPr algn="ctr" defTabSz="1066800" fontAlgn="base">
                <a:lnSpc>
                  <a:spcPct val="90000"/>
                </a:lnSpc>
                <a:spcBef>
                  <a:spcPct val="0"/>
                </a:spcBef>
                <a:spcAft>
                  <a:spcPct val="35000"/>
                </a:spcAft>
              </a:pPr>
              <a:r>
                <a:rPr lang="en-US" sz="2000" dirty="0">
                  <a:solidFill>
                    <a:srgbClr val="FFFFFF"/>
                  </a:solidFill>
                  <a:latin typeface="Arial" panose="020B0604020202020204" pitchFamily="34" charset="0"/>
                  <a:cs typeface="Arial" panose="020B0604020202020204" pitchFamily="34" charset="0"/>
                </a:rPr>
                <a:t>Inform</a:t>
              </a:r>
              <a:endParaRPr lang="en-CA" sz="2000" dirty="0">
                <a:solidFill>
                  <a:srgbClr val="FFFFFF"/>
                </a:solidFill>
                <a:latin typeface="Arial" panose="020B0604020202020204" pitchFamily="34" charset="0"/>
                <a:cs typeface="Arial" panose="020B0604020202020204" pitchFamily="34" charset="0"/>
              </a:endParaRPr>
            </a:p>
          </p:txBody>
        </p:sp>
        <p:sp>
          <p:nvSpPr>
            <p:cNvPr id="17" name="Freeform 16"/>
            <p:cNvSpPr/>
            <p:nvPr/>
          </p:nvSpPr>
          <p:spPr>
            <a:xfrm>
              <a:off x="7673946" y="1430838"/>
              <a:ext cx="3788007" cy="3788007"/>
            </a:xfrm>
            <a:custGeom>
              <a:avLst/>
              <a:gdLst>
                <a:gd name="connsiteX0" fmla="*/ 1894004 w 3788007"/>
                <a:gd name="connsiteY0" fmla="*/ 3788007 h 3788007"/>
                <a:gd name="connsiteX1" fmla="*/ 0 w 3788007"/>
                <a:gd name="connsiteY1" fmla="*/ 1894003 h 3788007"/>
                <a:gd name="connsiteX2" fmla="*/ 1894004 w 3788007"/>
                <a:gd name="connsiteY2" fmla="*/ 1894004 h 3788007"/>
                <a:gd name="connsiteX3" fmla="*/ 1894004 w 3788007"/>
                <a:gd name="connsiteY3" fmla="*/ 3788007 h 3788007"/>
              </a:gdLst>
              <a:ahLst/>
              <a:cxnLst>
                <a:cxn ang="0">
                  <a:pos x="connsiteX0" y="connsiteY0"/>
                </a:cxn>
                <a:cxn ang="0">
                  <a:pos x="connsiteX1" y="connsiteY1"/>
                </a:cxn>
                <a:cxn ang="0">
                  <a:pos x="connsiteX2" y="connsiteY2"/>
                </a:cxn>
                <a:cxn ang="0">
                  <a:pos x="connsiteX3" y="connsiteY3"/>
                </a:cxn>
              </a:cxnLst>
              <a:rect l="l" t="t" r="r" b="b"/>
              <a:pathLst>
                <a:path w="3788007" h="3788007">
                  <a:moveTo>
                    <a:pt x="1894004" y="3788007"/>
                  </a:moveTo>
                  <a:cubicBezTo>
                    <a:pt x="847974" y="3788007"/>
                    <a:pt x="0" y="2940033"/>
                    <a:pt x="0" y="1894003"/>
                  </a:cubicBezTo>
                  <a:lnTo>
                    <a:pt x="1894004" y="1894004"/>
                  </a:lnTo>
                  <a:lnTo>
                    <a:pt x="1894004" y="3788007"/>
                  </a:lnTo>
                  <a:close/>
                </a:path>
              </a:pathLst>
            </a:custGeom>
            <a:solidFill>
              <a:schemeClr val="bg2">
                <a:lumMod val="40000"/>
                <a:lumOff val="60000"/>
              </a:schemeClr>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65236" tIns="1998477" rIns="1998476" bIns="735807" numCol="1" spcCol="1270" anchor="ctr" anchorCtr="0">
              <a:noAutofit/>
            </a:bodyPr>
            <a:lstStyle/>
            <a:p>
              <a:pPr algn="ctr" defTabSz="1289050" fontAlgn="base">
                <a:lnSpc>
                  <a:spcPct val="90000"/>
                </a:lnSpc>
                <a:spcBef>
                  <a:spcPct val="0"/>
                </a:spcBef>
                <a:spcAft>
                  <a:spcPct val="35000"/>
                </a:spcAft>
              </a:pPr>
              <a:r>
                <a:rPr lang="en-US" dirty="0">
                  <a:solidFill>
                    <a:srgbClr val="3E4248"/>
                  </a:solidFill>
                  <a:latin typeface="Arial" panose="020B0604020202020204" pitchFamily="34" charset="0"/>
                  <a:cs typeface="Arial" panose="020B0604020202020204" pitchFamily="34" charset="0"/>
                </a:rPr>
                <a:t>Reduce Barriers</a:t>
              </a:r>
              <a:endParaRPr lang="en-CA" dirty="0">
                <a:solidFill>
                  <a:srgbClr val="3E4248"/>
                </a:solidFill>
                <a:latin typeface="Arial" panose="020B0604020202020204" pitchFamily="34" charset="0"/>
                <a:cs typeface="Arial" panose="020B0604020202020204" pitchFamily="34" charset="0"/>
              </a:endParaRPr>
            </a:p>
          </p:txBody>
        </p:sp>
        <p:sp>
          <p:nvSpPr>
            <p:cNvPr id="18" name="Freeform 17"/>
            <p:cNvSpPr/>
            <p:nvPr/>
          </p:nvSpPr>
          <p:spPr>
            <a:xfrm>
              <a:off x="7673946" y="1430838"/>
              <a:ext cx="3788007" cy="3788007"/>
            </a:xfrm>
            <a:custGeom>
              <a:avLst/>
              <a:gdLst>
                <a:gd name="connsiteX0" fmla="*/ 0 w 3788007"/>
                <a:gd name="connsiteY0" fmla="*/ 1894004 h 3788007"/>
                <a:gd name="connsiteX1" fmla="*/ 1894004 w 3788007"/>
                <a:gd name="connsiteY1" fmla="*/ 0 h 3788007"/>
                <a:gd name="connsiteX2" fmla="*/ 1894004 w 3788007"/>
                <a:gd name="connsiteY2" fmla="*/ 1894004 h 3788007"/>
                <a:gd name="connsiteX3" fmla="*/ 0 w 3788007"/>
                <a:gd name="connsiteY3" fmla="*/ 1894004 h 3788007"/>
              </a:gdLst>
              <a:ahLst/>
              <a:cxnLst>
                <a:cxn ang="0">
                  <a:pos x="connsiteX0" y="connsiteY0"/>
                </a:cxn>
                <a:cxn ang="0">
                  <a:pos x="connsiteX1" y="connsiteY1"/>
                </a:cxn>
                <a:cxn ang="0">
                  <a:pos x="connsiteX2" y="connsiteY2"/>
                </a:cxn>
                <a:cxn ang="0">
                  <a:pos x="connsiteX3" y="connsiteY3"/>
                </a:cxn>
              </a:cxnLst>
              <a:rect l="l" t="t" r="r" b="b"/>
              <a:pathLst>
                <a:path w="3788007" h="3788007">
                  <a:moveTo>
                    <a:pt x="0" y="1894004"/>
                  </a:moveTo>
                  <a:cubicBezTo>
                    <a:pt x="0" y="847974"/>
                    <a:pt x="847974" y="0"/>
                    <a:pt x="1894004" y="0"/>
                  </a:cubicBezTo>
                  <a:lnTo>
                    <a:pt x="1894004" y="1894004"/>
                  </a:lnTo>
                  <a:lnTo>
                    <a:pt x="0" y="1894004"/>
                  </a:lnTo>
                  <a:close/>
                </a:path>
              </a:pathLst>
            </a:custGeom>
            <a:solidFill>
              <a:schemeClr val="tx2"/>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65236" tIns="735807" rIns="1998476" bIns="1998477" numCol="1" spcCol="1270" anchor="ctr" anchorCtr="0">
              <a:noAutofit/>
            </a:bodyPr>
            <a:lstStyle/>
            <a:p>
              <a:pPr algn="ctr" defTabSz="1289050" fontAlgn="base">
                <a:lnSpc>
                  <a:spcPct val="90000"/>
                </a:lnSpc>
                <a:spcBef>
                  <a:spcPct val="0"/>
                </a:spcBef>
                <a:spcAft>
                  <a:spcPct val="35000"/>
                </a:spcAft>
              </a:pPr>
              <a:r>
                <a:rPr lang="en-US" dirty="0">
                  <a:solidFill>
                    <a:srgbClr val="FFFFFF"/>
                  </a:solidFill>
                  <a:latin typeface="Arial" panose="020B0604020202020204" pitchFamily="34" charset="0"/>
                  <a:cs typeface="Arial" panose="020B0604020202020204" pitchFamily="34" charset="0"/>
                </a:rPr>
                <a:t>Engage</a:t>
              </a:r>
              <a:endParaRPr lang="en-CA" dirty="0">
                <a:solidFill>
                  <a:srgbClr val="FFFFFF"/>
                </a:solidFill>
                <a:latin typeface="Arial" panose="020B0604020202020204" pitchFamily="34" charset="0"/>
                <a:cs typeface="Arial" panose="020B0604020202020204" pitchFamily="34" charset="0"/>
              </a:endParaRPr>
            </a:p>
          </p:txBody>
        </p:sp>
      </p:grpSp>
      <p:sp>
        <p:nvSpPr>
          <p:cNvPr id="9" name="TextBox 8"/>
          <p:cNvSpPr txBox="1"/>
          <p:nvPr/>
        </p:nvSpPr>
        <p:spPr>
          <a:xfrm>
            <a:off x="12360696" y="0"/>
            <a:ext cx="1536848" cy="1200329"/>
          </a:xfrm>
          <a:prstGeom prst="rect">
            <a:avLst/>
          </a:prstGeom>
          <a:noFill/>
        </p:spPr>
        <p:txBody>
          <a:bodyPr wrap="square" rtlCol="0">
            <a:spAutoFit/>
          </a:bodyPr>
          <a:lstStyle/>
          <a:p>
            <a:pPr fontAlgn="base">
              <a:spcBef>
                <a:spcPct val="0"/>
              </a:spcBef>
              <a:spcAft>
                <a:spcPct val="0"/>
              </a:spcAft>
            </a:pPr>
            <a:r>
              <a:rPr lang="en-US" sz="2400" dirty="0">
                <a:solidFill>
                  <a:srgbClr val="3E4248"/>
                </a:solidFill>
              </a:rPr>
              <a:t>Tags</a:t>
            </a:r>
          </a:p>
          <a:p>
            <a:pPr fontAlgn="base">
              <a:spcBef>
                <a:spcPct val="0"/>
              </a:spcBef>
              <a:spcAft>
                <a:spcPct val="0"/>
              </a:spcAft>
            </a:pPr>
            <a:r>
              <a:rPr lang="en-US" sz="2400" dirty="0">
                <a:solidFill>
                  <a:srgbClr val="3E4248"/>
                </a:solidFill>
              </a:rPr>
              <a:t>!-MB-14</a:t>
            </a:r>
            <a:br>
              <a:rPr lang="en-US" sz="2400" dirty="0">
                <a:solidFill>
                  <a:srgbClr val="3E4248"/>
                </a:solidFill>
              </a:rPr>
            </a:br>
            <a:endParaRPr lang="en-CA" sz="2400" dirty="0">
              <a:solidFill>
                <a:srgbClr val="3E4248"/>
              </a:solidFill>
            </a:endParaRPr>
          </a:p>
        </p:txBody>
      </p:sp>
    </p:spTree>
    <p:custDataLst>
      <p:tags r:id="rId1"/>
    </p:custDataLst>
    <p:extLst>
      <p:ext uri="{BB962C8B-B14F-4D97-AF65-F5344CB8AC3E}">
        <p14:creationId xmlns:p14="http://schemas.microsoft.com/office/powerpoint/2010/main" val="310834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CA" b="1" dirty="0"/>
              <a:t>Seminars</a:t>
            </a:r>
            <a:r>
              <a:rPr lang="en-CA" dirty="0"/>
              <a:t> to help you register your business and find opportunities</a:t>
            </a:r>
          </a:p>
          <a:p>
            <a:r>
              <a:rPr lang="en-CA" b="1" dirty="0"/>
              <a:t>One-on-meetings</a:t>
            </a:r>
            <a:r>
              <a:rPr lang="en-CA" dirty="0"/>
              <a:t> to provide more personalized support for your business</a:t>
            </a:r>
          </a:p>
          <a:p>
            <a:r>
              <a:rPr lang="en-CA" b="1" dirty="0" err="1"/>
              <a:t>InfoLine</a:t>
            </a:r>
            <a:r>
              <a:rPr lang="en-CA" dirty="0"/>
              <a:t> 1-800 number for questions related to procurement or the </a:t>
            </a:r>
            <a:r>
              <a:rPr lang="en-CA" dirty="0">
                <a:hlinkClick r:id="rId4"/>
              </a:rPr>
              <a:t>BuyAndSell.gc.ca</a:t>
            </a:r>
            <a:r>
              <a:rPr lang="en-CA" dirty="0"/>
              <a:t> website</a:t>
            </a:r>
          </a:p>
          <a:p>
            <a:endParaRPr lang="en-CA" sz="1600" dirty="0"/>
          </a:p>
          <a:p>
            <a:pPr marL="0" indent="0" algn="ctr">
              <a:buNone/>
            </a:pPr>
            <a:r>
              <a:rPr lang="en-CA" u="sng" dirty="0">
                <a:solidFill>
                  <a:srgbClr val="0070C0"/>
                </a:solidFill>
                <a:hlinkClick r:id="rId5"/>
              </a:rPr>
              <a:t>Canada.ca/</a:t>
            </a:r>
            <a:r>
              <a:rPr lang="en-CA" u="sng" dirty="0">
                <a:solidFill>
                  <a:srgbClr val="0070C0"/>
                </a:solidFill>
              </a:rPr>
              <a:t>OSME</a:t>
            </a:r>
          </a:p>
        </p:txBody>
      </p:sp>
      <p:sp>
        <p:nvSpPr>
          <p:cNvPr id="2" name="Title 1"/>
          <p:cNvSpPr>
            <a:spLocks noGrp="1"/>
          </p:cNvSpPr>
          <p:nvPr>
            <p:ph type="title"/>
          </p:nvPr>
        </p:nvSpPr>
        <p:spPr/>
        <p:txBody>
          <a:bodyPr>
            <a:noAutofit/>
          </a:bodyPr>
          <a:lstStyle/>
          <a:p>
            <a:br>
              <a:rPr lang="en-US" dirty="0"/>
            </a:br>
            <a:r>
              <a:rPr lang="en-US" dirty="0"/>
              <a:t>OSME Services</a:t>
            </a:r>
            <a:br>
              <a:rPr lang="en-US" dirty="0"/>
            </a:br>
            <a:endParaRPr lang="en-US" dirty="0"/>
          </a:p>
        </p:txBody>
      </p:sp>
      <p:sp>
        <p:nvSpPr>
          <p:cNvPr id="4" name="TextBox 3"/>
          <p:cNvSpPr txBox="1"/>
          <p:nvPr/>
        </p:nvSpPr>
        <p:spPr>
          <a:xfrm>
            <a:off x="12432704" y="102196"/>
            <a:ext cx="1536848" cy="1200329"/>
          </a:xfrm>
          <a:prstGeom prst="rect">
            <a:avLst/>
          </a:prstGeom>
          <a:noFill/>
        </p:spPr>
        <p:txBody>
          <a:bodyPr wrap="square" rtlCol="0">
            <a:spAutoFit/>
          </a:bodyPr>
          <a:lstStyle/>
          <a:p>
            <a:pPr fontAlgn="base">
              <a:spcBef>
                <a:spcPct val="0"/>
              </a:spcBef>
              <a:spcAft>
                <a:spcPct val="0"/>
              </a:spcAft>
            </a:pPr>
            <a:r>
              <a:rPr lang="en-US" sz="2400" dirty="0">
                <a:solidFill>
                  <a:srgbClr val="3E4248"/>
                </a:solidFill>
              </a:rPr>
              <a:t>Tags</a:t>
            </a:r>
          </a:p>
          <a:p>
            <a:pPr fontAlgn="base">
              <a:spcBef>
                <a:spcPct val="0"/>
              </a:spcBef>
              <a:spcAft>
                <a:spcPct val="0"/>
              </a:spcAft>
            </a:pPr>
            <a:r>
              <a:rPr lang="en-US" sz="2400" dirty="0">
                <a:solidFill>
                  <a:srgbClr val="3E4248"/>
                </a:solidFill>
              </a:rPr>
              <a:t>!-MB-15</a:t>
            </a:r>
            <a:br>
              <a:rPr lang="en-US" sz="2400" dirty="0">
                <a:solidFill>
                  <a:srgbClr val="3E4248"/>
                </a:solidFill>
              </a:rPr>
            </a:br>
            <a:endParaRPr lang="en-CA" sz="2400" dirty="0">
              <a:solidFill>
                <a:srgbClr val="3E4248"/>
              </a:solidFill>
            </a:endParaRPr>
          </a:p>
        </p:txBody>
      </p:sp>
    </p:spTree>
    <p:custDataLst>
      <p:tags r:id="rId1"/>
    </p:custDataLst>
    <p:extLst>
      <p:ext uri="{BB962C8B-B14F-4D97-AF65-F5344CB8AC3E}">
        <p14:creationId xmlns:p14="http://schemas.microsoft.com/office/powerpoint/2010/main" val="1138727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rotWithShape="1">
          <a:blip r:embed="rId3">
            <a:extLst>
              <a:ext uri="{28A0092B-C50C-407E-A947-70E740481C1C}">
                <a14:useLocalDpi xmlns:a14="http://schemas.microsoft.com/office/drawing/2010/main" val="0"/>
              </a:ext>
            </a:extLst>
          </a:blip>
          <a:srcRect b="2903"/>
          <a:stretch/>
        </p:blipFill>
        <p:spPr bwMode="auto">
          <a:xfrm>
            <a:off x="1919536" y="44625"/>
            <a:ext cx="7632848"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prstGeom prst="rect">
            <a:avLst/>
          </a:prstGeom>
        </p:spPr>
        <p:txBody>
          <a:bodyPr>
            <a:normAutofit/>
          </a:bodyPr>
          <a:lstStyle/>
          <a:p>
            <a:pPr algn="l"/>
            <a:r>
              <a:rPr lang="en-CA" sz="3200" dirty="0"/>
              <a:t>OSME Regional Offices</a:t>
            </a:r>
          </a:p>
        </p:txBody>
      </p:sp>
      <p:sp>
        <p:nvSpPr>
          <p:cNvPr id="4" name="TextBox 3"/>
          <p:cNvSpPr txBox="1"/>
          <p:nvPr/>
        </p:nvSpPr>
        <p:spPr>
          <a:xfrm>
            <a:off x="12360696" y="0"/>
            <a:ext cx="1536848" cy="1200329"/>
          </a:xfrm>
          <a:prstGeom prst="rect">
            <a:avLst/>
          </a:prstGeom>
          <a:noFill/>
        </p:spPr>
        <p:txBody>
          <a:bodyPr wrap="square" rtlCol="0">
            <a:spAutoFit/>
          </a:bodyPr>
          <a:lstStyle/>
          <a:p>
            <a:pPr fontAlgn="base">
              <a:spcBef>
                <a:spcPct val="0"/>
              </a:spcBef>
              <a:spcAft>
                <a:spcPct val="0"/>
              </a:spcAft>
            </a:pPr>
            <a:r>
              <a:rPr lang="en-US" sz="2400" dirty="0">
                <a:solidFill>
                  <a:srgbClr val="3E4248"/>
                </a:solidFill>
              </a:rPr>
              <a:t>Tags</a:t>
            </a:r>
          </a:p>
          <a:p>
            <a:pPr fontAlgn="base">
              <a:spcBef>
                <a:spcPct val="0"/>
              </a:spcBef>
              <a:spcAft>
                <a:spcPct val="0"/>
              </a:spcAft>
            </a:pPr>
            <a:r>
              <a:rPr lang="en-US" sz="2400" dirty="0">
                <a:solidFill>
                  <a:srgbClr val="3E4248"/>
                </a:solidFill>
              </a:rPr>
              <a:t>!-MB-16</a:t>
            </a:r>
            <a:br>
              <a:rPr lang="en-US" sz="2400" dirty="0">
                <a:solidFill>
                  <a:srgbClr val="3E4248"/>
                </a:solidFill>
              </a:rPr>
            </a:br>
            <a:endParaRPr lang="en-CA" sz="2400" dirty="0">
              <a:solidFill>
                <a:srgbClr val="3E4248"/>
              </a:solidFill>
            </a:endParaRPr>
          </a:p>
        </p:txBody>
      </p:sp>
    </p:spTree>
    <p:extLst>
      <p:ext uri="{BB962C8B-B14F-4D97-AF65-F5344CB8AC3E}">
        <p14:creationId xmlns:p14="http://schemas.microsoft.com/office/powerpoint/2010/main" val="292131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endParaRPr lang="en-CA"/>
          </a:p>
        </p:txBody>
      </p:sp>
      <p:sp>
        <p:nvSpPr>
          <p:cNvPr id="4" name="Title 3"/>
          <p:cNvSpPr>
            <a:spLocks noGrp="1"/>
          </p:cNvSpPr>
          <p:nvPr>
            <p:ph type="ctrTitle"/>
          </p:nvPr>
        </p:nvSpPr>
        <p:spPr/>
        <p:txBody>
          <a:bodyPr anchor="t"/>
          <a:lstStyle/>
          <a:p>
            <a:r>
              <a:rPr lang="en-CA" dirty="0"/>
              <a:t>Questions?</a:t>
            </a:r>
          </a:p>
        </p:txBody>
      </p:sp>
      <p:sp>
        <p:nvSpPr>
          <p:cNvPr id="3" name="TextBox 2"/>
          <p:cNvSpPr txBox="1"/>
          <p:nvPr/>
        </p:nvSpPr>
        <p:spPr>
          <a:xfrm>
            <a:off x="12360696" y="0"/>
            <a:ext cx="1536848" cy="1200329"/>
          </a:xfrm>
          <a:prstGeom prst="rect">
            <a:avLst/>
          </a:prstGeom>
          <a:noFill/>
        </p:spPr>
        <p:txBody>
          <a:bodyPr wrap="square" rtlCol="0">
            <a:spAutoFit/>
          </a:bodyPr>
          <a:lstStyle/>
          <a:p>
            <a:pPr fontAlgn="base">
              <a:spcBef>
                <a:spcPct val="0"/>
              </a:spcBef>
              <a:spcAft>
                <a:spcPct val="0"/>
              </a:spcAft>
            </a:pPr>
            <a:r>
              <a:rPr lang="en-US" sz="2400" dirty="0">
                <a:solidFill>
                  <a:srgbClr val="3E4248"/>
                </a:solidFill>
              </a:rPr>
              <a:t>Tags</a:t>
            </a:r>
          </a:p>
          <a:p>
            <a:pPr fontAlgn="base">
              <a:spcBef>
                <a:spcPct val="0"/>
              </a:spcBef>
              <a:spcAft>
                <a:spcPct val="0"/>
              </a:spcAft>
            </a:pPr>
            <a:r>
              <a:rPr lang="en-US" sz="2400" dirty="0">
                <a:solidFill>
                  <a:srgbClr val="3E4248"/>
                </a:solidFill>
              </a:rPr>
              <a:t>!-MB-17</a:t>
            </a:r>
            <a:br>
              <a:rPr lang="en-US" sz="2400" dirty="0">
                <a:solidFill>
                  <a:srgbClr val="3E4248"/>
                </a:solidFill>
              </a:rPr>
            </a:br>
            <a:endParaRPr lang="en-CA" sz="2400" dirty="0">
              <a:solidFill>
                <a:srgbClr val="3E4248"/>
              </a:solidFill>
            </a:endParaRPr>
          </a:p>
        </p:txBody>
      </p:sp>
    </p:spTree>
    <p:extLst>
      <p:ext uri="{BB962C8B-B14F-4D97-AF65-F5344CB8AC3E}">
        <p14:creationId xmlns:p14="http://schemas.microsoft.com/office/powerpoint/2010/main" val="294944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1424" y="1187624"/>
            <a:ext cx="7920880" cy="4114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2400"/>
              </a:spcAft>
            </a:pPr>
            <a:r>
              <a:rPr lang="en-CA" dirty="0"/>
              <a:t>Government of Canada is one of the largest buyers of goods and services in Canada</a:t>
            </a:r>
          </a:p>
          <a:p>
            <a:pPr>
              <a:spcAft>
                <a:spcPts val="2400"/>
              </a:spcAft>
            </a:pPr>
            <a:r>
              <a:rPr lang="en-CA" dirty="0"/>
              <a:t>The government spent approximately $23B annually on goods, services, construction and maintenance projects from 2017 to 2020</a:t>
            </a:r>
          </a:p>
          <a:p>
            <a:pPr>
              <a:spcAft>
                <a:spcPts val="2400"/>
              </a:spcAft>
            </a:pPr>
            <a:r>
              <a:rPr lang="en-CA" dirty="0"/>
              <a:t>Awards over 500K contracts and processes close to 2M credit card transactions each year</a:t>
            </a:r>
          </a:p>
        </p:txBody>
      </p:sp>
      <p:sp>
        <p:nvSpPr>
          <p:cNvPr id="2" name="Title 1"/>
          <p:cNvSpPr>
            <a:spLocks noGrp="1"/>
          </p:cNvSpPr>
          <p:nvPr>
            <p:ph type="title"/>
          </p:nvPr>
        </p:nvSpPr>
        <p:spPr/>
        <p:txBody>
          <a:bodyPr>
            <a:noAutofit/>
          </a:bodyPr>
          <a:lstStyle/>
          <a:p>
            <a:br>
              <a:rPr lang="en-CA" dirty="0"/>
            </a:br>
            <a:r>
              <a:rPr lang="en-CA" dirty="0"/>
              <a:t>How much does the government buy?</a:t>
            </a:r>
            <a:br>
              <a:rPr lang="en-CA" dirty="0"/>
            </a:br>
            <a:endParaRPr lang="en-CA" dirty="0"/>
          </a:p>
        </p:txBody>
      </p:sp>
      <p:sp>
        <p:nvSpPr>
          <p:cNvPr id="6" name="TextBox 5"/>
          <p:cNvSpPr txBox="1"/>
          <p:nvPr/>
        </p:nvSpPr>
        <p:spPr>
          <a:xfrm>
            <a:off x="12360696" y="0"/>
            <a:ext cx="1536848" cy="1200329"/>
          </a:xfrm>
          <a:prstGeom prst="rect">
            <a:avLst/>
          </a:prstGeom>
          <a:noFill/>
        </p:spPr>
        <p:txBody>
          <a:bodyPr wrap="square" rtlCol="0">
            <a:spAutoFit/>
          </a:bodyPr>
          <a:lstStyle/>
          <a:p>
            <a:pPr fontAlgn="base">
              <a:spcBef>
                <a:spcPct val="0"/>
              </a:spcBef>
              <a:spcAft>
                <a:spcPct val="0"/>
              </a:spcAft>
            </a:pPr>
            <a:r>
              <a:rPr lang="en-US" sz="2400" dirty="0">
                <a:solidFill>
                  <a:srgbClr val="3E4248"/>
                </a:solidFill>
              </a:rPr>
              <a:t>Tags</a:t>
            </a:r>
          </a:p>
          <a:p>
            <a:pPr fontAlgn="base">
              <a:spcBef>
                <a:spcPct val="0"/>
              </a:spcBef>
              <a:spcAft>
                <a:spcPct val="0"/>
              </a:spcAft>
            </a:pPr>
            <a:r>
              <a:rPr lang="en-US" sz="2400" dirty="0">
                <a:solidFill>
                  <a:srgbClr val="3E4248"/>
                </a:solidFill>
              </a:rPr>
              <a:t>!-MB-02</a:t>
            </a:r>
            <a:br>
              <a:rPr lang="en-US" sz="2400" dirty="0">
                <a:solidFill>
                  <a:srgbClr val="3E4248"/>
                </a:solidFill>
              </a:rPr>
            </a:br>
            <a:endParaRPr lang="en-CA" sz="2400" dirty="0">
              <a:solidFill>
                <a:srgbClr val="3E4248"/>
              </a:solidFill>
            </a:endParaRPr>
          </a:p>
        </p:txBody>
      </p:sp>
      <p:pic>
        <p:nvPicPr>
          <p:cNvPr id="7" name="Content Placeholder 3" descr="Decorative image of a pen sitting on top of a completed checklis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192344" y="1650981"/>
            <a:ext cx="2589539" cy="318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40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133" y="1672534"/>
            <a:ext cx="6840760" cy="4114800"/>
          </a:xfrm>
        </p:spPr>
        <p:txBody>
          <a:bodyPr/>
          <a:lstStyle/>
          <a:p>
            <a:pPr>
              <a:spcBef>
                <a:spcPts val="1200"/>
              </a:spcBef>
              <a:spcAft>
                <a:spcPts val="1200"/>
              </a:spcAft>
            </a:pPr>
            <a:r>
              <a:rPr lang="en-CA" sz="3200" dirty="0"/>
              <a:t>Around 90% of government contracts awarded each year are valued under $25K</a:t>
            </a:r>
          </a:p>
          <a:p>
            <a:pPr>
              <a:spcBef>
                <a:spcPts val="1200"/>
              </a:spcBef>
              <a:spcAft>
                <a:spcPts val="1200"/>
              </a:spcAft>
            </a:pPr>
            <a:r>
              <a:rPr lang="en-CA" sz="3200" dirty="0"/>
              <a:t>Direct purchases from vendors valued under $10K = over $700M</a:t>
            </a:r>
          </a:p>
        </p:txBody>
      </p:sp>
      <p:sp>
        <p:nvSpPr>
          <p:cNvPr id="2" name="Title 1"/>
          <p:cNvSpPr>
            <a:spLocks noGrp="1"/>
          </p:cNvSpPr>
          <p:nvPr>
            <p:ph type="title"/>
          </p:nvPr>
        </p:nvSpPr>
        <p:spPr/>
        <p:txBody>
          <a:bodyPr>
            <a:noAutofit/>
          </a:bodyPr>
          <a:lstStyle/>
          <a:p>
            <a:br>
              <a:rPr lang="en-CA" dirty="0"/>
            </a:br>
            <a:r>
              <a:rPr lang="en-CA" dirty="0"/>
              <a:t>Myth: The government doesn’t buy from smaller businesses</a:t>
            </a:r>
          </a:p>
        </p:txBody>
      </p:sp>
      <p:graphicFrame>
        <p:nvGraphicFramePr>
          <p:cNvPr id="11" name="Chart 10"/>
          <p:cNvGraphicFramePr/>
          <p:nvPr>
            <p:custDataLst>
              <p:tags r:id="rId1"/>
            </p:custDataLst>
          </p:nvPr>
        </p:nvGraphicFramePr>
        <p:xfrm>
          <a:off x="8040216" y="2127947"/>
          <a:ext cx="3816424" cy="280831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2360696" y="0"/>
            <a:ext cx="1536848" cy="1200329"/>
          </a:xfrm>
          <a:prstGeom prst="rect">
            <a:avLst/>
          </a:prstGeom>
          <a:noFill/>
        </p:spPr>
        <p:txBody>
          <a:bodyPr wrap="square" rtlCol="0">
            <a:spAutoFit/>
          </a:bodyPr>
          <a:lstStyle/>
          <a:p>
            <a:pPr fontAlgn="base">
              <a:spcBef>
                <a:spcPct val="0"/>
              </a:spcBef>
              <a:spcAft>
                <a:spcPct val="0"/>
              </a:spcAft>
            </a:pPr>
            <a:r>
              <a:rPr lang="en-US" sz="2400" dirty="0">
                <a:solidFill>
                  <a:srgbClr val="3E4248"/>
                </a:solidFill>
              </a:rPr>
              <a:t>Tags</a:t>
            </a:r>
          </a:p>
          <a:p>
            <a:pPr fontAlgn="base">
              <a:spcBef>
                <a:spcPct val="0"/>
              </a:spcBef>
              <a:spcAft>
                <a:spcPct val="0"/>
              </a:spcAft>
            </a:pPr>
            <a:r>
              <a:rPr lang="en-US" sz="2400" dirty="0">
                <a:solidFill>
                  <a:srgbClr val="3E4248"/>
                </a:solidFill>
              </a:rPr>
              <a:t>!-MB-03</a:t>
            </a:r>
            <a:br>
              <a:rPr lang="en-US" sz="2400" dirty="0">
                <a:solidFill>
                  <a:srgbClr val="3E4248"/>
                </a:solidFill>
              </a:rPr>
            </a:br>
            <a:endParaRPr lang="en-CA" sz="2400" dirty="0">
              <a:solidFill>
                <a:srgbClr val="3E4248"/>
              </a:solidFill>
            </a:endParaRPr>
          </a:p>
        </p:txBody>
      </p:sp>
    </p:spTree>
    <p:extLst>
      <p:ext uri="{BB962C8B-B14F-4D97-AF65-F5344CB8AC3E}">
        <p14:creationId xmlns:p14="http://schemas.microsoft.com/office/powerpoint/2010/main" val="345530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3"/>
          <p:cNvSpPr>
            <a:spLocks noGrp="1"/>
          </p:cNvSpPr>
          <p:nvPr>
            <p:ph idx="1"/>
          </p:nvPr>
        </p:nvSpPr>
        <p:spPr/>
        <p:txBody>
          <a:bodyPr>
            <a:noAutofit/>
          </a:bodyPr>
          <a:lstStyle/>
          <a:p>
            <a:pPr marL="0" indent="0">
              <a:buNone/>
            </a:pPr>
            <a:r>
              <a:rPr lang="en-CA" sz="2800" dirty="0"/>
              <a:t>In addition to doing business with large companies, Government of Canada buys from:</a:t>
            </a:r>
          </a:p>
        </p:txBody>
      </p:sp>
      <p:sp>
        <p:nvSpPr>
          <p:cNvPr id="2" name="Title 1"/>
          <p:cNvSpPr>
            <a:spLocks noGrp="1"/>
          </p:cNvSpPr>
          <p:nvPr>
            <p:ph type="title"/>
          </p:nvPr>
        </p:nvSpPr>
        <p:spPr/>
        <p:txBody>
          <a:bodyPr>
            <a:noAutofit/>
          </a:bodyPr>
          <a:lstStyle/>
          <a:p>
            <a:r>
              <a:rPr lang="en-CA" dirty="0"/>
              <a:t>Myth: I’m too small to sell to the government</a:t>
            </a:r>
            <a:br>
              <a:rPr lang="en-CA" dirty="0"/>
            </a:br>
            <a:endParaRPr lang="en-CA" dirty="0"/>
          </a:p>
        </p:txBody>
      </p:sp>
      <p:cxnSp>
        <p:nvCxnSpPr>
          <p:cNvPr id="10" name="Straight Connector 9"/>
          <p:cNvCxnSpPr/>
          <p:nvPr/>
        </p:nvCxnSpPr>
        <p:spPr>
          <a:xfrm>
            <a:off x="2644419" y="3830996"/>
            <a:ext cx="633670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572411" y="3614972"/>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TextBox 22"/>
          <p:cNvSpPr txBox="1"/>
          <p:nvPr/>
        </p:nvSpPr>
        <p:spPr>
          <a:xfrm>
            <a:off x="2644419" y="3677107"/>
            <a:ext cx="279244" cy="307777"/>
          </a:xfrm>
          <a:prstGeom prst="rect">
            <a:avLst/>
          </a:prstGeom>
          <a:noFill/>
        </p:spPr>
        <p:txBody>
          <a:bodyPr wrap="none" rtlCol="0">
            <a:spAutoFit/>
          </a:bodyPr>
          <a:lstStyle/>
          <a:p>
            <a:pPr fontAlgn="base">
              <a:spcBef>
                <a:spcPct val="0"/>
              </a:spcBef>
              <a:spcAft>
                <a:spcPct val="0"/>
              </a:spcAft>
            </a:pPr>
            <a:r>
              <a:rPr lang="en-CA" sz="1400" dirty="0">
                <a:solidFill>
                  <a:srgbClr val="3E4248">
                    <a:lumMod val="75000"/>
                  </a:srgbClr>
                </a:solidFill>
                <a:latin typeface="Trebuchet MS" panose="020B0603020202020204" pitchFamily="34" charset="0"/>
              </a:rPr>
              <a:t>1</a:t>
            </a:r>
            <a:endParaRPr lang="en-CA" sz="1600" dirty="0">
              <a:solidFill>
                <a:srgbClr val="3E4248">
                  <a:lumMod val="75000"/>
                </a:srgbClr>
              </a:solidFill>
              <a:latin typeface="Trebuchet MS" panose="020B0603020202020204" pitchFamily="34" charset="0"/>
            </a:endParaRPr>
          </a:p>
        </p:txBody>
      </p:sp>
      <p:sp>
        <p:nvSpPr>
          <p:cNvPr id="17" name="TextBox 16"/>
          <p:cNvSpPr txBox="1"/>
          <p:nvPr/>
        </p:nvSpPr>
        <p:spPr>
          <a:xfrm>
            <a:off x="2076541" y="3245640"/>
            <a:ext cx="1441420" cy="369332"/>
          </a:xfrm>
          <a:prstGeom prst="rect">
            <a:avLst/>
          </a:prstGeom>
          <a:noFill/>
        </p:spPr>
        <p:txBody>
          <a:bodyPr wrap="none" rtlCol="0">
            <a:spAutoFit/>
          </a:bodyPr>
          <a:lstStyle/>
          <a:p>
            <a:pPr fontAlgn="base">
              <a:spcBef>
                <a:spcPct val="0"/>
              </a:spcBef>
              <a:spcAft>
                <a:spcPct val="0"/>
              </a:spcAft>
            </a:pPr>
            <a:r>
              <a:rPr lang="en-CA" dirty="0">
                <a:solidFill>
                  <a:srgbClr val="3E4248"/>
                </a:solidFill>
                <a:latin typeface="Arial" panose="020B0604020202020204" pitchFamily="34" charset="0"/>
                <a:cs typeface="Arial" panose="020B0604020202020204" pitchFamily="34" charset="0"/>
              </a:rPr>
              <a:t>Solopreneur</a:t>
            </a:r>
          </a:p>
        </p:txBody>
      </p:sp>
      <p:sp>
        <p:nvSpPr>
          <p:cNvPr id="12" name="Oval 11"/>
          <p:cNvSpPr/>
          <p:nvPr/>
        </p:nvSpPr>
        <p:spPr>
          <a:xfrm>
            <a:off x="3523114" y="3614972"/>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endParaRPr lang="en-CA">
              <a:solidFill>
                <a:srgbClr val="FFFFFF"/>
              </a:solidFill>
            </a:endParaRPr>
          </a:p>
        </p:txBody>
      </p:sp>
      <p:sp>
        <p:nvSpPr>
          <p:cNvPr id="18" name="TextBox 17"/>
          <p:cNvSpPr txBox="1"/>
          <p:nvPr/>
        </p:nvSpPr>
        <p:spPr>
          <a:xfrm>
            <a:off x="2966610" y="4050502"/>
            <a:ext cx="1555234" cy="923330"/>
          </a:xfrm>
          <a:prstGeom prst="rect">
            <a:avLst/>
          </a:prstGeom>
          <a:noFill/>
        </p:spPr>
        <p:txBody>
          <a:bodyPr wrap="none" rtlCol="0">
            <a:spAutoFit/>
          </a:bodyPr>
          <a:lstStyle/>
          <a:p>
            <a:pPr algn="ctr" fontAlgn="base">
              <a:spcBef>
                <a:spcPct val="0"/>
              </a:spcBef>
              <a:spcAft>
                <a:spcPct val="0"/>
              </a:spcAft>
            </a:pPr>
            <a:r>
              <a:rPr lang="en-CA" dirty="0">
                <a:solidFill>
                  <a:srgbClr val="3E4248"/>
                </a:solidFill>
                <a:latin typeface="Arial" panose="020B0604020202020204" pitchFamily="34" charset="0"/>
                <a:cs typeface="Arial" panose="020B0604020202020204" pitchFamily="34" charset="0"/>
              </a:rPr>
              <a:t>Small </a:t>
            </a:r>
            <a:br>
              <a:rPr lang="en-CA" dirty="0">
                <a:solidFill>
                  <a:srgbClr val="3E4248"/>
                </a:solidFill>
                <a:latin typeface="Arial" panose="020B0604020202020204" pitchFamily="34" charset="0"/>
                <a:cs typeface="Arial" panose="020B0604020202020204" pitchFamily="34" charset="0"/>
              </a:rPr>
            </a:br>
            <a:r>
              <a:rPr lang="en-CA" dirty="0">
                <a:solidFill>
                  <a:srgbClr val="3E4248"/>
                </a:solidFill>
                <a:latin typeface="Arial" panose="020B0604020202020204" pitchFamily="34" charset="0"/>
                <a:cs typeface="Arial" panose="020B0604020202020204" pitchFamily="34" charset="0"/>
              </a:rPr>
              <a:t>independent </a:t>
            </a:r>
          </a:p>
          <a:p>
            <a:pPr algn="ctr" fontAlgn="base">
              <a:spcBef>
                <a:spcPct val="0"/>
              </a:spcBef>
              <a:spcAft>
                <a:spcPct val="0"/>
              </a:spcAft>
            </a:pPr>
            <a:r>
              <a:rPr lang="en-CA" dirty="0">
                <a:solidFill>
                  <a:srgbClr val="3E4248"/>
                </a:solidFill>
                <a:latin typeface="Arial" panose="020B0604020202020204" pitchFamily="34" charset="0"/>
                <a:cs typeface="Arial" panose="020B0604020202020204" pitchFamily="34" charset="0"/>
              </a:rPr>
              <a:t>business</a:t>
            </a:r>
          </a:p>
        </p:txBody>
      </p:sp>
      <p:sp>
        <p:nvSpPr>
          <p:cNvPr id="14" name="Oval 13"/>
          <p:cNvSpPr/>
          <p:nvPr/>
        </p:nvSpPr>
        <p:spPr>
          <a:xfrm>
            <a:off x="4503436" y="3614972"/>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endParaRPr lang="en-CA">
              <a:solidFill>
                <a:srgbClr val="FFFFFF"/>
              </a:solidFill>
            </a:endParaRPr>
          </a:p>
        </p:txBody>
      </p:sp>
      <p:sp>
        <p:nvSpPr>
          <p:cNvPr id="20" name="TextBox 19"/>
          <p:cNvSpPr txBox="1"/>
          <p:nvPr/>
        </p:nvSpPr>
        <p:spPr>
          <a:xfrm>
            <a:off x="3998750" y="2708920"/>
            <a:ext cx="1441421" cy="923330"/>
          </a:xfrm>
          <a:prstGeom prst="rect">
            <a:avLst/>
          </a:prstGeom>
          <a:noFill/>
        </p:spPr>
        <p:txBody>
          <a:bodyPr wrap="none" rtlCol="0">
            <a:spAutoFit/>
          </a:bodyPr>
          <a:lstStyle/>
          <a:p>
            <a:pPr algn="ctr" fontAlgn="base">
              <a:spcBef>
                <a:spcPct val="0"/>
              </a:spcBef>
              <a:spcAft>
                <a:spcPct val="0"/>
              </a:spcAft>
            </a:pPr>
            <a:r>
              <a:rPr lang="en-CA" dirty="0">
                <a:solidFill>
                  <a:srgbClr val="3E4248"/>
                </a:solidFill>
                <a:latin typeface="Arial" panose="020B0604020202020204" pitchFamily="34" charset="0"/>
                <a:cs typeface="Arial" panose="020B0604020202020204" pitchFamily="34" charset="0"/>
              </a:rPr>
              <a:t>Established </a:t>
            </a:r>
          </a:p>
          <a:p>
            <a:pPr algn="ctr" fontAlgn="base">
              <a:spcBef>
                <a:spcPct val="0"/>
              </a:spcBef>
              <a:spcAft>
                <a:spcPct val="0"/>
              </a:spcAft>
            </a:pPr>
            <a:r>
              <a:rPr lang="en-CA" dirty="0">
                <a:solidFill>
                  <a:srgbClr val="3E4248"/>
                </a:solidFill>
                <a:latin typeface="Arial" panose="020B0604020202020204" pitchFamily="34" charset="0"/>
                <a:cs typeface="Arial" panose="020B0604020202020204" pitchFamily="34" charset="0"/>
              </a:rPr>
              <a:t>local </a:t>
            </a:r>
          </a:p>
          <a:p>
            <a:pPr algn="ctr" fontAlgn="base">
              <a:spcBef>
                <a:spcPct val="0"/>
              </a:spcBef>
              <a:spcAft>
                <a:spcPct val="0"/>
              </a:spcAft>
            </a:pPr>
            <a:r>
              <a:rPr lang="en-CA" dirty="0">
                <a:solidFill>
                  <a:srgbClr val="3E4248"/>
                </a:solidFill>
                <a:latin typeface="Arial" panose="020B0604020202020204" pitchFamily="34" charset="0"/>
                <a:cs typeface="Arial" panose="020B0604020202020204" pitchFamily="34" charset="0"/>
              </a:rPr>
              <a:t>business</a:t>
            </a:r>
          </a:p>
        </p:txBody>
      </p:sp>
      <p:sp>
        <p:nvSpPr>
          <p:cNvPr id="13" name="Oval 12"/>
          <p:cNvSpPr/>
          <p:nvPr/>
        </p:nvSpPr>
        <p:spPr>
          <a:xfrm>
            <a:off x="6468281" y="3614972"/>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endParaRPr lang="en-CA">
              <a:solidFill>
                <a:srgbClr val="FFFFFF"/>
              </a:solidFill>
            </a:endParaRPr>
          </a:p>
        </p:txBody>
      </p:sp>
      <p:sp>
        <p:nvSpPr>
          <p:cNvPr id="19" name="TextBox 18"/>
          <p:cNvSpPr txBox="1"/>
          <p:nvPr/>
        </p:nvSpPr>
        <p:spPr>
          <a:xfrm>
            <a:off x="6133513" y="4045084"/>
            <a:ext cx="1101584" cy="646331"/>
          </a:xfrm>
          <a:prstGeom prst="rect">
            <a:avLst/>
          </a:prstGeom>
          <a:noFill/>
        </p:spPr>
        <p:txBody>
          <a:bodyPr wrap="none" rtlCol="0">
            <a:spAutoFit/>
          </a:bodyPr>
          <a:lstStyle/>
          <a:p>
            <a:pPr fontAlgn="base">
              <a:spcBef>
                <a:spcPct val="0"/>
              </a:spcBef>
              <a:spcAft>
                <a:spcPct val="0"/>
              </a:spcAft>
            </a:pPr>
            <a:r>
              <a:rPr lang="en-CA" dirty="0">
                <a:solidFill>
                  <a:srgbClr val="3E4248"/>
                </a:solidFill>
                <a:latin typeface="Arial" panose="020B0604020202020204" pitchFamily="34" charset="0"/>
                <a:cs typeface="Arial" panose="020B0604020202020204" pitchFamily="34" charset="0"/>
              </a:rPr>
              <a:t>Growing </a:t>
            </a:r>
          </a:p>
          <a:p>
            <a:pPr fontAlgn="base">
              <a:spcBef>
                <a:spcPct val="0"/>
              </a:spcBef>
              <a:spcAft>
                <a:spcPct val="0"/>
              </a:spcAft>
            </a:pPr>
            <a:r>
              <a:rPr lang="en-CA" dirty="0">
                <a:solidFill>
                  <a:srgbClr val="3E4248"/>
                </a:solidFill>
                <a:latin typeface="Arial" panose="020B0604020202020204" pitchFamily="34" charset="0"/>
                <a:cs typeface="Arial" panose="020B0604020202020204" pitchFamily="34" charset="0"/>
              </a:rPr>
              <a:t>start-up</a:t>
            </a:r>
          </a:p>
        </p:txBody>
      </p:sp>
      <p:sp>
        <p:nvSpPr>
          <p:cNvPr id="15" name="Oval 14"/>
          <p:cNvSpPr/>
          <p:nvPr/>
        </p:nvSpPr>
        <p:spPr>
          <a:xfrm>
            <a:off x="8706486" y="3614972"/>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TextBox 20"/>
          <p:cNvSpPr txBox="1"/>
          <p:nvPr/>
        </p:nvSpPr>
        <p:spPr>
          <a:xfrm>
            <a:off x="8079971" y="2968641"/>
            <a:ext cx="1685078" cy="646331"/>
          </a:xfrm>
          <a:prstGeom prst="rect">
            <a:avLst/>
          </a:prstGeom>
          <a:noFill/>
        </p:spPr>
        <p:txBody>
          <a:bodyPr wrap="none" rtlCol="0">
            <a:spAutoFit/>
          </a:bodyPr>
          <a:lstStyle/>
          <a:p>
            <a:pPr algn="ctr" fontAlgn="base">
              <a:spcBef>
                <a:spcPct val="0"/>
              </a:spcBef>
              <a:spcAft>
                <a:spcPct val="0"/>
              </a:spcAft>
            </a:pPr>
            <a:r>
              <a:rPr lang="en-CA" dirty="0">
                <a:solidFill>
                  <a:srgbClr val="3E4248"/>
                </a:solidFill>
                <a:latin typeface="Arial" panose="020B0604020202020204" pitchFamily="34" charset="0"/>
                <a:cs typeface="Arial" panose="020B0604020202020204" pitchFamily="34" charset="0"/>
              </a:rPr>
              <a:t>Medium-sized </a:t>
            </a:r>
          </a:p>
          <a:p>
            <a:pPr algn="ctr" fontAlgn="base">
              <a:spcBef>
                <a:spcPct val="0"/>
              </a:spcBef>
              <a:spcAft>
                <a:spcPct val="0"/>
              </a:spcAft>
            </a:pPr>
            <a:r>
              <a:rPr lang="en-CA" dirty="0">
                <a:solidFill>
                  <a:srgbClr val="3E4248"/>
                </a:solidFill>
                <a:latin typeface="Arial" panose="020B0604020202020204" pitchFamily="34" charset="0"/>
                <a:cs typeface="Arial" panose="020B0604020202020204" pitchFamily="34" charset="0"/>
              </a:rPr>
              <a:t>business</a:t>
            </a:r>
          </a:p>
        </p:txBody>
      </p:sp>
      <p:sp>
        <p:nvSpPr>
          <p:cNvPr id="24" name="TextBox 23"/>
          <p:cNvSpPr txBox="1"/>
          <p:nvPr/>
        </p:nvSpPr>
        <p:spPr>
          <a:xfrm>
            <a:off x="8691620" y="3677107"/>
            <a:ext cx="468398" cy="307777"/>
          </a:xfrm>
          <a:prstGeom prst="rect">
            <a:avLst/>
          </a:prstGeom>
          <a:noFill/>
        </p:spPr>
        <p:txBody>
          <a:bodyPr wrap="none" rtlCol="0">
            <a:spAutoFit/>
          </a:bodyPr>
          <a:lstStyle/>
          <a:p>
            <a:pPr fontAlgn="base">
              <a:spcBef>
                <a:spcPct val="0"/>
              </a:spcBef>
              <a:spcAft>
                <a:spcPct val="0"/>
              </a:spcAft>
            </a:pPr>
            <a:r>
              <a:rPr lang="en-CA" sz="1400" dirty="0">
                <a:solidFill>
                  <a:srgbClr val="3E4248">
                    <a:lumMod val="75000"/>
                  </a:srgbClr>
                </a:solidFill>
                <a:latin typeface="Trebuchet MS" panose="020B0603020202020204" pitchFamily="34" charset="0"/>
              </a:rPr>
              <a:t>499</a:t>
            </a:r>
            <a:endParaRPr lang="en-CA" sz="1600" dirty="0">
              <a:solidFill>
                <a:srgbClr val="3E4248">
                  <a:lumMod val="75000"/>
                </a:srgbClr>
              </a:solidFill>
              <a:latin typeface="Trebuchet MS" panose="020B0603020202020204" pitchFamily="34" charset="0"/>
            </a:endParaRPr>
          </a:p>
        </p:txBody>
      </p:sp>
      <p:sp>
        <p:nvSpPr>
          <p:cNvPr id="25" name="TextBox 24"/>
          <p:cNvSpPr txBox="1"/>
          <p:nvPr/>
        </p:nvSpPr>
        <p:spPr>
          <a:xfrm>
            <a:off x="936778" y="5250948"/>
            <a:ext cx="5808000" cy="338554"/>
          </a:xfrm>
          <a:prstGeom prst="rect">
            <a:avLst/>
          </a:prstGeom>
          <a:noFill/>
        </p:spPr>
        <p:txBody>
          <a:bodyPr wrap="none" rtlCol="0">
            <a:spAutoFit/>
          </a:bodyPr>
          <a:lstStyle/>
          <a:p>
            <a:pPr fontAlgn="base">
              <a:spcBef>
                <a:spcPct val="0"/>
              </a:spcBef>
              <a:spcAft>
                <a:spcPct val="0"/>
              </a:spcAft>
            </a:pPr>
            <a:r>
              <a:rPr lang="en-CA" sz="1600" dirty="0">
                <a:solidFill>
                  <a:srgbClr val="3E4248"/>
                </a:solidFill>
                <a:latin typeface="Arial" panose="020B0604020202020204" pitchFamily="34" charset="0"/>
                <a:cs typeface="Arial" panose="020B0604020202020204" pitchFamily="34" charset="0"/>
              </a:rPr>
              <a:t>Note: Numbers indicate number of employees in the company</a:t>
            </a:r>
          </a:p>
        </p:txBody>
      </p:sp>
      <p:sp>
        <p:nvSpPr>
          <p:cNvPr id="22" name="TextBox 21"/>
          <p:cNvSpPr txBox="1"/>
          <p:nvPr/>
        </p:nvSpPr>
        <p:spPr>
          <a:xfrm>
            <a:off x="12360696" y="0"/>
            <a:ext cx="1536848" cy="1200329"/>
          </a:xfrm>
          <a:prstGeom prst="rect">
            <a:avLst/>
          </a:prstGeom>
          <a:noFill/>
        </p:spPr>
        <p:txBody>
          <a:bodyPr wrap="square" rtlCol="0">
            <a:spAutoFit/>
          </a:bodyPr>
          <a:lstStyle/>
          <a:p>
            <a:pPr fontAlgn="base">
              <a:spcBef>
                <a:spcPct val="0"/>
              </a:spcBef>
              <a:spcAft>
                <a:spcPct val="0"/>
              </a:spcAft>
            </a:pPr>
            <a:r>
              <a:rPr lang="en-US" sz="2400" dirty="0">
                <a:solidFill>
                  <a:srgbClr val="3E4248"/>
                </a:solidFill>
              </a:rPr>
              <a:t>Tags</a:t>
            </a:r>
          </a:p>
          <a:p>
            <a:pPr fontAlgn="base">
              <a:spcBef>
                <a:spcPct val="0"/>
              </a:spcBef>
              <a:spcAft>
                <a:spcPct val="0"/>
              </a:spcAft>
            </a:pPr>
            <a:r>
              <a:rPr lang="en-US" sz="2400" dirty="0">
                <a:solidFill>
                  <a:srgbClr val="3E4248"/>
                </a:solidFill>
              </a:rPr>
              <a:t>!-MB-04</a:t>
            </a:r>
            <a:br>
              <a:rPr lang="en-US" sz="2400" dirty="0">
                <a:solidFill>
                  <a:srgbClr val="3E4248"/>
                </a:solidFill>
              </a:rPr>
            </a:br>
            <a:endParaRPr lang="en-CA" sz="2400" dirty="0">
              <a:solidFill>
                <a:srgbClr val="3E4248"/>
              </a:solidFill>
            </a:endParaRPr>
          </a:p>
        </p:txBody>
      </p:sp>
    </p:spTree>
    <p:extLst>
      <p:ext uri="{BB962C8B-B14F-4D97-AF65-F5344CB8AC3E}">
        <p14:creationId xmlns:p14="http://schemas.microsoft.com/office/powerpoint/2010/main" val="125062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1546448"/>
            <a:ext cx="8735814" cy="4114800"/>
          </a:xfrm>
        </p:spPr>
        <p:txBody>
          <a:bodyPr>
            <a:normAutofit/>
          </a:bodyPr>
          <a:lstStyle/>
          <a:p>
            <a:r>
              <a:rPr lang="en-US" dirty="0"/>
              <a:t>We believe in inclusive procurement</a:t>
            </a:r>
          </a:p>
          <a:p>
            <a:pPr lvl="1"/>
            <a:r>
              <a:rPr lang="en-US" dirty="0"/>
              <a:t>All suppliers must have an equal chance at doing business with us</a:t>
            </a:r>
            <a:endParaRPr lang="en-CA" dirty="0"/>
          </a:p>
          <a:p>
            <a:r>
              <a:rPr lang="en-CA" dirty="0"/>
              <a:t>Includes: </a:t>
            </a:r>
          </a:p>
        </p:txBody>
      </p:sp>
      <p:sp>
        <p:nvSpPr>
          <p:cNvPr id="2" name="Title 1"/>
          <p:cNvSpPr>
            <a:spLocks noGrp="1"/>
          </p:cNvSpPr>
          <p:nvPr>
            <p:ph type="title"/>
          </p:nvPr>
        </p:nvSpPr>
        <p:spPr/>
        <p:txBody>
          <a:bodyPr>
            <a:noAutofit/>
          </a:bodyPr>
          <a:lstStyle/>
          <a:p>
            <a:br>
              <a:rPr lang="en-CA" sz="3200" dirty="0"/>
            </a:br>
            <a:r>
              <a:rPr lang="en-CA" sz="3200" dirty="0"/>
              <a:t>Myth: The government doesn’t buy from businesses like mine</a:t>
            </a:r>
          </a:p>
        </p:txBody>
      </p:sp>
      <p:sp>
        <p:nvSpPr>
          <p:cNvPr id="4" name="TextBox 3"/>
          <p:cNvSpPr txBox="1"/>
          <p:nvPr/>
        </p:nvSpPr>
        <p:spPr>
          <a:xfrm>
            <a:off x="1127448" y="3356992"/>
            <a:ext cx="3888432" cy="1446550"/>
          </a:xfrm>
          <a:prstGeom prst="rect">
            <a:avLst/>
          </a:prstGeom>
          <a:noFill/>
        </p:spPr>
        <p:txBody>
          <a:bodyPr wrap="square" rtlCol="0">
            <a:spAutoFit/>
          </a:bodyPr>
          <a:lstStyle/>
          <a:p>
            <a:pPr marL="342900" indent="-342900" fontAlgn="base">
              <a:spcBef>
                <a:spcPct val="0"/>
              </a:spcBef>
              <a:spcAft>
                <a:spcPct val="0"/>
              </a:spcAft>
              <a:buClr>
                <a:srgbClr val="CCDA6F"/>
              </a:buClr>
              <a:buSzPct val="80000"/>
              <a:buFont typeface="Wingdings 3" panose="05040102010807070707" pitchFamily="18" charset="2"/>
              <a:buChar char=""/>
            </a:pPr>
            <a:r>
              <a:rPr lang="en-CA" sz="2200" dirty="0">
                <a:solidFill>
                  <a:srgbClr val="3E4248"/>
                </a:solidFill>
                <a:latin typeface="Arial" panose="020B0604020202020204" pitchFamily="34" charset="0"/>
                <a:cs typeface="Arial" panose="020B0604020202020204" pitchFamily="34" charset="0"/>
              </a:rPr>
              <a:t>Green and clean tech</a:t>
            </a:r>
          </a:p>
          <a:p>
            <a:pPr marL="342900" indent="-342900" fontAlgn="base">
              <a:spcBef>
                <a:spcPct val="0"/>
              </a:spcBef>
              <a:spcAft>
                <a:spcPct val="0"/>
              </a:spcAft>
              <a:buClr>
                <a:srgbClr val="CCDA6F"/>
              </a:buClr>
              <a:buSzPct val="80000"/>
              <a:buFont typeface="Wingdings 3" panose="05040102010807070707" pitchFamily="18" charset="2"/>
              <a:buChar char=""/>
            </a:pPr>
            <a:r>
              <a:rPr lang="en-CA" sz="2200" dirty="0">
                <a:solidFill>
                  <a:srgbClr val="3E4248"/>
                </a:solidFill>
                <a:latin typeface="Arial" panose="020B0604020202020204" pitchFamily="34" charset="0"/>
                <a:cs typeface="Arial" panose="020B0604020202020204" pitchFamily="34" charset="0"/>
              </a:rPr>
              <a:t>Women-owned and women-led businesses</a:t>
            </a:r>
          </a:p>
          <a:p>
            <a:pPr marL="342900" indent="-342900" fontAlgn="base">
              <a:spcBef>
                <a:spcPct val="0"/>
              </a:spcBef>
              <a:spcAft>
                <a:spcPct val="0"/>
              </a:spcAft>
              <a:buClr>
                <a:srgbClr val="CCDA6F"/>
              </a:buClr>
              <a:buSzPct val="80000"/>
              <a:buFont typeface="Wingdings 3" panose="05040102010807070707" pitchFamily="18" charset="2"/>
              <a:buChar char=""/>
            </a:pPr>
            <a:r>
              <a:rPr lang="en-CA" sz="2200" dirty="0">
                <a:solidFill>
                  <a:srgbClr val="3E4248"/>
                </a:solidFill>
                <a:latin typeface="Arial" panose="020B0604020202020204" pitchFamily="34" charset="0"/>
                <a:cs typeface="Arial" panose="020B0604020202020204" pitchFamily="34" charset="0"/>
              </a:rPr>
              <a:t>Under-represented groups</a:t>
            </a:r>
          </a:p>
        </p:txBody>
      </p:sp>
      <p:sp>
        <p:nvSpPr>
          <p:cNvPr id="6" name="TextBox 5"/>
          <p:cNvSpPr txBox="1"/>
          <p:nvPr/>
        </p:nvSpPr>
        <p:spPr>
          <a:xfrm>
            <a:off x="5159896" y="3356992"/>
            <a:ext cx="3888432" cy="1107996"/>
          </a:xfrm>
          <a:prstGeom prst="rect">
            <a:avLst/>
          </a:prstGeom>
          <a:noFill/>
        </p:spPr>
        <p:txBody>
          <a:bodyPr wrap="square" rtlCol="0">
            <a:spAutoFit/>
          </a:bodyPr>
          <a:lstStyle/>
          <a:p>
            <a:pPr marL="342900" indent="-342900" fontAlgn="base">
              <a:spcBef>
                <a:spcPct val="0"/>
              </a:spcBef>
              <a:spcAft>
                <a:spcPct val="0"/>
              </a:spcAft>
              <a:buClr>
                <a:srgbClr val="CCDA6F"/>
              </a:buClr>
              <a:buSzPct val="80000"/>
              <a:buFont typeface="Wingdings 3" panose="05040102010807070707" pitchFamily="18" charset="2"/>
              <a:buChar char=""/>
            </a:pPr>
            <a:r>
              <a:rPr lang="en-CA" sz="2200" dirty="0">
                <a:solidFill>
                  <a:srgbClr val="3E4248"/>
                </a:solidFill>
                <a:latin typeface="Arial" panose="020B0604020202020204" pitchFamily="34" charset="0"/>
                <a:cs typeface="Arial" panose="020B0604020202020204" pitchFamily="34" charset="0"/>
              </a:rPr>
              <a:t>Indigenous peoples</a:t>
            </a:r>
          </a:p>
          <a:p>
            <a:pPr marL="342900" indent="-342900" fontAlgn="base">
              <a:spcBef>
                <a:spcPct val="0"/>
              </a:spcBef>
              <a:spcAft>
                <a:spcPct val="0"/>
              </a:spcAft>
              <a:buClr>
                <a:srgbClr val="CCDA6F"/>
              </a:buClr>
              <a:buSzPct val="80000"/>
              <a:buFont typeface="Wingdings 3" panose="05040102010807070707" pitchFamily="18" charset="2"/>
              <a:buChar char=""/>
            </a:pPr>
            <a:r>
              <a:rPr lang="en-CA" sz="2200" dirty="0">
                <a:solidFill>
                  <a:srgbClr val="3E4248"/>
                </a:solidFill>
                <a:latin typeface="Arial" panose="020B0604020202020204" pitchFamily="34" charset="0"/>
                <a:cs typeface="Arial" panose="020B0604020202020204" pitchFamily="34" charset="0"/>
              </a:rPr>
              <a:t>New Canadians</a:t>
            </a:r>
          </a:p>
          <a:p>
            <a:pPr marL="342900" indent="-342900" fontAlgn="base">
              <a:spcBef>
                <a:spcPct val="0"/>
              </a:spcBef>
              <a:spcAft>
                <a:spcPct val="0"/>
              </a:spcAft>
              <a:buClr>
                <a:srgbClr val="CCDA6F"/>
              </a:buClr>
              <a:buSzPct val="80000"/>
              <a:buFont typeface="Wingdings 3" panose="05040102010807070707" pitchFamily="18" charset="2"/>
              <a:buChar char=""/>
            </a:pPr>
            <a:r>
              <a:rPr lang="en-CA" sz="2200" dirty="0">
                <a:solidFill>
                  <a:srgbClr val="3E4248"/>
                </a:solidFill>
                <a:latin typeface="Arial" panose="020B0604020202020204" pitchFamily="34" charset="0"/>
                <a:cs typeface="Arial" panose="020B0604020202020204" pitchFamily="34" charset="0"/>
              </a:rPr>
              <a:t>Social enterprises</a:t>
            </a:r>
          </a:p>
        </p:txBody>
      </p:sp>
      <p:pic>
        <p:nvPicPr>
          <p:cNvPr id="7" name="Content Placeholder 3" descr="Decorative image of  an uneven stack cubes"/>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9192344" y="1423392"/>
            <a:ext cx="2448808" cy="390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360696" y="0"/>
            <a:ext cx="1536848" cy="1200329"/>
          </a:xfrm>
          <a:prstGeom prst="rect">
            <a:avLst/>
          </a:prstGeom>
          <a:noFill/>
        </p:spPr>
        <p:txBody>
          <a:bodyPr wrap="square" rtlCol="0">
            <a:spAutoFit/>
          </a:bodyPr>
          <a:lstStyle/>
          <a:p>
            <a:pPr fontAlgn="base">
              <a:spcBef>
                <a:spcPct val="0"/>
              </a:spcBef>
              <a:spcAft>
                <a:spcPct val="0"/>
              </a:spcAft>
            </a:pPr>
            <a:r>
              <a:rPr lang="en-US" sz="2400" dirty="0">
                <a:solidFill>
                  <a:srgbClr val="3E4248"/>
                </a:solidFill>
              </a:rPr>
              <a:t>Tags</a:t>
            </a:r>
          </a:p>
          <a:p>
            <a:pPr fontAlgn="base">
              <a:spcBef>
                <a:spcPct val="0"/>
              </a:spcBef>
              <a:spcAft>
                <a:spcPct val="0"/>
              </a:spcAft>
            </a:pPr>
            <a:r>
              <a:rPr lang="en-US" sz="2400" dirty="0">
                <a:solidFill>
                  <a:srgbClr val="3E4248"/>
                </a:solidFill>
              </a:rPr>
              <a:t>!-MB-05</a:t>
            </a:r>
            <a:br>
              <a:rPr lang="en-US" sz="2400" dirty="0">
                <a:solidFill>
                  <a:srgbClr val="3E4248"/>
                </a:solidFill>
              </a:rPr>
            </a:br>
            <a:endParaRPr lang="en-CA" sz="2400" dirty="0">
              <a:solidFill>
                <a:srgbClr val="3E4248"/>
              </a:solidFill>
            </a:endParaRPr>
          </a:p>
        </p:txBody>
      </p:sp>
    </p:spTree>
    <p:extLst>
      <p:ext uri="{BB962C8B-B14F-4D97-AF65-F5344CB8AC3E}">
        <p14:creationId xmlns:p14="http://schemas.microsoft.com/office/powerpoint/2010/main" val="652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CA" sz="3200" dirty="0"/>
            </a:br>
            <a:r>
              <a:rPr lang="en-CA" sz="3200" dirty="0"/>
              <a:t>Myth: The government doesn’t buy what I sell</a:t>
            </a:r>
            <a:br>
              <a:rPr lang="en-CA" sz="3200" dirty="0"/>
            </a:br>
            <a:endParaRPr lang="en-CA" sz="3200" dirty="0"/>
          </a:p>
        </p:txBody>
      </p:sp>
      <p:sp>
        <p:nvSpPr>
          <p:cNvPr id="11" name="Content Placeholder 10"/>
          <p:cNvSpPr>
            <a:spLocks noGrp="1"/>
          </p:cNvSpPr>
          <p:nvPr>
            <p:ph sz="half" idx="1"/>
          </p:nvPr>
        </p:nvSpPr>
        <p:spPr/>
        <p:txBody>
          <a:bodyPr/>
          <a:lstStyle/>
          <a:p>
            <a:pPr marL="0" indent="0">
              <a:buNone/>
            </a:pPr>
            <a:r>
              <a:rPr lang="en-CA" dirty="0"/>
              <a:t>The usual commodities</a:t>
            </a:r>
          </a:p>
          <a:p>
            <a:r>
              <a:rPr lang="en-CA" dirty="0"/>
              <a:t>Technology</a:t>
            </a:r>
          </a:p>
          <a:p>
            <a:r>
              <a:rPr lang="en-CA" dirty="0"/>
              <a:t>Military</a:t>
            </a:r>
          </a:p>
          <a:p>
            <a:r>
              <a:rPr lang="en-CA" dirty="0"/>
              <a:t>Property</a:t>
            </a:r>
          </a:p>
          <a:p>
            <a:r>
              <a:rPr lang="en-CA" dirty="0"/>
              <a:t>Professional services</a:t>
            </a:r>
          </a:p>
          <a:p>
            <a:r>
              <a:rPr lang="en-CA" dirty="0"/>
              <a:t>Construction</a:t>
            </a:r>
          </a:p>
        </p:txBody>
      </p:sp>
      <p:sp>
        <p:nvSpPr>
          <p:cNvPr id="13" name="Content Placeholder 12"/>
          <p:cNvSpPr>
            <a:spLocks noGrp="1"/>
          </p:cNvSpPr>
          <p:nvPr>
            <p:ph sz="half" idx="2"/>
          </p:nvPr>
        </p:nvSpPr>
        <p:spPr/>
        <p:txBody>
          <a:bodyPr/>
          <a:lstStyle/>
          <a:p>
            <a:pPr marL="0" indent="0">
              <a:buNone/>
            </a:pPr>
            <a:r>
              <a:rPr lang="en-US" dirty="0"/>
              <a:t>And so much more…</a:t>
            </a:r>
            <a:endParaRPr lang="en-CA" dirty="0"/>
          </a:p>
          <a:p>
            <a:r>
              <a:rPr lang="en-CA" dirty="0"/>
              <a:t>Catering services</a:t>
            </a:r>
          </a:p>
          <a:p>
            <a:r>
              <a:rPr lang="en-CA" dirty="0"/>
              <a:t>Snow removal and landscaping</a:t>
            </a:r>
          </a:p>
          <a:p>
            <a:r>
              <a:rPr lang="en-CA" dirty="0"/>
              <a:t>Dogs and dog grooming</a:t>
            </a:r>
          </a:p>
          <a:p>
            <a:r>
              <a:rPr lang="en-CA" dirty="0"/>
              <a:t>Clothing</a:t>
            </a:r>
          </a:p>
          <a:p>
            <a:r>
              <a:rPr lang="en-CA" dirty="0"/>
              <a:t>Shower curtains</a:t>
            </a:r>
          </a:p>
          <a:p>
            <a:endParaRPr lang="en-CA" dirty="0"/>
          </a:p>
        </p:txBody>
      </p:sp>
      <p:sp>
        <p:nvSpPr>
          <p:cNvPr id="5" name="TextBox 4"/>
          <p:cNvSpPr txBox="1"/>
          <p:nvPr/>
        </p:nvSpPr>
        <p:spPr>
          <a:xfrm>
            <a:off x="12360696" y="0"/>
            <a:ext cx="1536848" cy="1200329"/>
          </a:xfrm>
          <a:prstGeom prst="rect">
            <a:avLst/>
          </a:prstGeom>
          <a:noFill/>
        </p:spPr>
        <p:txBody>
          <a:bodyPr wrap="square" rtlCol="0">
            <a:spAutoFit/>
          </a:bodyPr>
          <a:lstStyle/>
          <a:p>
            <a:pPr fontAlgn="base">
              <a:spcBef>
                <a:spcPct val="0"/>
              </a:spcBef>
              <a:spcAft>
                <a:spcPct val="0"/>
              </a:spcAft>
            </a:pPr>
            <a:r>
              <a:rPr lang="en-US" sz="2400" dirty="0">
                <a:solidFill>
                  <a:srgbClr val="3E4248"/>
                </a:solidFill>
              </a:rPr>
              <a:t>Tags</a:t>
            </a:r>
          </a:p>
          <a:p>
            <a:pPr fontAlgn="base">
              <a:spcBef>
                <a:spcPct val="0"/>
              </a:spcBef>
              <a:spcAft>
                <a:spcPct val="0"/>
              </a:spcAft>
            </a:pPr>
            <a:r>
              <a:rPr lang="en-US" sz="2400" dirty="0">
                <a:solidFill>
                  <a:srgbClr val="3E4248"/>
                </a:solidFill>
              </a:rPr>
              <a:t>!-MB-06</a:t>
            </a:r>
            <a:br>
              <a:rPr lang="en-US" sz="2400" dirty="0">
                <a:solidFill>
                  <a:srgbClr val="3E4248"/>
                </a:solidFill>
              </a:rPr>
            </a:br>
            <a:endParaRPr lang="en-CA" sz="2400" dirty="0">
              <a:solidFill>
                <a:srgbClr val="3E4248"/>
              </a:solidFill>
            </a:endParaRPr>
          </a:p>
        </p:txBody>
      </p:sp>
    </p:spTree>
    <p:extLst>
      <p:ext uri="{BB962C8B-B14F-4D97-AF65-F5344CB8AC3E}">
        <p14:creationId xmlns:p14="http://schemas.microsoft.com/office/powerpoint/2010/main" val="2223579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1546448"/>
            <a:ext cx="7344816" cy="4114800"/>
          </a:xfrm>
        </p:spPr>
        <p:txBody>
          <a:bodyPr>
            <a:normAutofit lnSpcReduction="10000"/>
          </a:bodyPr>
          <a:lstStyle/>
          <a:p>
            <a:r>
              <a:rPr lang="en-US" sz="2400" dirty="0"/>
              <a:t>All procurement activities must be open, fair and transparent</a:t>
            </a:r>
          </a:p>
          <a:p>
            <a:r>
              <a:rPr lang="en-CA" sz="2400" dirty="0"/>
              <a:t>Federal laws and regulations as well as Treasury Board of Canada policies guide the Government of Canada’s procurement process</a:t>
            </a:r>
          </a:p>
          <a:p>
            <a:r>
              <a:rPr lang="en-CA" sz="2400" dirty="0"/>
              <a:t>Initiatives to make procurement more accessible: </a:t>
            </a:r>
          </a:p>
          <a:p>
            <a:pPr lvl="1"/>
            <a:r>
              <a:rPr lang="en-CA" sz="2000" dirty="0"/>
              <a:t>E-procurement</a:t>
            </a:r>
          </a:p>
          <a:p>
            <a:pPr lvl="1"/>
            <a:r>
              <a:rPr lang="en-CA" sz="2000" dirty="0"/>
              <a:t>E-bid submission</a:t>
            </a:r>
          </a:p>
          <a:p>
            <a:pPr lvl="1"/>
            <a:r>
              <a:rPr lang="en-CA" sz="2000" dirty="0"/>
              <a:t>15 day payment</a:t>
            </a:r>
          </a:p>
          <a:p>
            <a:pPr lvl="1"/>
            <a:r>
              <a:rPr lang="en-CA" sz="2000" dirty="0"/>
              <a:t>Plain language</a:t>
            </a:r>
          </a:p>
          <a:p>
            <a:pPr lvl="1"/>
            <a:r>
              <a:rPr lang="en-CA" sz="2000" dirty="0"/>
              <a:t>Reducing barriers to entry</a:t>
            </a:r>
            <a:endParaRPr lang="en-US" sz="2000" dirty="0"/>
          </a:p>
          <a:p>
            <a:endParaRPr lang="en-CA" sz="2400" dirty="0"/>
          </a:p>
        </p:txBody>
      </p:sp>
      <p:sp>
        <p:nvSpPr>
          <p:cNvPr id="2" name="Title 1"/>
          <p:cNvSpPr>
            <a:spLocks noGrp="1"/>
          </p:cNvSpPr>
          <p:nvPr>
            <p:ph type="title"/>
          </p:nvPr>
        </p:nvSpPr>
        <p:spPr/>
        <p:txBody>
          <a:bodyPr>
            <a:noAutofit/>
          </a:bodyPr>
          <a:lstStyle/>
          <a:p>
            <a:br>
              <a:rPr lang="en-CA" dirty="0"/>
            </a:br>
            <a:r>
              <a:rPr lang="en-CA" dirty="0"/>
              <a:t>Myth: Government procurement is difficult and time consuming</a:t>
            </a:r>
          </a:p>
        </p:txBody>
      </p:sp>
      <p:pic>
        <p:nvPicPr>
          <p:cNvPr id="5" name="Content Placeholder 3" descr="Decorative image of a ball of floating paper invoice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8688288" y="2170517"/>
            <a:ext cx="2578630" cy="257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2360696" y="0"/>
            <a:ext cx="1536848" cy="1200329"/>
          </a:xfrm>
          <a:prstGeom prst="rect">
            <a:avLst/>
          </a:prstGeom>
          <a:noFill/>
        </p:spPr>
        <p:txBody>
          <a:bodyPr wrap="square" rtlCol="0">
            <a:spAutoFit/>
          </a:bodyPr>
          <a:lstStyle/>
          <a:p>
            <a:pPr fontAlgn="base">
              <a:spcBef>
                <a:spcPct val="0"/>
              </a:spcBef>
              <a:spcAft>
                <a:spcPct val="0"/>
              </a:spcAft>
            </a:pPr>
            <a:r>
              <a:rPr lang="en-US" sz="2400" dirty="0">
                <a:solidFill>
                  <a:srgbClr val="3E4248"/>
                </a:solidFill>
              </a:rPr>
              <a:t>Tags</a:t>
            </a:r>
          </a:p>
          <a:p>
            <a:pPr fontAlgn="base">
              <a:spcBef>
                <a:spcPct val="0"/>
              </a:spcBef>
              <a:spcAft>
                <a:spcPct val="0"/>
              </a:spcAft>
            </a:pPr>
            <a:r>
              <a:rPr lang="en-US" sz="2400" dirty="0">
                <a:solidFill>
                  <a:srgbClr val="3E4248"/>
                </a:solidFill>
              </a:rPr>
              <a:t>!-MB-07</a:t>
            </a:r>
            <a:br>
              <a:rPr lang="en-US" sz="2400" dirty="0">
                <a:solidFill>
                  <a:srgbClr val="3E4248"/>
                </a:solidFill>
              </a:rPr>
            </a:br>
            <a:endParaRPr lang="en-CA" sz="2400" dirty="0">
              <a:solidFill>
                <a:srgbClr val="3E4248"/>
              </a:solidFill>
            </a:endParaRPr>
          </a:p>
        </p:txBody>
      </p:sp>
    </p:spTree>
    <p:extLst>
      <p:ext uri="{BB962C8B-B14F-4D97-AF65-F5344CB8AC3E}">
        <p14:creationId xmlns:p14="http://schemas.microsoft.com/office/powerpoint/2010/main" val="215955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The Government is not a single client</a:t>
            </a:r>
          </a:p>
          <a:p>
            <a:r>
              <a:rPr lang="en-US" dirty="0"/>
              <a:t>Larger and more complex contracts managed by Public Services and Procurement Canada (PSPC)</a:t>
            </a:r>
          </a:p>
          <a:p>
            <a:r>
              <a:rPr lang="en-US" dirty="0"/>
              <a:t>100+ departments and agencies do buy their own goods and services</a:t>
            </a:r>
          </a:p>
          <a:p>
            <a:endParaRPr lang="en-US" dirty="0"/>
          </a:p>
        </p:txBody>
      </p:sp>
      <p:sp>
        <p:nvSpPr>
          <p:cNvPr id="5" name="Title 4"/>
          <p:cNvSpPr>
            <a:spLocks noGrp="1"/>
          </p:cNvSpPr>
          <p:nvPr>
            <p:ph type="title"/>
          </p:nvPr>
        </p:nvSpPr>
        <p:spPr/>
        <p:txBody>
          <a:bodyPr>
            <a:noAutofit/>
          </a:bodyPr>
          <a:lstStyle/>
          <a:p>
            <a:br>
              <a:rPr lang="en-US" dirty="0"/>
            </a:br>
            <a:r>
              <a:rPr lang="en-US" dirty="0"/>
              <a:t>Myth: Government procurement is centralized</a:t>
            </a:r>
            <a:br>
              <a:rPr lang="en-US" dirty="0"/>
            </a:br>
            <a:endParaRPr lang="en-CA" dirty="0"/>
          </a:p>
        </p:txBody>
      </p:sp>
      <p:sp>
        <p:nvSpPr>
          <p:cNvPr id="4" name="TextBox 3"/>
          <p:cNvSpPr txBox="1"/>
          <p:nvPr/>
        </p:nvSpPr>
        <p:spPr>
          <a:xfrm>
            <a:off x="12360696" y="0"/>
            <a:ext cx="1536848" cy="1200329"/>
          </a:xfrm>
          <a:prstGeom prst="rect">
            <a:avLst/>
          </a:prstGeom>
          <a:noFill/>
        </p:spPr>
        <p:txBody>
          <a:bodyPr wrap="square" rtlCol="0">
            <a:spAutoFit/>
          </a:bodyPr>
          <a:lstStyle/>
          <a:p>
            <a:pPr fontAlgn="base">
              <a:spcBef>
                <a:spcPct val="0"/>
              </a:spcBef>
              <a:spcAft>
                <a:spcPct val="0"/>
              </a:spcAft>
            </a:pPr>
            <a:r>
              <a:rPr lang="en-US" sz="2400" dirty="0">
                <a:solidFill>
                  <a:srgbClr val="3E4248"/>
                </a:solidFill>
              </a:rPr>
              <a:t>Tags</a:t>
            </a:r>
          </a:p>
          <a:p>
            <a:pPr fontAlgn="base">
              <a:spcBef>
                <a:spcPct val="0"/>
              </a:spcBef>
              <a:spcAft>
                <a:spcPct val="0"/>
              </a:spcAft>
            </a:pPr>
            <a:r>
              <a:rPr lang="en-US" sz="2400" dirty="0">
                <a:solidFill>
                  <a:srgbClr val="3E4248"/>
                </a:solidFill>
              </a:rPr>
              <a:t>!-MB-08</a:t>
            </a:r>
            <a:br>
              <a:rPr lang="en-US" sz="2400" dirty="0">
                <a:solidFill>
                  <a:srgbClr val="3E4248"/>
                </a:solidFill>
              </a:rPr>
            </a:br>
            <a:endParaRPr lang="en-CA" sz="2400" dirty="0">
              <a:solidFill>
                <a:srgbClr val="3E4248"/>
              </a:solidFill>
            </a:endParaRPr>
          </a:p>
        </p:txBody>
      </p:sp>
    </p:spTree>
    <p:custDataLst>
      <p:tags r:id="rId1"/>
    </p:custDataLst>
    <p:extLst>
      <p:ext uri="{BB962C8B-B14F-4D97-AF65-F5344CB8AC3E}">
        <p14:creationId xmlns:p14="http://schemas.microsoft.com/office/powerpoint/2010/main" val="814131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Procurement </a:t>
            </a:r>
            <a:r>
              <a:rPr lang="en-US" dirty="0"/>
              <a:t>over $25,000 for goods and $40,000 for services awarded through the solicitation of bids and quotes from potential suppliers</a:t>
            </a:r>
          </a:p>
          <a:p>
            <a:r>
              <a:rPr lang="en-US" dirty="0"/>
              <a:t>Variety of methods</a:t>
            </a:r>
          </a:p>
          <a:p>
            <a:r>
              <a:rPr lang="en-US" dirty="0"/>
              <a:t>Tender notice indicates </a:t>
            </a:r>
            <a:r>
              <a:rPr lang="en-US" u="sng" dirty="0"/>
              <a:t>how</a:t>
            </a:r>
            <a:r>
              <a:rPr lang="en-US" dirty="0"/>
              <a:t> the government intends to buy the good or service</a:t>
            </a:r>
          </a:p>
        </p:txBody>
      </p:sp>
      <p:sp>
        <p:nvSpPr>
          <p:cNvPr id="2" name="Title 1"/>
          <p:cNvSpPr>
            <a:spLocks noGrp="1"/>
          </p:cNvSpPr>
          <p:nvPr>
            <p:ph type="title"/>
          </p:nvPr>
        </p:nvSpPr>
        <p:spPr/>
        <p:txBody>
          <a:bodyPr>
            <a:noAutofit/>
          </a:bodyPr>
          <a:lstStyle/>
          <a:p>
            <a:r>
              <a:rPr lang="en-US" dirty="0"/>
              <a:t> Competitive procurement</a:t>
            </a:r>
          </a:p>
        </p:txBody>
      </p:sp>
      <p:sp>
        <p:nvSpPr>
          <p:cNvPr id="4" name="TextBox 3"/>
          <p:cNvSpPr txBox="1"/>
          <p:nvPr/>
        </p:nvSpPr>
        <p:spPr>
          <a:xfrm>
            <a:off x="12360696" y="0"/>
            <a:ext cx="1536848" cy="1200329"/>
          </a:xfrm>
          <a:prstGeom prst="rect">
            <a:avLst/>
          </a:prstGeom>
          <a:noFill/>
        </p:spPr>
        <p:txBody>
          <a:bodyPr wrap="square" rtlCol="0">
            <a:spAutoFit/>
          </a:bodyPr>
          <a:lstStyle/>
          <a:p>
            <a:pPr fontAlgn="base">
              <a:spcBef>
                <a:spcPct val="0"/>
              </a:spcBef>
              <a:spcAft>
                <a:spcPct val="0"/>
              </a:spcAft>
            </a:pPr>
            <a:r>
              <a:rPr lang="en-US" sz="2400" dirty="0">
                <a:solidFill>
                  <a:srgbClr val="3E4248"/>
                </a:solidFill>
              </a:rPr>
              <a:t>Tags</a:t>
            </a:r>
          </a:p>
          <a:p>
            <a:pPr fontAlgn="base">
              <a:spcBef>
                <a:spcPct val="0"/>
              </a:spcBef>
              <a:spcAft>
                <a:spcPct val="0"/>
              </a:spcAft>
            </a:pPr>
            <a:r>
              <a:rPr lang="en-US" sz="2400" dirty="0">
                <a:solidFill>
                  <a:srgbClr val="3E4248"/>
                </a:solidFill>
              </a:rPr>
              <a:t>!-MB-09</a:t>
            </a:r>
            <a:br>
              <a:rPr lang="en-US" sz="2400" dirty="0">
                <a:solidFill>
                  <a:srgbClr val="3E4248"/>
                </a:solidFill>
              </a:rPr>
            </a:br>
            <a:endParaRPr lang="en-CA" sz="2400" dirty="0">
              <a:solidFill>
                <a:srgbClr val="3E4248"/>
              </a:solidFill>
            </a:endParaRPr>
          </a:p>
        </p:txBody>
      </p:sp>
    </p:spTree>
    <p:custDataLst>
      <p:tags r:id="rId1"/>
    </p:custDataLst>
    <p:extLst>
      <p:ext uri="{BB962C8B-B14F-4D97-AF65-F5344CB8AC3E}">
        <p14:creationId xmlns:p14="http://schemas.microsoft.com/office/powerpoint/2010/main" val="17893573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0770a6937453632a0d1d501&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E_IMGDECORATIVE"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E_IMGDECORATIVE"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heme/theme1.xml><?xml version="1.0" encoding="utf-8"?>
<a:theme xmlns:a="http://schemas.openxmlformats.org/drawingml/2006/main" name="Default Design">
  <a:themeElements>
    <a:clrScheme name="Custom 11">
      <a:dk1>
        <a:srgbClr val="3E4248"/>
      </a:dk1>
      <a:lt1>
        <a:srgbClr val="FFFFFF"/>
      </a:lt1>
      <a:dk2>
        <a:srgbClr val="40464A"/>
      </a:dk2>
      <a:lt2>
        <a:srgbClr val="808080"/>
      </a:lt2>
      <a:accent1>
        <a:srgbClr val="CCDA6F"/>
      </a:accent1>
      <a:accent2>
        <a:srgbClr val="BACE33"/>
      </a:accent2>
      <a:accent3>
        <a:srgbClr val="FFFFFF"/>
      </a:accent3>
      <a:accent4>
        <a:srgbClr val="88301F"/>
      </a:accent4>
      <a:accent5>
        <a:srgbClr val="01304B"/>
      </a:accent5>
      <a:accent6>
        <a:srgbClr val="9B937D"/>
      </a:accent6>
      <a:hlink>
        <a:srgbClr val="0274B6"/>
      </a:hlink>
      <a:folHlink>
        <a:srgbClr val="014B75"/>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1">
      <a:dk1>
        <a:srgbClr val="3E4248"/>
      </a:dk1>
      <a:lt1>
        <a:srgbClr val="FFFFFF"/>
      </a:lt1>
      <a:dk2>
        <a:srgbClr val="40464A"/>
      </a:dk2>
      <a:lt2>
        <a:srgbClr val="808080"/>
      </a:lt2>
      <a:accent1>
        <a:srgbClr val="CCDA6F"/>
      </a:accent1>
      <a:accent2>
        <a:srgbClr val="BACE33"/>
      </a:accent2>
      <a:accent3>
        <a:srgbClr val="FFFFFF"/>
      </a:accent3>
      <a:accent4>
        <a:srgbClr val="88301F"/>
      </a:accent4>
      <a:accent5>
        <a:srgbClr val="01304B"/>
      </a:accent5>
      <a:accent6>
        <a:srgbClr val="9B937D"/>
      </a:accent6>
      <a:hlink>
        <a:srgbClr val="0274B6"/>
      </a:hlink>
      <a:folHlink>
        <a:srgbClr val="014B75"/>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2956</Words>
  <Application>Microsoft Office PowerPoint</Application>
  <PresentationFormat>Widescreen</PresentationFormat>
  <Paragraphs>312</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Times New Roman</vt:lpstr>
      <vt:lpstr>Trebuchet MS</vt:lpstr>
      <vt:lpstr>Wingdings 3</vt:lpstr>
      <vt:lpstr>Default Design</vt:lpstr>
      <vt:lpstr>1_Default Design</vt:lpstr>
      <vt:lpstr>Mythbusting Government Procurement</vt:lpstr>
      <vt:lpstr> How much does the government buy? </vt:lpstr>
      <vt:lpstr> Myth: The government doesn’t buy from smaller businesses</vt:lpstr>
      <vt:lpstr>Myth: I’m too small to sell to the government </vt:lpstr>
      <vt:lpstr> Myth: The government doesn’t buy from businesses like mine</vt:lpstr>
      <vt:lpstr> Myth: The government doesn’t buy what I sell </vt:lpstr>
      <vt:lpstr> Myth: Government procurement is difficult and time consuming</vt:lpstr>
      <vt:lpstr> Myth: Government procurement is centralized </vt:lpstr>
      <vt:lpstr> Competitive procurement</vt:lpstr>
      <vt:lpstr>Low dollar value procurement</vt:lpstr>
      <vt:lpstr> Figure out if selling to the government  is right for you</vt:lpstr>
      <vt:lpstr>Electronic procurement solution (1/2)</vt:lpstr>
      <vt:lpstr>Electronic procurement solution (2/2)</vt:lpstr>
      <vt:lpstr>Need help? Office of Small and Medium Enterprises</vt:lpstr>
      <vt:lpstr> OSME Services </vt:lpstr>
      <vt:lpstr>OSME Regional Offices</vt:lpstr>
      <vt:lpstr>Questions?</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Mythbusting Government Procurement</dc:title>
  <dc:creator>Nancy White</dc:creator>
  <cp:lastModifiedBy>Tess Menges</cp:lastModifiedBy>
  <cp:revision>27</cp:revision>
  <dcterms:created xsi:type="dcterms:W3CDTF">2020-09-02T12:34:11Z</dcterms:created>
  <dcterms:modified xsi:type="dcterms:W3CDTF">2021-04-14T15:29:49Z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1207199578</vt:i4>
  </property>
  <property fmtid="{D5CDD505-2E9C-101B-9397-08002B2CF9AE}" pid="3" name="_NewReviewCycle">
    <vt:lpwstr/>
  </property>
  <property fmtid="{D5CDD505-2E9C-101B-9397-08002B2CF9AE}" pid="4" name="_EmailSubject">
    <vt:lpwstr>MythBusting PPT</vt:lpwstr>
  </property>
  <property fmtid="{D5CDD505-2E9C-101B-9397-08002B2CF9AE}" pid="5" name="_AuthorEmail">
    <vt:lpwstr>Tess.Menges@pwgsc-tpsgc.gc.ca</vt:lpwstr>
  </property>
  <property fmtid="{D5CDD505-2E9C-101B-9397-08002B2CF9AE}" pid="6" name="_AuthorEmailDisplayName">
    <vt:lpwstr>Tess Menges</vt:lpwstr>
  </property>
  <property fmtid="{D5CDD505-2E9C-101B-9397-08002B2CF9AE}" pid="7" name="_PreviousAdHocReviewCycleID">
    <vt:i4>1207199578</vt:i4>
  </property>
</Properties>
</file>