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80"/>
  </p:notesMasterIdLst>
  <p:sldIdLst>
    <p:sldId id="257" r:id="rId6"/>
    <p:sldId id="774" r:id="rId7"/>
    <p:sldId id="830" r:id="rId8"/>
    <p:sldId id="831" r:id="rId9"/>
    <p:sldId id="775" r:id="rId10"/>
    <p:sldId id="787" r:id="rId11"/>
    <p:sldId id="788" r:id="rId12"/>
    <p:sldId id="789" r:id="rId13"/>
    <p:sldId id="824" r:id="rId14"/>
    <p:sldId id="825" r:id="rId15"/>
    <p:sldId id="781" r:id="rId16"/>
    <p:sldId id="782" r:id="rId17"/>
    <p:sldId id="784" r:id="rId18"/>
    <p:sldId id="800" r:id="rId19"/>
    <p:sldId id="776" r:id="rId20"/>
    <p:sldId id="785" r:id="rId21"/>
    <p:sldId id="790" r:id="rId22"/>
    <p:sldId id="265" r:id="rId23"/>
    <p:sldId id="819" r:id="rId24"/>
    <p:sldId id="820" r:id="rId25"/>
    <p:sldId id="821" r:id="rId26"/>
    <p:sldId id="822" r:id="rId27"/>
    <p:sldId id="823" r:id="rId28"/>
    <p:sldId id="837" r:id="rId29"/>
    <p:sldId id="838" r:id="rId30"/>
    <p:sldId id="839" r:id="rId31"/>
    <p:sldId id="841" r:id="rId32"/>
    <p:sldId id="847" r:id="rId33"/>
    <p:sldId id="803" r:id="rId34"/>
    <p:sldId id="805" r:id="rId35"/>
    <p:sldId id="806" r:id="rId36"/>
    <p:sldId id="807" r:id="rId37"/>
    <p:sldId id="808" r:id="rId38"/>
    <p:sldId id="802" r:id="rId39"/>
    <p:sldId id="809" r:id="rId40"/>
    <p:sldId id="848" r:id="rId41"/>
    <p:sldId id="840" r:id="rId42"/>
    <p:sldId id="842" r:id="rId43"/>
    <p:sldId id="846" r:id="rId44"/>
    <p:sldId id="843" r:id="rId45"/>
    <p:sldId id="844" r:id="rId46"/>
    <p:sldId id="845" r:id="rId47"/>
    <p:sldId id="829" r:id="rId48"/>
    <p:sldId id="757" r:id="rId49"/>
    <p:sldId id="849" r:id="rId50"/>
    <p:sldId id="813" r:id="rId51"/>
    <p:sldId id="815" r:id="rId52"/>
    <p:sldId id="811" r:id="rId53"/>
    <p:sldId id="816" r:id="rId54"/>
    <p:sldId id="799" r:id="rId55"/>
    <p:sldId id="798" r:id="rId56"/>
    <p:sldId id="797" r:id="rId57"/>
    <p:sldId id="817" r:id="rId58"/>
    <p:sldId id="325" r:id="rId59"/>
    <p:sldId id="834" r:id="rId60"/>
    <p:sldId id="854" r:id="rId61"/>
    <p:sldId id="853" r:id="rId62"/>
    <p:sldId id="855" r:id="rId63"/>
    <p:sldId id="856" r:id="rId64"/>
    <p:sldId id="259" r:id="rId65"/>
    <p:sldId id="836" r:id="rId66"/>
    <p:sldId id="857" r:id="rId67"/>
    <p:sldId id="858" r:id="rId68"/>
    <p:sldId id="752" r:id="rId69"/>
    <p:sldId id="859" r:id="rId70"/>
    <p:sldId id="860" r:id="rId71"/>
    <p:sldId id="861" r:id="rId72"/>
    <p:sldId id="850" r:id="rId73"/>
    <p:sldId id="864" r:id="rId74"/>
    <p:sldId id="851" r:id="rId75"/>
    <p:sldId id="852" r:id="rId76"/>
    <p:sldId id="862" r:id="rId77"/>
    <p:sldId id="863" r:id="rId78"/>
    <p:sldId id="828"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Kinnon, Michelle CITZ:EX" initials="MMC" lastIdx="3" clrIdx="0">
    <p:extLst>
      <p:ext uri="{19B8F6BF-5375-455C-9EA6-DF929625EA0E}">
        <p15:presenceInfo xmlns:p15="http://schemas.microsoft.com/office/powerpoint/2012/main" userId="S-1-5-21-2002034099-1741304011-708699545-972322" providerId="AD"/>
      </p:ext>
    </p:extLst>
  </p:cmAuthor>
  <p:cmAuthor id="2" name="Michelle McKinnon" initials="MM" lastIdx="3" clrIdx="1">
    <p:extLst>
      <p:ext uri="{19B8F6BF-5375-455C-9EA6-DF929625EA0E}">
        <p15:presenceInfo xmlns:p15="http://schemas.microsoft.com/office/powerpoint/2012/main" userId="S::Michelle.McKinnon@gov.bc.ca::b6e57ca5-1caa-4695-8581-98a5c50aad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0504D"/>
    <a:srgbClr val="4F81BD"/>
    <a:srgbClr val="F79646"/>
    <a:srgbClr val="B2C1DB"/>
    <a:srgbClr val="234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76409" autoAdjust="0"/>
  </p:normalViewPr>
  <p:slideViewPr>
    <p:cSldViewPr>
      <p:cViewPr varScale="1">
        <p:scale>
          <a:sx n="66" d="100"/>
          <a:sy n="66" d="100"/>
        </p:scale>
        <p:origin x="1449" y="45"/>
      </p:cViewPr>
      <p:guideLst>
        <p:guide orient="horz" pos="2160"/>
        <p:guide pos="2880"/>
      </p:guideLst>
    </p:cSldViewPr>
  </p:slideViewPr>
  <p:outlineViewPr>
    <p:cViewPr>
      <p:scale>
        <a:sx n="33" d="100"/>
        <a:sy n="33" d="100"/>
      </p:scale>
      <p:origin x="0" y="-25134"/>
    </p:cViewPr>
  </p:outlineViewPr>
  <p:notesTextViewPr>
    <p:cViewPr>
      <p:scale>
        <a:sx n="1" d="1"/>
        <a:sy n="1" d="1"/>
      </p:scale>
      <p:origin x="0" y="0"/>
    </p:cViewPr>
  </p:notesTextViewPr>
  <p:sorterViewPr>
    <p:cViewPr varScale="1">
      <p:scale>
        <a:sx n="100" d="100"/>
        <a:sy n="100" d="100"/>
      </p:scale>
      <p:origin x="0" y="-153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9CC46-68DA-498C-A281-8E220B1BA60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CA"/>
        </a:p>
      </dgm:t>
    </dgm:pt>
    <dgm:pt modelId="{0D153DC8-A93B-43F5-988C-04B7BCE6BCF6}">
      <dgm:prSet phldrT="[Text]"/>
      <dgm:spPr/>
      <dgm:t>
        <a:bodyPr/>
        <a:lstStyle/>
        <a:p>
          <a:r>
            <a:rPr lang="en-CA" b="1" dirty="0"/>
            <a:t>Ministries</a:t>
          </a:r>
          <a:endParaRPr lang="en-CA" dirty="0"/>
        </a:p>
      </dgm:t>
    </dgm:pt>
    <dgm:pt modelId="{2E290813-CA8B-4007-904F-FCF121E59DF1}" type="parTrans" cxnId="{ED87A22A-6B21-4DAD-B297-AF87A47FA525}">
      <dgm:prSet/>
      <dgm:spPr/>
      <dgm:t>
        <a:bodyPr/>
        <a:lstStyle/>
        <a:p>
          <a:endParaRPr lang="en-CA"/>
        </a:p>
      </dgm:t>
    </dgm:pt>
    <dgm:pt modelId="{621F1F0C-45AB-4912-AACE-85939808A14C}" type="sibTrans" cxnId="{ED87A22A-6B21-4DAD-B297-AF87A47FA525}">
      <dgm:prSet/>
      <dgm:spPr/>
      <dgm:t>
        <a:bodyPr/>
        <a:lstStyle/>
        <a:p>
          <a:endParaRPr lang="en-CA"/>
        </a:p>
      </dgm:t>
    </dgm:pt>
    <dgm:pt modelId="{B5DA5D3D-7616-427F-81F0-004621FC7B89}">
      <dgm:prSet phldrT="[Text]" custT="1"/>
      <dgm:spPr/>
      <dgm:t>
        <a:bodyPr/>
        <a:lstStyle/>
        <a:p>
          <a:r>
            <a:rPr lang="en-CA" sz="1400" b="1" dirty="0"/>
            <a:t>Central Agencies</a:t>
          </a:r>
          <a:endParaRPr lang="en-CA" sz="1400" dirty="0"/>
        </a:p>
      </dgm:t>
    </dgm:pt>
    <dgm:pt modelId="{FD527332-B491-4CDF-A268-D1D4D54B0775}" type="parTrans" cxnId="{5F7554F2-8071-4272-8A85-CA96AAAF620B}">
      <dgm:prSet/>
      <dgm:spPr/>
      <dgm:t>
        <a:bodyPr/>
        <a:lstStyle/>
        <a:p>
          <a:endParaRPr lang="en-CA"/>
        </a:p>
      </dgm:t>
    </dgm:pt>
    <dgm:pt modelId="{7DC8FDF7-7166-46D2-9C69-FF78301E77EB}" type="sibTrans" cxnId="{5F7554F2-8071-4272-8A85-CA96AAAF620B}">
      <dgm:prSet/>
      <dgm:spPr/>
      <dgm:t>
        <a:bodyPr/>
        <a:lstStyle/>
        <a:p>
          <a:endParaRPr lang="en-CA"/>
        </a:p>
      </dgm:t>
    </dgm:pt>
    <dgm:pt modelId="{96727FE0-3614-4CCE-9BC7-10C8292A50B3}">
      <dgm:prSet phldrT="[Text]" custT="1"/>
      <dgm:spPr/>
      <dgm:t>
        <a:bodyPr/>
        <a:lstStyle/>
        <a:p>
          <a:r>
            <a:rPr lang="en-CA" sz="1200" b="1" dirty="0"/>
            <a:t>Crown Corporations</a:t>
          </a:r>
          <a:endParaRPr lang="en-CA" sz="1200" dirty="0"/>
        </a:p>
      </dgm:t>
    </dgm:pt>
    <dgm:pt modelId="{6823E866-C368-4173-B45A-AA685CDD776A}" type="parTrans" cxnId="{460981A5-2D1F-495F-96E1-495A6DDF8C43}">
      <dgm:prSet/>
      <dgm:spPr/>
      <dgm:t>
        <a:bodyPr/>
        <a:lstStyle/>
        <a:p>
          <a:endParaRPr lang="en-CA"/>
        </a:p>
      </dgm:t>
    </dgm:pt>
    <dgm:pt modelId="{9A3B6455-9D82-4343-826F-4EA85C83292A}" type="sibTrans" cxnId="{460981A5-2D1F-495F-96E1-495A6DDF8C43}">
      <dgm:prSet/>
      <dgm:spPr/>
      <dgm:t>
        <a:bodyPr/>
        <a:lstStyle/>
        <a:p>
          <a:endParaRPr lang="en-CA"/>
        </a:p>
      </dgm:t>
    </dgm:pt>
    <dgm:pt modelId="{C42DC692-D6EF-4E9A-B034-6C367F242344}">
      <dgm:prSet phldrT="[Text]" custT="1"/>
      <dgm:spPr/>
      <dgm:t>
        <a:bodyPr/>
        <a:lstStyle/>
        <a:p>
          <a:r>
            <a:rPr lang="en-CA" sz="800" b="1" dirty="0">
              <a:solidFill>
                <a:schemeClr val="bg1"/>
              </a:solidFill>
              <a:latin typeface="BC Sans" pitchFamily="2" charset="0"/>
            </a:rPr>
            <a:t>Independent boards, commissions &amp; tribunals</a:t>
          </a:r>
          <a:endParaRPr lang="en-CA" sz="800" dirty="0">
            <a:solidFill>
              <a:schemeClr val="bg1"/>
            </a:solidFill>
          </a:endParaRPr>
        </a:p>
      </dgm:t>
    </dgm:pt>
    <dgm:pt modelId="{2204F264-0B1E-401B-BA66-250ABBDA1F81}" type="parTrans" cxnId="{D1E9B953-C65F-439D-8E87-8345096B1BC0}">
      <dgm:prSet/>
      <dgm:spPr/>
      <dgm:t>
        <a:bodyPr/>
        <a:lstStyle/>
        <a:p>
          <a:endParaRPr lang="en-CA"/>
        </a:p>
      </dgm:t>
    </dgm:pt>
    <dgm:pt modelId="{85866067-C3E3-4122-9870-DC8681A4739E}" type="sibTrans" cxnId="{D1E9B953-C65F-439D-8E87-8345096B1BC0}">
      <dgm:prSet/>
      <dgm:spPr/>
      <dgm:t>
        <a:bodyPr/>
        <a:lstStyle/>
        <a:p>
          <a:endParaRPr lang="en-CA"/>
        </a:p>
      </dgm:t>
    </dgm:pt>
    <dgm:pt modelId="{5FC0BC3C-8FE2-4669-9BB1-3B2A3EF8C69C}" type="pres">
      <dgm:prSet presAssocID="{DDD9CC46-68DA-498C-A281-8E220B1BA608}" presName="Name0" presStyleCnt="0">
        <dgm:presLayoutVars>
          <dgm:chMax val="1"/>
          <dgm:dir/>
          <dgm:animLvl val="ctr"/>
          <dgm:resizeHandles val="exact"/>
        </dgm:presLayoutVars>
      </dgm:prSet>
      <dgm:spPr/>
    </dgm:pt>
    <dgm:pt modelId="{BFDF78BE-9B37-46E6-8F98-9B6B50980610}" type="pres">
      <dgm:prSet presAssocID="{0D153DC8-A93B-43F5-988C-04B7BCE6BCF6}" presName="centerShape" presStyleLbl="node0" presStyleIdx="0" presStyleCnt="1"/>
      <dgm:spPr/>
    </dgm:pt>
    <dgm:pt modelId="{C3F65ADF-23C2-4C52-903D-8CFF5966DE12}" type="pres">
      <dgm:prSet presAssocID="{B5DA5D3D-7616-427F-81F0-004621FC7B89}" presName="node" presStyleLbl="node1" presStyleIdx="0" presStyleCnt="3">
        <dgm:presLayoutVars>
          <dgm:bulletEnabled val="1"/>
        </dgm:presLayoutVars>
      </dgm:prSet>
      <dgm:spPr/>
    </dgm:pt>
    <dgm:pt modelId="{2DD47635-7E49-4994-9BA3-C3329BB606F1}" type="pres">
      <dgm:prSet presAssocID="{B5DA5D3D-7616-427F-81F0-004621FC7B89}" presName="dummy" presStyleCnt="0"/>
      <dgm:spPr/>
    </dgm:pt>
    <dgm:pt modelId="{4A505D8E-81D5-4E0A-85E7-DE99A2AF7CB4}" type="pres">
      <dgm:prSet presAssocID="{7DC8FDF7-7166-46D2-9C69-FF78301E77EB}" presName="sibTrans" presStyleLbl="sibTrans2D1" presStyleIdx="0" presStyleCnt="3"/>
      <dgm:spPr/>
    </dgm:pt>
    <dgm:pt modelId="{63BD877D-35EB-46EE-A44C-B2116788B41B}" type="pres">
      <dgm:prSet presAssocID="{96727FE0-3614-4CCE-9BC7-10C8292A50B3}" presName="node" presStyleLbl="node1" presStyleIdx="1" presStyleCnt="3">
        <dgm:presLayoutVars>
          <dgm:bulletEnabled val="1"/>
        </dgm:presLayoutVars>
      </dgm:prSet>
      <dgm:spPr/>
    </dgm:pt>
    <dgm:pt modelId="{6C50E39B-4D7D-41F4-9FFD-8C6BB7AFCAED}" type="pres">
      <dgm:prSet presAssocID="{96727FE0-3614-4CCE-9BC7-10C8292A50B3}" presName="dummy" presStyleCnt="0"/>
      <dgm:spPr/>
    </dgm:pt>
    <dgm:pt modelId="{5AC44044-DE48-4B70-9745-DABFE93E08AB}" type="pres">
      <dgm:prSet presAssocID="{9A3B6455-9D82-4343-826F-4EA85C83292A}" presName="sibTrans" presStyleLbl="sibTrans2D1" presStyleIdx="1" presStyleCnt="3"/>
      <dgm:spPr/>
    </dgm:pt>
    <dgm:pt modelId="{FE066CEC-03B4-46BD-A80E-CA8C343D6CCE}" type="pres">
      <dgm:prSet presAssocID="{C42DC692-D6EF-4E9A-B034-6C367F242344}" presName="node" presStyleLbl="node1" presStyleIdx="2" presStyleCnt="3">
        <dgm:presLayoutVars>
          <dgm:bulletEnabled val="1"/>
        </dgm:presLayoutVars>
      </dgm:prSet>
      <dgm:spPr/>
    </dgm:pt>
    <dgm:pt modelId="{226E76DB-5EDF-457F-8388-A2D7EC80D4DE}" type="pres">
      <dgm:prSet presAssocID="{C42DC692-D6EF-4E9A-B034-6C367F242344}" presName="dummy" presStyleCnt="0"/>
      <dgm:spPr/>
    </dgm:pt>
    <dgm:pt modelId="{8270D7EE-750B-448F-8DE0-28280F633624}" type="pres">
      <dgm:prSet presAssocID="{85866067-C3E3-4122-9870-DC8681A4739E}" presName="sibTrans" presStyleLbl="sibTrans2D1" presStyleIdx="2" presStyleCnt="3"/>
      <dgm:spPr/>
    </dgm:pt>
  </dgm:ptLst>
  <dgm:cxnLst>
    <dgm:cxn modelId="{ED2BA30B-41B9-4FDC-AC5B-9292156E412F}" type="presOf" srcId="{7DC8FDF7-7166-46D2-9C69-FF78301E77EB}" destId="{4A505D8E-81D5-4E0A-85E7-DE99A2AF7CB4}" srcOrd="0" destOrd="0" presId="urn:microsoft.com/office/officeart/2005/8/layout/radial6"/>
    <dgm:cxn modelId="{1AA43326-FA68-4D38-89C6-A35A6442BF25}" type="presOf" srcId="{85866067-C3E3-4122-9870-DC8681A4739E}" destId="{8270D7EE-750B-448F-8DE0-28280F633624}" srcOrd="0" destOrd="0" presId="urn:microsoft.com/office/officeart/2005/8/layout/radial6"/>
    <dgm:cxn modelId="{ED87A22A-6B21-4DAD-B297-AF87A47FA525}" srcId="{DDD9CC46-68DA-498C-A281-8E220B1BA608}" destId="{0D153DC8-A93B-43F5-988C-04B7BCE6BCF6}" srcOrd="0" destOrd="0" parTransId="{2E290813-CA8B-4007-904F-FCF121E59DF1}" sibTransId="{621F1F0C-45AB-4912-AACE-85939808A14C}"/>
    <dgm:cxn modelId="{60765F2B-1628-443D-851D-C2EF5BB104B4}" type="presOf" srcId="{DDD9CC46-68DA-498C-A281-8E220B1BA608}" destId="{5FC0BC3C-8FE2-4669-9BB1-3B2A3EF8C69C}" srcOrd="0" destOrd="0" presId="urn:microsoft.com/office/officeart/2005/8/layout/radial6"/>
    <dgm:cxn modelId="{D1E9B953-C65F-439D-8E87-8345096B1BC0}" srcId="{0D153DC8-A93B-43F5-988C-04B7BCE6BCF6}" destId="{C42DC692-D6EF-4E9A-B034-6C367F242344}" srcOrd="2" destOrd="0" parTransId="{2204F264-0B1E-401B-BA66-250ABBDA1F81}" sibTransId="{85866067-C3E3-4122-9870-DC8681A4739E}"/>
    <dgm:cxn modelId="{637C918D-D2AD-4840-BCEA-77A801912C67}" type="presOf" srcId="{0D153DC8-A93B-43F5-988C-04B7BCE6BCF6}" destId="{BFDF78BE-9B37-46E6-8F98-9B6B50980610}" srcOrd="0" destOrd="0" presId="urn:microsoft.com/office/officeart/2005/8/layout/radial6"/>
    <dgm:cxn modelId="{E9078EA0-C411-4547-83AE-3E1E12E421FD}" type="presOf" srcId="{96727FE0-3614-4CCE-9BC7-10C8292A50B3}" destId="{63BD877D-35EB-46EE-A44C-B2116788B41B}" srcOrd="0" destOrd="0" presId="urn:microsoft.com/office/officeart/2005/8/layout/radial6"/>
    <dgm:cxn modelId="{460981A5-2D1F-495F-96E1-495A6DDF8C43}" srcId="{0D153DC8-A93B-43F5-988C-04B7BCE6BCF6}" destId="{96727FE0-3614-4CCE-9BC7-10C8292A50B3}" srcOrd="1" destOrd="0" parTransId="{6823E866-C368-4173-B45A-AA685CDD776A}" sibTransId="{9A3B6455-9D82-4343-826F-4EA85C83292A}"/>
    <dgm:cxn modelId="{B7A4F2A7-3ADD-45B3-BD46-96A6C18D35F0}" type="presOf" srcId="{C42DC692-D6EF-4E9A-B034-6C367F242344}" destId="{FE066CEC-03B4-46BD-A80E-CA8C343D6CCE}" srcOrd="0" destOrd="0" presId="urn:microsoft.com/office/officeart/2005/8/layout/radial6"/>
    <dgm:cxn modelId="{824F48D1-0BE3-4D80-ACBD-A9069061CDC3}" type="presOf" srcId="{9A3B6455-9D82-4343-826F-4EA85C83292A}" destId="{5AC44044-DE48-4B70-9745-DABFE93E08AB}" srcOrd="0" destOrd="0" presId="urn:microsoft.com/office/officeart/2005/8/layout/radial6"/>
    <dgm:cxn modelId="{EA6772F0-8ED1-4057-8A44-FB35F9C77CD4}" type="presOf" srcId="{B5DA5D3D-7616-427F-81F0-004621FC7B89}" destId="{C3F65ADF-23C2-4C52-903D-8CFF5966DE12}" srcOrd="0" destOrd="0" presId="urn:microsoft.com/office/officeart/2005/8/layout/radial6"/>
    <dgm:cxn modelId="{5F7554F2-8071-4272-8A85-CA96AAAF620B}" srcId="{0D153DC8-A93B-43F5-988C-04B7BCE6BCF6}" destId="{B5DA5D3D-7616-427F-81F0-004621FC7B89}" srcOrd="0" destOrd="0" parTransId="{FD527332-B491-4CDF-A268-D1D4D54B0775}" sibTransId="{7DC8FDF7-7166-46D2-9C69-FF78301E77EB}"/>
    <dgm:cxn modelId="{6D9E0718-0685-443B-B1EE-178B61F8D6B0}" type="presParOf" srcId="{5FC0BC3C-8FE2-4669-9BB1-3B2A3EF8C69C}" destId="{BFDF78BE-9B37-46E6-8F98-9B6B50980610}" srcOrd="0" destOrd="0" presId="urn:microsoft.com/office/officeart/2005/8/layout/radial6"/>
    <dgm:cxn modelId="{3DCAFBFD-C11A-4ACB-9281-EF94FBD85415}" type="presParOf" srcId="{5FC0BC3C-8FE2-4669-9BB1-3B2A3EF8C69C}" destId="{C3F65ADF-23C2-4C52-903D-8CFF5966DE12}" srcOrd="1" destOrd="0" presId="urn:microsoft.com/office/officeart/2005/8/layout/radial6"/>
    <dgm:cxn modelId="{3EE2AC6C-A5B3-4246-A7D0-3723CB92309B}" type="presParOf" srcId="{5FC0BC3C-8FE2-4669-9BB1-3B2A3EF8C69C}" destId="{2DD47635-7E49-4994-9BA3-C3329BB606F1}" srcOrd="2" destOrd="0" presId="urn:microsoft.com/office/officeart/2005/8/layout/radial6"/>
    <dgm:cxn modelId="{A661D208-B22B-4E97-811D-DDD4232B8C00}" type="presParOf" srcId="{5FC0BC3C-8FE2-4669-9BB1-3B2A3EF8C69C}" destId="{4A505D8E-81D5-4E0A-85E7-DE99A2AF7CB4}" srcOrd="3" destOrd="0" presId="urn:microsoft.com/office/officeart/2005/8/layout/radial6"/>
    <dgm:cxn modelId="{334CB5F0-020E-4912-AA9A-9D259AFF3C29}" type="presParOf" srcId="{5FC0BC3C-8FE2-4669-9BB1-3B2A3EF8C69C}" destId="{63BD877D-35EB-46EE-A44C-B2116788B41B}" srcOrd="4" destOrd="0" presId="urn:microsoft.com/office/officeart/2005/8/layout/radial6"/>
    <dgm:cxn modelId="{9D73DF61-B196-4E31-B1D6-9B2CA0257BBB}" type="presParOf" srcId="{5FC0BC3C-8FE2-4669-9BB1-3B2A3EF8C69C}" destId="{6C50E39B-4D7D-41F4-9FFD-8C6BB7AFCAED}" srcOrd="5" destOrd="0" presId="urn:microsoft.com/office/officeart/2005/8/layout/radial6"/>
    <dgm:cxn modelId="{85E5BA1E-A7F6-4975-A805-656CA10D3757}" type="presParOf" srcId="{5FC0BC3C-8FE2-4669-9BB1-3B2A3EF8C69C}" destId="{5AC44044-DE48-4B70-9745-DABFE93E08AB}" srcOrd="6" destOrd="0" presId="urn:microsoft.com/office/officeart/2005/8/layout/radial6"/>
    <dgm:cxn modelId="{BE5E3712-A847-4655-A28F-F78F33255239}" type="presParOf" srcId="{5FC0BC3C-8FE2-4669-9BB1-3B2A3EF8C69C}" destId="{FE066CEC-03B4-46BD-A80E-CA8C343D6CCE}" srcOrd="7" destOrd="0" presId="urn:microsoft.com/office/officeart/2005/8/layout/radial6"/>
    <dgm:cxn modelId="{FD45DDD6-5112-4315-BB4E-15B3CE4D98DC}" type="presParOf" srcId="{5FC0BC3C-8FE2-4669-9BB1-3B2A3EF8C69C}" destId="{226E76DB-5EDF-457F-8388-A2D7EC80D4DE}" srcOrd="8" destOrd="0" presId="urn:microsoft.com/office/officeart/2005/8/layout/radial6"/>
    <dgm:cxn modelId="{CA7F4B71-B076-4FD4-A8F6-5A33C76C8415}" type="presParOf" srcId="{5FC0BC3C-8FE2-4669-9BB1-3B2A3EF8C69C}" destId="{8270D7EE-750B-448F-8DE0-28280F633624}"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9CC46-68DA-498C-A281-8E220B1BA60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CA"/>
        </a:p>
      </dgm:t>
    </dgm:pt>
    <dgm:pt modelId="{0D153DC8-A93B-43F5-988C-04B7BCE6BCF6}">
      <dgm:prSet phldrT="[Text]"/>
      <dgm:spPr/>
      <dgm:t>
        <a:bodyPr/>
        <a:lstStyle/>
        <a:p>
          <a:r>
            <a:rPr lang="en-CA" b="1" dirty="0"/>
            <a:t>Ministries</a:t>
          </a:r>
          <a:endParaRPr lang="en-CA" dirty="0"/>
        </a:p>
      </dgm:t>
    </dgm:pt>
    <dgm:pt modelId="{2E290813-CA8B-4007-904F-FCF121E59DF1}" type="parTrans" cxnId="{ED87A22A-6B21-4DAD-B297-AF87A47FA525}">
      <dgm:prSet/>
      <dgm:spPr/>
      <dgm:t>
        <a:bodyPr/>
        <a:lstStyle/>
        <a:p>
          <a:endParaRPr lang="en-CA"/>
        </a:p>
      </dgm:t>
    </dgm:pt>
    <dgm:pt modelId="{621F1F0C-45AB-4912-AACE-85939808A14C}" type="sibTrans" cxnId="{ED87A22A-6B21-4DAD-B297-AF87A47FA525}">
      <dgm:prSet/>
      <dgm:spPr/>
      <dgm:t>
        <a:bodyPr/>
        <a:lstStyle/>
        <a:p>
          <a:endParaRPr lang="en-CA"/>
        </a:p>
      </dgm:t>
    </dgm:pt>
    <dgm:pt modelId="{B5DA5D3D-7616-427F-81F0-004621FC7B89}">
      <dgm:prSet phldrT="[Text]" custT="1"/>
      <dgm:spPr/>
      <dgm:t>
        <a:bodyPr/>
        <a:lstStyle/>
        <a:p>
          <a:r>
            <a:rPr lang="en-CA" sz="1400" b="1" dirty="0"/>
            <a:t>Central Agencies</a:t>
          </a:r>
          <a:endParaRPr lang="en-CA" sz="1400" dirty="0"/>
        </a:p>
      </dgm:t>
    </dgm:pt>
    <dgm:pt modelId="{FD527332-B491-4CDF-A268-D1D4D54B0775}" type="parTrans" cxnId="{5F7554F2-8071-4272-8A85-CA96AAAF620B}">
      <dgm:prSet/>
      <dgm:spPr/>
      <dgm:t>
        <a:bodyPr/>
        <a:lstStyle/>
        <a:p>
          <a:endParaRPr lang="en-CA"/>
        </a:p>
      </dgm:t>
    </dgm:pt>
    <dgm:pt modelId="{7DC8FDF7-7166-46D2-9C69-FF78301E77EB}" type="sibTrans" cxnId="{5F7554F2-8071-4272-8A85-CA96AAAF620B}">
      <dgm:prSet/>
      <dgm:spPr/>
      <dgm:t>
        <a:bodyPr/>
        <a:lstStyle/>
        <a:p>
          <a:endParaRPr lang="en-CA"/>
        </a:p>
      </dgm:t>
    </dgm:pt>
    <dgm:pt modelId="{96727FE0-3614-4CCE-9BC7-10C8292A50B3}">
      <dgm:prSet phldrT="[Text]" custT="1"/>
      <dgm:spPr/>
      <dgm:t>
        <a:bodyPr/>
        <a:lstStyle/>
        <a:p>
          <a:r>
            <a:rPr lang="en-CA" sz="1200" b="1" dirty="0"/>
            <a:t>Crown Corporations</a:t>
          </a:r>
          <a:endParaRPr lang="en-CA" sz="1200" dirty="0"/>
        </a:p>
      </dgm:t>
    </dgm:pt>
    <dgm:pt modelId="{6823E866-C368-4173-B45A-AA685CDD776A}" type="parTrans" cxnId="{460981A5-2D1F-495F-96E1-495A6DDF8C43}">
      <dgm:prSet/>
      <dgm:spPr/>
      <dgm:t>
        <a:bodyPr/>
        <a:lstStyle/>
        <a:p>
          <a:endParaRPr lang="en-CA"/>
        </a:p>
      </dgm:t>
    </dgm:pt>
    <dgm:pt modelId="{9A3B6455-9D82-4343-826F-4EA85C83292A}" type="sibTrans" cxnId="{460981A5-2D1F-495F-96E1-495A6DDF8C43}">
      <dgm:prSet/>
      <dgm:spPr/>
      <dgm:t>
        <a:bodyPr/>
        <a:lstStyle/>
        <a:p>
          <a:endParaRPr lang="en-CA"/>
        </a:p>
      </dgm:t>
    </dgm:pt>
    <dgm:pt modelId="{C42DC692-D6EF-4E9A-B034-6C367F242344}">
      <dgm:prSet phldrT="[Text]" custT="1"/>
      <dgm:spPr/>
      <dgm:t>
        <a:bodyPr/>
        <a:lstStyle/>
        <a:p>
          <a:r>
            <a:rPr lang="en-CA" sz="800" b="1" dirty="0">
              <a:solidFill>
                <a:schemeClr val="bg1"/>
              </a:solidFill>
              <a:latin typeface="BC Sans" pitchFamily="2" charset="0"/>
            </a:rPr>
            <a:t>Independent boards, commissions &amp; tribunals</a:t>
          </a:r>
          <a:endParaRPr lang="en-CA" sz="800" dirty="0">
            <a:solidFill>
              <a:schemeClr val="bg1"/>
            </a:solidFill>
          </a:endParaRPr>
        </a:p>
      </dgm:t>
    </dgm:pt>
    <dgm:pt modelId="{2204F264-0B1E-401B-BA66-250ABBDA1F81}" type="parTrans" cxnId="{D1E9B953-C65F-439D-8E87-8345096B1BC0}">
      <dgm:prSet/>
      <dgm:spPr/>
      <dgm:t>
        <a:bodyPr/>
        <a:lstStyle/>
        <a:p>
          <a:endParaRPr lang="en-CA"/>
        </a:p>
      </dgm:t>
    </dgm:pt>
    <dgm:pt modelId="{85866067-C3E3-4122-9870-DC8681A4739E}" type="sibTrans" cxnId="{D1E9B953-C65F-439D-8E87-8345096B1BC0}">
      <dgm:prSet/>
      <dgm:spPr/>
      <dgm:t>
        <a:bodyPr/>
        <a:lstStyle/>
        <a:p>
          <a:endParaRPr lang="en-CA"/>
        </a:p>
      </dgm:t>
    </dgm:pt>
    <dgm:pt modelId="{5FC0BC3C-8FE2-4669-9BB1-3B2A3EF8C69C}" type="pres">
      <dgm:prSet presAssocID="{DDD9CC46-68DA-498C-A281-8E220B1BA608}" presName="Name0" presStyleCnt="0">
        <dgm:presLayoutVars>
          <dgm:chMax val="1"/>
          <dgm:dir/>
          <dgm:animLvl val="ctr"/>
          <dgm:resizeHandles val="exact"/>
        </dgm:presLayoutVars>
      </dgm:prSet>
      <dgm:spPr/>
    </dgm:pt>
    <dgm:pt modelId="{BFDF78BE-9B37-46E6-8F98-9B6B50980610}" type="pres">
      <dgm:prSet presAssocID="{0D153DC8-A93B-43F5-988C-04B7BCE6BCF6}" presName="centerShape" presStyleLbl="node0" presStyleIdx="0" presStyleCnt="1"/>
      <dgm:spPr/>
    </dgm:pt>
    <dgm:pt modelId="{C3F65ADF-23C2-4C52-903D-8CFF5966DE12}" type="pres">
      <dgm:prSet presAssocID="{B5DA5D3D-7616-427F-81F0-004621FC7B89}" presName="node" presStyleLbl="node1" presStyleIdx="0" presStyleCnt="3">
        <dgm:presLayoutVars>
          <dgm:bulletEnabled val="1"/>
        </dgm:presLayoutVars>
      </dgm:prSet>
      <dgm:spPr/>
    </dgm:pt>
    <dgm:pt modelId="{2DD47635-7E49-4994-9BA3-C3329BB606F1}" type="pres">
      <dgm:prSet presAssocID="{B5DA5D3D-7616-427F-81F0-004621FC7B89}" presName="dummy" presStyleCnt="0"/>
      <dgm:spPr/>
    </dgm:pt>
    <dgm:pt modelId="{4A505D8E-81D5-4E0A-85E7-DE99A2AF7CB4}" type="pres">
      <dgm:prSet presAssocID="{7DC8FDF7-7166-46D2-9C69-FF78301E77EB}" presName="sibTrans" presStyleLbl="sibTrans2D1" presStyleIdx="0" presStyleCnt="3"/>
      <dgm:spPr/>
    </dgm:pt>
    <dgm:pt modelId="{63BD877D-35EB-46EE-A44C-B2116788B41B}" type="pres">
      <dgm:prSet presAssocID="{96727FE0-3614-4CCE-9BC7-10C8292A50B3}" presName="node" presStyleLbl="node1" presStyleIdx="1" presStyleCnt="3">
        <dgm:presLayoutVars>
          <dgm:bulletEnabled val="1"/>
        </dgm:presLayoutVars>
      </dgm:prSet>
      <dgm:spPr/>
    </dgm:pt>
    <dgm:pt modelId="{6C50E39B-4D7D-41F4-9FFD-8C6BB7AFCAED}" type="pres">
      <dgm:prSet presAssocID="{96727FE0-3614-4CCE-9BC7-10C8292A50B3}" presName="dummy" presStyleCnt="0"/>
      <dgm:spPr/>
    </dgm:pt>
    <dgm:pt modelId="{5AC44044-DE48-4B70-9745-DABFE93E08AB}" type="pres">
      <dgm:prSet presAssocID="{9A3B6455-9D82-4343-826F-4EA85C83292A}" presName="sibTrans" presStyleLbl="sibTrans2D1" presStyleIdx="1" presStyleCnt="3"/>
      <dgm:spPr/>
    </dgm:pt>
    <dgm:pt modelId="{FE066CEC-03B4-46BD-A80E-CA8C343D6CCE}" type="pres">
      <dgm:prSet presAssocID="{C42DC692-D6EF-4E9A-B034-6C367F242344}" presName="node" presStyleLbl="node1" presStyleIdx="2" presStyleCnt="3">
        <dgm:presLayoutVars>
          <dgm:bulletEnabled val="1"/>
        </dgm:presLayoutVars>
      </dgm:prSet>
      <dgm:spPr/>
    </dgm:pt>
    <dgm:pt modelId="{226E76DB-5EDF-457F-8388-A2D7EC80D4DE}" type="pres">
      <dgm:prSet presAssocID="{C42DC692-D6EF-4E9A-B034-6C367F242344}" presName="dummy" presStyleCnt="0"/>
      <dgm:spPr/>
    </dgm:pt>
    <dgm:pt modelId="{8270D7EE-750B-448F-8DE0-28280F633624}" type="pres">
      <dgm:prSet presAssocID="{85866067-C3E3-4122-9870-DC8681A4739E}" presName="sibTrans" presStyleLbl="sibTrans2D1" presStyleIdx="2" presStyleCnt="3"/>
      <dgm:spPr/>
    </dgm:pt>
  </dgm:ptLst>
  <dgm:cxnLst>
    <dgm:cxn modelId="{ED2BA30B-41B9-4FDC-AC5B-9292156E412F}" type="presOf" srcId="{7DC8FDF7-7166-46D2-9C69-FF78301E77EB}" destId="{4A505D8E-81D5-4E0A-85E7-DE99A2AF7CB4}" srcOrd="0" destOrd="0" presId="urn:microsoft.com/office/officeart/2005/8/layout/radial6"/>
    <dgm:cxn modelId="{1AA43326-FA68-4D38-89C6-A35A6442BF25}" type="presOf" srcId="{85866067-C3E3-4122-9870-DC8681A4739E}" destId="{8270D7EE-750B-448F-8DE0-28280F633624}" srcOrd="0" destOrd="0" presId="urn:microsoft.com/office/officeart/2005/8/layout/radial6"/>
    <dgm:cxn modelId="{ED87A22A-6B21-4DAD-B297-AF87A47FA525}" srcId="{DDD9CC46-68DA-498C-A281-8E220B1BA608}" destId="{0D153DC8-A93B-43F5-988C-04B7BCE6BCF6}" srcOrd="0" destOrd="0" parTransId="{2E290813-CA8B-4007-904F-FCF121E59DF1}" sibTransId="{621F1F0C-45AB-4912-AACE-85939808A14C}"/>
    <dgm:cxn modelId="{60765F2B-1628-443D-851D-C2EF5BB104B4}" type="presOf" srcId="{DDD9CC46-68DA-498C-A281-8E220B1BA608}" destId="{5FC0BC3C-8FE2-4669-9BB1-3B2A3EF8C69C}" srcOrd="0" destOrd="0" presId="urn:microsoft.com/office/officeart/2005/8/layout/radial6"/>
    <dgm:cxn modelId="{D1E9B953-C65F-439D-8E87-8345096B1BC0}" srcId="{0D153DC8-A93B-43F5-988C-04B7BCE6BCF6}" destId="{C42DC692-D6EF-4E9A-B034-6C367F242344}" srcOrd="2" destOrd="0" parTransId="{2204F264-0B1E-401B-BA66-250ABBDA1F81}" sibTransId="{85866067-C3E3-4122-9870-DC8681A4739E}"/>
    <dgm:cxn modelId="{637C918D-D2AD-4840-BCEA-77A801912C67}" type="presOf" srcId="{0D153DC8-A93B-43F5-988C-04B7BCE6BCF6}" destId="{BFDF78BE-9B37-46E6-8F98-9B6B50980610}" srcOrd="0" destOrd="0" presId="urn:microsoft.com/office/officeart/2005/8/layout/radial6"/>
    <dgm:cxn modelId="{E9078EA0-C411-4547-83AE-3E1E12E421FD}" type="presOf" srcId="{96727FE0-3614-4CCE-9BC7-10C8292A50B3}" destId="{63BD877D-35EB-46EE-A44C-B2116788B41B}" srcOrd="0" destOrd="0" presId="urn:microsoft.com/office/officeart/2005/8/layout/radial6"/>
    <dgm:cxn modelId="{460981A5-2D1F-495F-96E1-495A6DDF8C43}" srcId="{0D153DC8-A93B-43F5-988C-04B7BCE6BCF6}" destId="{96727FE0-3614-4CCE-9BC7-10C8292A50B3}" srcOrd="1" destOrd="0" parTransId="{6823E866-C368-4173-B45A-AA685CDD776A}" sibTransId="{9A3B6455-9D82-4343-826F-4EA85C83292A}"/>
    <dgm:cxn modelId="{B7A4F2A7-3ADD-45B3-BD46-96A6C18D35F0}" type="presOf" srcId="{C42DC692-D6EF-4E9A-B034-6C367F242344}" destId="{FE066CEC-03B4-46BD-A80E-CA8C343D6CCE}" srcOrd="0" destOrd="0" presId="urn:microsoft.com/office/officeart/2005/8/layout/radial6"/>
    <dgm:cxn modelId="{824F48D1-0BE3-4D80-ACBD-A9069061CDC3}" type="presOf" srcId="{9A3B6455-9D82-4343-826F-4EA85C83292A}" destId="{5AC44044-DE48-4B70-9745-DABFE93E08AB}" srcOrd="0" destOrd="0" presId="urn:microsoft.com/office/officeart/2005/8/layout/radial6"/>
    <dgm:cxn modelId="{EA6772F0-8ED1-4057-8A44-FB35F9C77CD4}" type="presOf" srcId="{B5DA5D3D-7616-427F-81F0-004621FC7B89}" destId="{C3F65ADF-23C2-4C52-903D-8CFF5966DE12}" srcOrd="0" destOrd="0" presId="urn:microsoft.com/office/officeart/2005/8/layout/radial6"/>
    <dgm:cxn modelId="{5F7554F2-8071-4272-8A85-CA96AAAF620B}" srcId="{0D153DC8-A93B-43F5-988C-04B7BCE6BCF6}" destId="{B5DA5D3D-7616-427F-81F0-004621FC7B89}" srcOrd="0" destOrd="0" parTransId="{FD527332-B491-4CDF-A268-D1D4D54B0775}" sibTransId="{7DC8FDF7-7166-46D2-9C69-FF78301E77EB}"/>
    <dgm:cxn modelId="{6D9E0718-0685-443B-B1EE-178B61F8D6B0}" type="presParOf" srcId="{5FC0BC3C-8FE2-4669-9BB1-3B2A3EF8C69C}" destId="{BFDF78BE-9B37-46E6-8F98-9B6B50980610}" srcOrd="0" destOrd="0" presId="urn:microsoft.com/office/officeart/2005/8/layout/radial6"/>
    <dgm:cxn modelId="{3DCAFBFD-C11A-4ACB-9281-EF94FBD85415}" type="presParOf" srcId="{5FC0BC3C-8FE2-4669-9BB1-3B2A3EF8C69C}" destId="{C3F65ADF-23C2-4C52-903D-8CFF5966DE12}" srcOrd="1" destOrd="0" presId="urn:microsoft.com/office/officeart/2005/8/layout/radial6"/>
    <dgm:cxn modelId="{3EE2AC6C-A5B3-4246-A7D0-3723CB92309B}" type="presParOf" srcId="{5FC0BC3C-8FE2-4669-9BB1-3B2A3EF8C69C}" destId="{2DD47635-7E49-4994-9BA3-C3329BB606F1}" srcOrd="2" destOrd="0" presId="urn:microsoft.com/office/officeart/2005/8/layout/radial6"/>
    <dgm:cxn modelId="{A661D208-B22B-4E97-811D-DDD4232B8C00}" type="presParOf" srcId="{5FC0BC3C-8FE2-4669-9BB1-3B2A3EF8C69C}" destId="{4A505D8E-81D5-4E0A-85E7-DE99A2AF7CB4}" srcOrd="3" destOrd="0" presId="urn:microsoft.com/office/officeart/2005/8/layout/radial6"/>
    <dgm:cxn modelId="{334CB5F0-020E-4912-AA9A-9D259AFF3C29}" type="presParOf" srcId="{5FC0BC3C-8FE2-4669-9BB1-3B2A3EF8C69C}" destId="{63BD877D-35EB-46EE-A44C-B2116788B41B}" srcOrd="4" destOrd="0" presId="urn:microsoft.com/office/officeart/2005/8/layout/radial6"/>
    <dgm:cxn modelId="{9D73DF61-B196-4E31-B1D6-9B2CA0257BBB}" type="presParOf" srcId="{5FC0BC3C-8FE2-4669-9BB1-3B2A3EF8C69C}" destId="{6C50E39B-4D7D-41F4-9FFD-8C6BB7AFCAED}" srcOrd="5" destOrd="0" presId="urn:microsoft.com/office/officeart/2005/8/layout/radial6"/>
    <dgm:cxn modelId="{85E5BA1E-A7F6-4975-A805-656CA10D3757}" type="presParOf" srcId="{5FC0BC3C-8FE2-4669-9BB1-3B2A3EF8C69C}" destId="{5AC44044-DE48-4B70-9745-DABFE93E08AB}" srcOrd="6" destOrd="0" presId="urn:microsoft.com/office/officeart/2005/8/layout/radial6"/>
    <dgm:cxn modelId="{BE5E3712-A847-4655-A28F-F78F33255239}" type="presParOf" srcId="{5FC0BC3C-8FE2-4669-9BB1-3B2A3EF8C69C}" destId="{FE066CEC-03B4-46BD-A80E-CA8C343D6CCE}" srcOrd="7" destOrd="0" presId="urn:microsoft.com/office/officeart/2005/8/layout/radial6"/>
    <dgm:cxn modelId="{FD45DDD6-5112-4315-BB4E-15B3CE4D98DC}" type="presParOf" srcId="{5FC0BC3C-8FE2-4669-9BB1-3B2A3EF8C69C}" destId="{226E76DB-5EDF-457F-8388-A2D7EC80D4DE}" srcOrd="8" destOrd="0" presId="urn:microsoft.com/office/officeart/2005/8/layout/radial6"/>
    <dgm:cxn modelId="{CA7F4B71-B076-4FD4-A8F6-5A33C76C8415}" type="presParOf" srcId="{5FC0BC3C-8FE2-4669-9BB1-3B2A3EF8C69C}" destId="{8270D7EE-750B-448F-8DE0-28280F633624}"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D9CC46-68DA-498C-A281-8E220B1BA60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CA"/>
        </a:p>
      </dgm:t>
    </dgm:pt>
    <dgm:pt modelId="{0D153DC8-A93B-43F5-988C-04B7BCE6BCF6}">
      <dgm:prSet phldrT="[Text]"/>
      <dgm:spPr/>
      <dgm:t>
        <a:bodyPr/>
        <a:lstStyle/>
        <a:p>
          <a:r>
            <a:rPr lang="en-CA" b="1" dirty="0"/>
            <a:t>Ministries</a:t>
          </a:r>
          <a:endParaRPr lang="en-CA" dirty="0"/>
        </a:p>
      </dgm:t>
    </dgm:pt>
    <dgm:pt modelId="{2E290813-CA8B-4007-904F-FCF121E59DF1}" type="parTrans" cxnId="{ED87A22A-6B21-4DAD-B297-AF87A47FA525}">
      <dgm:prSet/>
      <dgm:spPr/>
      <dgm:t>
        <a:bodyPr/>
        <a:lstStyle/>
        <a:p>
          <a:endParaRPr lang="en-CA"/>
        </a:p>
      </dgm:t>
    </dgm:pt>
    <dgm:pt modelId="{621F1F0C-45AB-4912-AACE-85939808A14C}" type="sibTrans" cxnId="{ED87A22A-6B21-4DAD-B297-AF87A47FA525}">
      <dgm:prSet/>
      <dgm:spPr/>
      <dgm:t>
        <a:bodyPr/>
        <a:lstStyle/>
        <a:p>
          <a:endParaRPr lang="en-CA"/>
        </a:p>
      </dgm:t>
    </dgm:pt>
    <dgm:pt modelId="{B5DA5D3D-7616-427F-81F0-004621FC7B89}">
      <dgm:prSet phldrT="[Text]" custT="1"/>
      <dgm:spPr>
        <a:solidFill>
          <a:srgbClr val="4F81BD">
            <a:alpha val="30196"/>
          </a:srgbClr>
        </a:solidFill>
      </dgm:spPr>
      <dgm:t>
        <a:bodyPr/>
        <a:lstStyle/>
        <a:p>
          <a:r>
            <a:rPr lang="en-CA" sz="1400" b="1" dirty="0"/>
            <a:t>Central Agencies</a:t>
          </a:r>
          <a:endParaRPr lang="en-CA" sz="1400" dirty="0"/>
        </a:p>
      </dgm:t>
    </dgm:pt>
    <dgm:pt modelId="{FD527332-B491-4CDF-A268-D1D4D54B0775}" type="parTrans" cxnId="{5F7554F2-8071-4272-8A85-CA96AAAF620B}">
      <dgm:prSet/>
      <dgm:spPr/>
      <dgm:t>
        <a:bodyPr/>
        <a:lstStyle/>
        <a:p>
          <a:endParaRPr lang="en-CA"/>
        </a:p>
      </dgm:t>
    </dgm:pt>
    <dgm:pt modelId="{7DC8FDF7-7166-46D2-9C69-FF78301E77EB}" type="sibTrans" cxnId="{5F7554F2-8071-4272-8A85-CA96AAAF620B}">
      <dgm:prSet/>
      <dgm:spPr>
        <a:solidFill>
          <a:srgbClr val="B2C1DB">
            <a:alpha val="30196"/>
          </a:srgbClr>
        </a:solidFill>
      </dgm:spPr>
      <dgm:t>
        <a:bodyPr/>
        <a:lstStyle/>
        <a:p>
          <a:endParaRPr lang="en-CA"/>
        </a:p>
      </dgm:t>
    </dgm:pt>
    <dgm:pt modelId="{96727FE0-3614-4CCE-9BC7-10C8292A50B3}">
      <dgm:prSet phldrT="[Text]" custT="1"/>
      <dgm:spPr>
        <a:solidFill>
          <a:srgbClr val="4F81BD">
            <a:alpha val="30196"/>
          </a:srgbClr>
        </a:solidFill>
      </dgm:spPr>
      <dgm:t>
        <a:bodyPr/>
        <a:lstStyle/>
        <a:p>
          <a:r>
            <a:rPr lang="en-CA" sz="1200" b="1" dirty="0"/>
            <a:t>Crown Corporations</a:t>
          </a:r>
          <a:endParaRPr lang="en-CA" sz="1200" dirty="0"/>
        </a:p>
      </dgm:t>
    </dgm:pt>
    <dgm:pt modelId="{6823E866-C368-4173-B45A-AA685CDD776A}" type="parTrans" cxnId="{460981A5-2D1F-495F-96E1-495A6DDF8C43}">
      <dgm:prSet/>
      <dgm:spPr/>
      <dgm:t>
        <a:bodyPr/>
        <a:lstStyle/>
        <a:p>
          <a:endParaRPr lang="en-CA"/>
        </a:p>
      </dgm:t>
    </dgm:pt>
    <dgm:pt modelId="{9A3B6455-9D82-4343-826F-4EA85C83292A}" type="sibTrans" cxnId="{460981A5-2D1F-495F-96E1-495A6DDF8C43}">
      <dgm:prSet/>
      <dgm:spPr>
        <a:solidFill>
          <a:srgbClr val="B2C1DB">
            <a:alpha val="30196"/>
          </a:srgbClr>
        </a:solidFill>
      </dgm:spPr>
      <dgm:t>
        <a:bodyPr/>
        <a:lstStyle/>
        <a:p>
          <a:endParaRPr lang="en-CA"/>
        </a:p>
      </dgm:t>
    </dgm:pt>
    <dgm:pt modelId="{C42DC692-D6EF-4E9A-B034-6C367F242344}">
      <dgm:prSet phldrT="[Text]" custT="1"/>
      <dgm:spPr>
        <a:solidFill>
          <a:srgbClr val="4F81BD">
            <a:alpha val="30196"/>
          </a:srgbClr>
        </a:solidFill>
      </dgm:spPr>
      <dgm:t>
        <a:bodyPr/>
        <a:lstStyle/>
        <a:p>
          <a:r>
            <a:rPr lang="en-CA" sz="800" b="1" dirty="0">
              <a:solidFill>
                <a:schemeClr val="bg1"/>
              </a:solidFill>
              <a:latin typeface="BC Sans" pitchFamily="2" charset="0"/>
            </a:rPr>
            <a:t>Independent boards, commissions &amp; tribunals</a:t>
          </a:r>
          <a:endParaRPr lang="en-CA" sz="800" dirty="0">
            <a:solidFill>
              <a:schemeClr val="bg1"/>
            </a:solidFill>
          </a:endParaRPr>
        </a:p>
      </dgm:t>
    </dgm:pt>
    <dgm:pt modelId="{2204F264-0B1E-401B-BA66-250ABBDA1F81}" type="parTrans" cxnId="{D1E9B953-C65F-439D-8E87-8345096B1BC0}">
      <dgm:prSet/>
      <dgm:spPr/>
      <dgm:t>
        <a:bodyPr/>
        <a:lstStyle/>
        <a:p>
          <a:endParaRPr lang="en-CA"/>
        </a:p>
      </dgm:t>
    </dgm:pt>
    <dgm:pt modelId="{85866067-C3E3-4122-9870-DC8681A4739E}" type="sibTrans" cxnId="{D1E9B953-C65F-439D-8E87-8345096B1BC0}">
      <dgm:prSet/>
      <dgm:spPr>
        <a:solidFill>
          <a:srgbClr val="B2C1DB">
            <a:alpha val="30196"/>
          </a:srgbClr>
        </a:solidFill>
      </dgm:spPr>
      <dgm:t>
        <a:bodyPr/>
        <a:lstStyle/>
        <a:p>
          <a:endParaRPr lang="en-CA"/>
        </a:p>
      </dgm:t>
    </dgm:pt>
    <dgm:pt modelId="{5FC0BC3C-8FE2-4669-9BB1-3B2A3EF8C69C}" type="pres">
      <dgm:prSet presAssocID="{DDD9CC46-68DA-498C-A281-8E220B1BA608}" presName="Name0" presStyleCnt="0">
        <dgm:presLayoutVars>
          <dgm:chMax val="1"/>
          <dgm:dir/>
          <dgm:animLvl val="ctr"/>
          <dgm:resizeHandles val="exact"/>
        </dgm:presLayoutVars>
      </dgm:prSet>
      <dgm:spPr/>
    </dgm:pt>
    <dgm:pt modelId="{BFDF78BE-9B37-46E6-8F98-9B6B50980610}" type="pres">
      <dgm:prSet presAssocID="{0D153DC8-A93B-43F5-988C-04B7BCE6BCF6}" presName="centerShape" presStyleLbl="node0" presStyleIdx="0" presStyleCnt="1"/>
      <dgm:spPr/>
    </dgm:pt>
    <dgm:pt modelId="{C3F65ADF-23C2-4C52-903D-8CFF5966DE12}" type="pres">
      <dgm:prSet presAssocID="{B5DA5D3D-7616-427F-81F0-004621FC7B89}" presName="node" presStyleLbl="node1" presStyleIdx="0" presStyleCnt="3">
        <dgm:presLayoutVars>
          <dgm:bulletEnabled val="1"/>
        </dgm:presLayoutVars>
      </dgm:prSet>
      <dgm:spPr/>
    </dgm:pt>
    <dgm:pt modelId="{2DD47635-7E49-4994-9BA3-C3329BB606F1}" type="pres">
      <dgm:prSet presAssocID="{B5DA5D3D-7616-427F-81F0-004621FC7B89}" presName="dummy" presStyleCnt="0"/>
      <dgm:spPr/>
    </dgm:pt>
    <dgm:pt modelId="{4A505D8E-81D5-4E0A-85E7-DE99A2AF7CB4}" type="pres">
      <dgm:prSet presAssocID="{7DC8FDF7-7166-46D2-9C69-FF78301E77EB}" presName="sibTrans" presStyleLbl="sibTrans2D1" presStyleIdx="0" presStyleCnt="3"/>
      <dgm:spPr/>
    </dgm:pt>
    <dgm:pt modelId="{63BD877D-35EB-46EE-A44C-B2116788B41B}" type="pres">
      <dgm:prSet presAssocID="{96727FE0-3614-4CCE-9BC7-10C8292A50B3}" presName="node" presStyleLbl="node1" presStyleIdx="1" presStyleCnt="3">
        <dgm:presLayoutVars>
          <dgm:bulletEnabled val="1"/>
        </dgm:presLayoutVars>
      </dgm:prSet>
      <dgm:spPr/>
    </dgm:pt>
    <dgm:pt modelId="{6C50E39B-4D7D-41F4-9FFD-8C6BB7AFCAED}" type="pres">
      <dgm:prSet presAssocID="{96727FE0-3614-4CCE-9BC7-10C8292A50B3}" presName="dummy" presStyleCnt="0"/>
      <dgm:spPr/>
    </dgm:pt>
    <dgm:pt modelId="{5AC44044-DE48-4B70-9745-DABFE93E08AB}" type="pres">
      <dgm:prSet presAssocID="{9A3B6455-9D82-4343-826F-4EA85C83292A}" presName="sibTrans" presStyleLbl="sibTrans2D1" presStyleIdx="1" presStyleCnt="3"/>
      <dgm:spPr/>
    </dgm:pt>
    <dgm:pt modelId="{FE066CEC-03B4-46BD-A80E-CA8C343D6CCE}" type="pres">
      <dgm:prSet presAssocID="{C42DC692-D6EF-4E9A-B034-6C367F242344}" presName="node" presStyleLbl="node1" presStyleIdx="2" presStyleCnt="3">
        <dgm:presLayoutVars>
          <dgm:bulletEnabled val="1"/>
        </dgm:presLayoutVars>
      </dgm:prSet>
      <dgm:spPr/>
    </dgm:pt>
    <dgm:pt modelId="{226E76DB-5EDF-457F-8388-A2D7EC80D4DE}" type="pres">
      <dgm:prSet presAssocID="{C42DC692-D6EF-4E9A-B034-6C367F242344}" presName="dummy" presStyleCnt="0"/>
      <dgm:spPr/>
    </dgm:pt>
    <dgm:pt modelId="{8270D7EE-750B-448F-8DE0-28280F633624}" type="pres">
      <dgm:prSet presAssocID="{85866067-C3E3-4122-9870-DC8681A4739E}" presName="sibTrans" presStyleLbl="sibTrans2D1" presStyleIdx="2" presStyleCnt="3"/>
      <dgm:spPr/>
    </dgm:pt>
  </dgm:ptLst>
  <dgm:cxnLst>
    <dgm:cxn modelId="{ED2BA30B-41B9-4FDC-AC5B-9292156E412F}" type="presOf" srcId="{7DC8FDF7-7166-46D2-9C69-FF78301E77EB}" destId="{4A505D8E-81D5-4E0A-85E7-DE99A2AF7CB4}" srcOrd="0" destOrd="0" presId="urn:microsoft.com/office/officeart/2005/8/layout/radial6"/>
    <dgm:cxn modelId="{1AA43326-FA68-4D38-89C6-A35A6442BF25}" type="presOf" srcId="{85866067-C3E3-4122-9870-DC8681A4739E}" destId="{8270D7EE-750B-448F-8DE0-28280F633624}" srcOrd="0" destOrd="0" presId="urn:microsoft.com/office/officeart/2005/8/layout/radial6"/>
    <dgm:cxn modelId="{ED87A22A-6B21-4DAD-B297-AF87A47FA525}" srcId="{DDD9CC46-68DA-498C-A281-8E220B1BA608}" destId="{0D153DC8-A93B-43F5-988C-04B7BCE6BCF6}" srcOrd="0" destOrd="0" parTransId="{2E290813-CA8B-4007-904F-FCF121E59DF1}" sibTransId="{621F1F0C-45AB-4912-AACE-85939808A14C}"/>
    <dgm:cxn modelId="{60765F2B-1628-443D-851D-C2EF5BB104B4}" type="presOf" srcId="{DDD9CC46-68DA-498C-A281-8E220B1BA608}" destId="{5FC0BC3C-8FE2-4669-9BB1-3B2A3EF8C69C}" srcOrd="0" destOrd="0" presId="urn:microsoft.com/office/officeart/2005/8/layout/radial6"/>
    <dgm:cxn modelId="{D1E9B953-C65F-439D-8E87-8345096B1BC0}" srcId="{0D153DC8-A93B-43F5-988C-04B7BCE6BCF6}" destId="{C42DC692-D6EF-4E9A-B034-6C367F242344}" srcOrd="2" destOrd="0" parTransId="{2204F264-0B1E-401B-BA66-250ABBDA1F81}" sibTransId="{85866067-C3E3-4122-9870-DC8681A4739E}"/>
    <dgm:cxn modelId="{637C918D-D2AD-4840-BCEA-77A801912C67}" type="presOf" srcId="{0D153DC8-A93B-43F5-988C-04B7BCE6BCF6}" destId="{BFDF78BE-9B37-46E6-8F98-9B6B50980610}" srcOrd="0" destOrd="0" presId="urn:microsoft.com/office/officeart/2005/8/layout/radial6"/>
    <dgm:cxn modelId="{E9078EA0-C411-4547-83AE-3E1E12E421FD}" type="presOf" srcId="{96727FE0-3614-4CCE-9BC7-10C8292A50B3}" destId="{63BD877D-35EB-46EE-A44C-B2116788B41B}" srcOrd="0" destOrd="0" presId="urn:microsoft.com/office/officeart/2005/8/layout/radial6"/>
    <dgm:cxn modelId="{460981A5-2D1F-495F-96E1-495A6DDF8C43}" srcId="{0D153DC8-A93B-43F5-988C-04B7BCE6BCF6}" destId="{96727FE0-3614-4CCE-9BC7-10C8292A50B3}" srcOrd="1" destOrd="0" parTransId="{6823E866-C368-4173-B45A-AA685CDD776A}" sibTransId="{9A3B6455-9D82-4343-826F-4EA85C83292A}"/>
    <dgm:cxn modelId="{B7A4F2A7-3ADD-45B3-BD46-96A6C18D35F0}" type="presOf" srcId="{C42DC692-D6EF-4E9A-B034-6C367F242344}" destId="{FE066CEC-03B4-46BD-A80E-CA8C343D6CCE}" srcOrd="0" destOrd="0" presId="urn:microsoft.com/office/officeart/2005/8/layout/radial6"/>
    <dgm:cxn modelId="{824F48D1-0BE3-4D80-ACBD-A9069061CDC3}" type="presOf" srcId="{9A3B6455-9D82-4343-826F-4EA85C83292A}" destId="{5AC44044-DE48-4B70-9745-DABFE93E08AB}" srcOrd="0" destOrd="0" presId="urn:microsoft.com/office/officeart/2005/8/layout/radial6"/>
    <dgm:cxn modelId="{EA6772F0-8ED1-4057-8A44-FB35F9C77CD4}" type="presOf" srcId="{B5DA5D3D-7616-427F-81F0-004621FC7B89}" destId="{C3F65ADF-23C2-4C52-903D-8CFF5966DE12}" srcOrd="0" destOrd="0" presId="urn:microsoft.com/office/officeart/2005/8/layout/radial6"/>
    <dgm:cxn modelId="{5F7554F2-8071-4272-8A85-CA96AAAF620B}" srcId="{0D153DC8-A93B-43F5-988C-04B7BCE6BCF6}" destId="{B5DA5D3D-7616-427F-81F0-004621FC7B89}" srcOrd="0" destOrd="0" parTransId="{FD527332-B491-4CDF-A268-D1D4D54B0775}" sibTransId="{7DC8FDF7-7166-46D2-9C69-FF78301E77EB}"/>
    <dgm:cxn modelId="{6D9E0718-0685-443B-B1EE-178B61F8D6B0}" type="presParOf" srcId="{5FC0BC3C-8FE2-4669-9BB1-3B2A3EF8C69C}" destId="{BFDF78BE-9B37-46E6-8F98-9B6B50980610}" srcOrd="0" destOrd="0" presId="urn:microsoft.com/office/officeart/2005/8/layout/radial6"/>
    <dgm:cxn modelId="{3DCAFBFD-C11A-4ACB-9281-EF94FBD85415}" type="presParOf" srcId="{5FC0BC3C-8FE2-4669-9BB1-3B2A3EF8C69C}" destId="{C3F65ADF-23C2-4C52-903D-8CFF5966DE12}" srcOrd="1" destOrd="0" presId="urn:microsoft.com/office/officeart/2005/8/layout/radial6"/>
    <dgm:cxn modelId="{3EE2AC6C-A5B3-4246-A7D0-3723CB92309B}" type="presParOf" srcId="{5FC0BC3C-8FE2-4669-9BB1-3B2A3EF8C69C}" destId="{2DD47635-7E49-4994-9BA3-C3329BB606F1}" srcOrd="2" destOrd="0" presId="urn:microsoft.com/office/officeart/2005/8/layout/radial6"/>
    <dgm:cxn modelId="{A661D208-B22B-4E97-811D-DDD4232B8C00}" type="presParOf" srcId="{5FC0BC3C-8FE2-4669-9BB1-3B2A3EF8C69C}" destId="{4A505D8E-81D5-4E0A-85E7-DE99A2AF7CB4}" srcOrd="3" destOrd="0" presId="urn:microsoft.com/office/officeart/2005/8/layout/radial6"/>
    <dgm:cxn modelId="{334CB5F0-020E-4912-AA9A-9D259AFF3C29}" type="presParOf" srcId="{5FC0BC3C-8FE2-4669-9BB1-3B2A3EF8C69C}" destId="{63BD877D-35EB-46EE-A44C-B2116788B41B}" srcOrd="4" destOrd="0" presId="urn:microsoft.com/office/officeart/2005/8/layout/radial6"/>
    <dgm:cxn modelId="{9D73DF61-B196-4E31-B1D6-9B2CA0257BBB}" type="presParOf" srcId="{5FC0BC3C-8FE2-4669-9BB1-3B2A3EF8C69C}" destId="{6C50E39B-4D7D-41F4-9FFD-8C6BB7AFCAED}" srcOrd="5" destOrd="0" presId="urn:microsoft.com/office/officeart/2005/8/layout/radial6"/>
    <dgm:cxn modelId="{85E5BA1E-A7F6-4975-A805-656CA10D3757}" type="presParOf" srcId="{5FC0BC3C-8FE2-4669-9BB1-3B2A3EF8C69C}" destId="{5AC44044-DE48-4B70-9745-DABFE93E08AB}" srcOrd="6" destOrd="0" presId="urn:microsoft.com/office/officeart/2005/8/layout/radial6"/>
    <dgm:cxn modelId="{BE5E3712-A847-4655-A28F-F78F33255239}" type="presParOf" srcId="{5FC0BC3C-8FE2-4669-9BB1-3B2A3EF8C69C}" destId="{FE066CEC-03B4-46BD-A80E-CA8C343D6CCE}" srcOrd="7" destOrd="0" presId="urn:microsoft.com/office/officeart/2005/8/layout/radial6"/>
    <dgm:cxn modelId="{FD45DDD6-5112-4315-BB4E-15B3CE4D98DC}" type="presParOf" srcId="{5FC0BC3C-8FE2-4669-9BB1-3B2A3EF8C69C}" destId="{226E76DB-5EDF-457F-8388-A2D7EC80D4DE}" srcOrd="8" destOrd="0" presId="urn:microsoft.com/office/officeart/2005/8/layout/radial6"/>
    <dgm:cxn modelId="{CA7F4B71-B076-4FD4-A8F6-5A33C76C8415}" type="presParOf" srcId="{5FC0BC3C-8FE2-4669-9BB1-3B2A3EF8C69C}" destId="{8270D7EE-750B-448F-8DE0-28280F633624}"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B31822-F0D0-459B-AB74-D2999F8D680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EF4998BC-22F7-4614-836D-7016922AD541}">
      <dgm:prSet phldrT="[Text]"/>
      <dgm:spPr/>
      <dgm:t>
        <a:bodyPr/>
        <a:lstStyle/>
        <a:p>
          <a:r>
            <a:rPr lang="en-CA" dirty="0"/>
            <a:t>1</a:t>
          </a:r>
        </a:p>
      </dgm:t>
    </dgm:pt>
    <dgm:pt modelId="{42555C63-4DAF-4D94-86AF-9A9FD0B1906D}" type="parTrans" cxnId="{972DA304-E44D-4AB8-A283-776BF4574FF1}">
      <dgm:prSet/>
      <dgm:spPr/>
      <dgm:t>
        <a:bodyPr/>
        <a:lstStyle/>
        <a:p>
          <a:endParaRPr lang="en-CA"/>
        </a:p>
      </dgm:t>
    </dgm:pt>
    <dgm:pt modelId="{C71E63E1-D22D-4E50-948B-E4EE6DB330C6}" type="sibTrans" cxnId="{972DA304-E44D-4AB8-A283-776BF4574FF1}">
      <dgm:prSet/>
      <dgm:spPr/>
      <dgm:t>
        <a:bodyPr/>
        <a:lstStyle/>
        <a:p>
          <a:endParaRPr lang="en-CA"/>
        </a:p>
      </dgm:t>
    </dgm:pt>
    <dgm:pt modelId="{1D0A5F3C-4971-4A84-9BF5-5341DD2BDC5E}">
      <dgm:prSet phldrT="[Text]"/>
      <dgm:spPr/>
      <dgm:t>
        <a:bodyPr/>
        <a:lstStyle/>
        <a:p>
          <a:pPr>
            <a:buNone/>
          </a:pPr>
          <a:r>
            <a:rPr lang="en-CA" dirty="0">
              <a:solidFill>
                <a:schemeClr val="accent1"/>
              </a:solidFill>
            </a:rPr>
            <a:t>Supply Arrangements</a:t>
          </a:r>
        </a:p>
      </dgm:t>
    </dgm:pt>
    <dgm:pt modelId="{E96164CD-4394-4739-93F1-D5D26FE8377C}" type="parTrans" cxnId="{A5D67AD7-CB54-431D-B7D2-10EE01F118FD}">
      <dgm:prSet/>
      <dgm:spPr/>
      <dgm:t>
        <a:bodyPr/>
        <a:lstStyle/>
        <a:p>
          <a:endParaRPr lang="en-CA"/>
        </a:p>
      </dgm:t>
    </dgm:pt>
    <dgm:pt modelId="{EAC41734-2354-4B88-B8B6-EC7B2688D1E3}" type="sibTrans" cxnId="{A5D67AD7-CB54-431D-B7D2-10EE01F118FD}">
      <dgm:prSet/>
      <dgm:spPr/>
      <dgm:t>
        <a:bodyPr/>
        <a:lstStyle/>
        <a:p>
          <a:endParaRPr lang="en-CA"/>
        </a:p>
      </dgm:t>
    </dgm:pt>
    <dgm:pt modelId="{E541F53D-3ACF-4C3F-BBBD-5EC62578F892}">
      <dgm:prSet phldrT="[Text]">
        <dgm:style>
          <a:lnRef idx="2">
            <a:schemeClr val="accent6">
              <a:shade val="50000"/>
            </a:schemeClr>
          </a:lnRef>
          <a:fillRef idx="1">
            <a:schemeClr val="accent6"/>
          </a:fillRef>
          <a:effectRef idx="0">
            <a:schemeClr val="accent6"/>
          </a:effectRef>
          <a:fontRef idx="minor">
            <a:schemeClr val="lt1"/>
          </a:fontRef>
        </dgm:style>
      </dgm:prSet>
      <dgm:spPr>
        <a:ln>
          <a:solidFill>
            <a:schemeClr val="accent6"/>
          </a:solidFill>
        </a:ln>
      </dgm:spPr>
      <dgm:t>
        <a:bodyPr/>
        <a:lstStyle/>
        <a:p>
          <a:r>
            <a:rPr lang="en-CA" dirty="0"/>
            <a:t>2</a:t>
          </a:r>
        </a:p>
      </dgm:t>
    </dgm:pt>
    <dgm:pt modelId="{DF5EC06C-766B-41CD-BD55-B9D1F78466C1}" type="parTrans" cxnId="{7E674674-9FAD-423D-B210-B4FF8B92D6CB}">
      <dgm:prSet/>
      <dgm:spPr/>
      <dgm:t>
        <a:bodyPr/>
        <a:lstStyle/>
        <a:p>
          <a:endParaRPr lang="en-CA"/>
        </a:p>
      </dgm:t>
    </dgm:pt>
    <dgm:pt modelId="{52B970EA-67B5-4744-8E6C-52158EB44421}" type="sibTrans" cxnId="{7E674674-9FAD-423D-B210-B4FF8B92D6CB}">
      <dgm:prSet/>
      <dgm:spPr/>
      <dgm:t>
        <a:bodyPr/>
        <a:lstStyle/>
        <a:p>
          <a:endParaRPr lang="en-CA"/>
        </a:p>
      </dgm:t>
    </dgm:pt>
    <dgm:pt modelId="{1AAF10E9-EB1F-4017-A87D-558B04CF960F}">
      <dgm:prSet phldrT="[Text]">
        <dgm:style>
          <a:lnRef idx="2">
            <a:schemeClr val="accent6"/>
          </a:lnRef>
          <a:fillRef idx="1">
            <a:schemeClr val="lt1"/>
          </a:fillRef>
          <a:effectRef idx="0">
            <a:schemeClr val="accent6"/>
          </a:effectRef>
          <a:fontRef idx="minor">
            <a:schemeClr val="dk1"/>
          </a:fontRef>
        </dgm:style>
      </dgm:prSet>
      <dgm:spPr/>
      <dgm:t>
        <a:bodyPr/>
        <a:lstStyle/>
        <a:p>
          <a:pPr>
            <a:buNone/>
          </a:pPr>
          <a:r>
            <a:rPr lang="en-CA" dirty="0">
              <a:solidFill>
                <a:schemeClr val="accent6"/>
              </a:solidFill>
            </a:rPr>
            <a:t>Competitive Processes</a:t>
          </a:r>
        </a:p>
      </dgm:t>
    </dgm:pt>
    <dgm:pt modelId="{37A7D4B0-782E-420A-9C8D-2A85898D646F}" type="parTrans" cxnId="{06E42384-983B-465B-A032-9E658B4A3CD1}">
      <dgm:prSet/>
      <dgm:spPr/>
      <dgm:t>
        <a:bodyPr/>
        <a:lstStyle/>
        <a:p>
          <a:endParaRPr lang="en-CA"/>
        </a:p>
      </dgm:t>
    </dgm:pt>
    <dgm:pt modelId="{74DC6782-7118-4362-9C1E-A7217E68464D}" type="sibTrans" cxnId="{06E42384-983B-465B-A032-9E658B4A3CD1}">
      <dgm:prSet/>
      <dgm:spPr/>
      <dgm:t>
        <a:bodyPr/>
        <a:lstStyle/>
        <a:p>
          <a:endParaRPr lang="en-CA"/>
        </a:p>
      </dgm:t>
    </dgm:pt>
    <dgm:pt modelId="{F7E58B2A-F314-43B9-8AA8-87F779AA2D68}">
      <dgm:prSet phldrT="[Text]">
        <dgm:style>
          <a:lnRef idx="2">
            <a:schemeClr val="accent2">
              <a:shade val="50000"/>
            </a:schemeClr>
          </a:lnRef>
          <a:fillRef idx="1">
            <a:schemeClr val="accent2"/>
          </a:fillRef>
          <a:effectRef idx="0">
            <a:schemeClr val="accent2"/>
          </a:effectRef>
          <a:fontRef idx="minor">
            <a:schemeClr val="lt1"/>
          </a:fontRef>
        </dgm:style>
      </dgm:prSet>
      <dgm:spPr>
        <a:ln>
          <a:solidFill>
            <a:schemeClr val="accent2"/>
          </a:solidFill>
        </a:ln>
      </dgm:spPr>
      <dgm:t>
        <a:bodyPr/>
        <a:lstStyle/>
        <a:p>
          <a:r>
            <a:rPr lang="en-CA" dirty="0"/>
            <a:t>3</a:t>
          </a:r>
        </a:p>
      </dgm:t>
    </dgm:pt>
    <dgm:pt modelId="{EEBDB7CB-C359-4B67-8BF5-71182B0F3732}" type="parTrans" cxnId="{D4F2A4A7-234B-478A-9368-4E349CFAE4C3}">
      <dgm:prSet/>
      <dgm:spPr/>
      <dgm:t>
        <a:bodyPr/>
        <a:lstStyle/>
        <a:p>
          <a:endParaRPr lang="en-CA"/>
        </a:p>
      </dgm:t>
    </dgm:pt>
    <dgm:pt modelId="{3203F6C8-5B18-48CF-AB4B-A1A55FB46109}" type="sibTrans" cxnId="{D4F2A4A7-234B-478A-9368-4E349CFAE4C3}">
      <dgm:prSet/>
      <dgm:spPr/>
      <dgm:t>
        <a:bodyPr/>
        <a:lstStyle/>
        <a:p>
          <a:endParaRPr lang="en-CA"/>
        </a:p>
      </dgm:t>
    </dgm:pt>
    <dgm:pt modelId="{682AB09D-E751-42EA-91C2-BA6EB2A726CE}">
      <dgm:prSet phldrT="[Text]">
        <dgm:style>
          <a:lnRef idx="2">
            <a:schemeClr val="accent2"/>
          </a:lnRef>
          <a:fillRef idx="1">
            <a:schemeClr val="lt1"/>
          </a:fillRef>
          <a:effectRef idx="0">
            <a:schemeClr val="accent2"/>
          </a:effectRef>
          <a:fontRef idx="minor">
            <a:schemeClr val="dk1"/>
          </a:fontRef>
        </dgm:style>
      </dgm:prSet>
      <dgm:spPr/>
      <dgm:t>
        <a:bodyPr/>
        <a:lstStyle/>
        <a:p>
          <a:pPr>
            <a:buNone/>
          </a:pPr>
          <a:r>
            <a:rPr lang="en-CA" dirty="0">
              <a:solidFill>
                <a:schemeClr val="accent2"/>
              </a:solidFill>
            </a:rPr>
            <a:t>Direct Awards</a:t>
          </a:r>
        </a:p>
      </dgm:t>
    </dgm:pt>
    <dgm:pt modelId="{9F654EBF-E84C-4C68-8FFE-5E58D43598A3}" type="parTrans" cxnId="{8459B0EA-7060-4C69-9C14-66F471C02645}">
      <dgm:prSet/>
      <dgm:spPr/>
      <dgm:t>
        <a:bodyPr/>
        <a:lstStyle/>
        <a:p>
          <a:endParaRPr lang="en-CA"/>
        </a:p>
      </dgm:t>
    </dgm:pt>
    <dgm:pt modelId="{A7EFBB80-CDB5-495F-B01C-00DDFC53809A}" type="sibTrans" cxnId="{8459B0EA-7060-4C69-9C14-66F471C02645}">
      <dgm:prSet/>
      <dgm:spPr/>
      <dgm:t>
        <a:bodyPr/>
        <a:lstStyle/>
        <a:p>
          <a:endParaRPr lang="en-CA"/>
        </a:p>
      </dgm:t>
    </dgm:pt>
    <dgm:pt modelId="{7163E749-40AD-4D72-8604-31306CAEC4A3}" type="pres">
      <dgm:prSet presAssocID="{3DB31822-F0D0-459B-AB74-D2999F8D6809}" presName="linearFlow" presStyleCnt="0">
        <dgm:presLayoutVars>
          <dgm:dir/>
          <dgm:animLvl val="lvl"/>
          <dgm:resizeHandles val="exact"/>
        </dgm:presLayoutVars>
      </dgm:prSet>
      <dgm:spPr/>
    </dgm:pt>
    <dgm:pt modelId="{0FB146F0-ACFA-4CD4-9D24-A5F33EFA46BA}" type="pres">
      <dgm:prSet presAssocID="{EF4998BC-22F7-4614-836D-7016922AD541}" presName="composite" presStyleCnt="0"/>
      <dgm:spPr/>
    </dgm:pt>
    <dgm:pt modelId="{D7F19DE0-52A7-4800-815B-DBDE70FA6108}" type="pres">
      <dgm:prSet presAssocID="{EF4998BC-22F7-4614-836D-7016922AD541}" presName="parentText" presStyleLbl="alignNode1" presStyleIdx="0" presStyleCnt="3">
        <dgm:presLayoutVars>
          <dgm:chMax val="1"/>
          <dgm:bulletEnabled val="1"/>
        </dgm:presLayoutVars>
      </dgm:prSet>
      <dgm:spPr/>
    </dgm:pt>
    <dgm:pt modelId="{13E0ECB6-F681-405B-93AF-197842433E83}" type="pres">
      <dgm:prSet presAssocID="{EF4998BC-22F7-4614-836D-7016922AD541}" presName="descendantText" presStyleLbl="alignAcc1" presStyleIdx="0" presStyleCnt="3">
        <dgm:presLayoutVars>
          <dgm:bulletEnabled val="1"/>
        </dgm:presLayoutVars>
      </dgm:prSet>
      <dgm:spPr/>
    </dgm:pt>
    <dgm:pt modelId="{AEA343C0-3BFE-4F4B-A5D7-7F0B9F9492C9}" type="pres">
      <dgm:prSet presAssocID="{C71E63E1-D22D-4E50-948B-E4EE6DB330C6}" presName="sp" presStyleCnt="0"/>
      <dgm:spPr/>
    </dgm:pt>
    <dgm:pt modelId="{4982B656-B0B8-43F4-BD7A-C8D8C94C0462}" type="pres">
      <dgm:prSet presAssocID="{E541F53D-3ACF-4C3F-BBBD-5EC62578F892}" presName="composite" presStyleCnt="0"/>
      <dgm:spPr/>
    </dgm:pt>
    <dgm:pt modelId="{60991D9B-4357-491A-ADC9-D6F65AF3948A}" type="pres">
      <dgm:prSet presAssocID="{E541F53D-3ACF-4C3F-BBBD-5EC62578F892}" presName="parentText" presStyleLbl="alignNode1" presStyleIdx="1" presStyleCnt="3">
        <dgm:presLayoutVars>
          <dgm:chMax val="1"/>
          <dgm:bulletEnabled val="1"/>
        </dgm:presLayoutVars>
      </dgm:prSet>
      <dgm:spPr/>
    </dgm:pt>
    <dgm:pt modelId="{54FC2BA5-1F0A-46E5-BE8E-9931D2DAE42A}" type="pres">
      <dgm:prSet presAssocID="{E541F53D-3ACF-4C3F-BBBD-5EC62578F892}" presName="descendantText" presStyleLbl="alignAcc1" presStyleIdx="1" presStyleCnt="3">
        <dgm:presLayoutVars>
          <dgm:bulletEnabled val="1"/>
        </dgm:presLayoutVars>
      </dgm:prSet>
      <dgm:spPr/>
    </dgm:pt>
    <dgm:pt modelId="{C11E19BD-34B1-45D3-9A82-C96B2D501D00}" type="pres">
      <dgm:prSet presAssocID="{52B970EA-67B5-4744-8E6C-52158EB44421}" presName="sp" presStyleCnt="0"/>
      <dgm:spPr/>
    </dgm:pt>
    <dgm:pt modelId="{166D1371-9A4B-4738-BC5E-114C105F0BBB}" type="pres">
      <dgm:prSet presAssocID="{F7E58B2A-F314-43B9-8AA8-87F779AA2D68}" presName="composite" presStyleCnt="0"/>
      <dgm:spPr/>
    </dgm:pt>
    <dgm:pt modelId="{3F451472-0981-4348-9EFA-ED37B0241783}" type="pres">
      <dgm:prSet presAssocID="{F7E58B2A-F314-43B9-8AA8-87F779AA2D68}" presName="parentText" presStyleLbl="alignNode1" presStyleIdx="2" presStyleCnt="3">
        <dgm:presLayoutVars>
          <dgm:chMax val="1"/>
          <dgm:bulletEnabled val="1"/>
        </dgm:presLayoutVars>
      </dgm:prSet>
      <dgm:spPr/>
    </dgm:pt>
    <dgm:pt modelId="{C818A42E-70C2-40C3-BC1F-5AC9077B0561}" type="pres">
      <dgm:prSet presAssocID="{F7E58B2A-F314-43B9-8AA8-87F779AA2D68}" presName="descendantText" presStyleLbl="alignAcc1" presStyleIdx="2" presStyleCnt="3">
        <dgm:presLayoutVars>
          <dgm:bulletEnabled val="1"/>
        </dgm:presLayoutVars>
      </dgm:prSet>
      <dgm:spPr/>
    </dgm:pt>
  </dgm:ptLst>
  <dgm:cxnLst>
    <dgm:cxn modelId="{972DA304-E44D-4AB8-A283-776BF4574FF1}" srcId="{3DB31822-F0D0-459B-AB74-D2999F8D6809}" destId="{EF4998BC-22F7-4614-836D-7016922AD541}" srcOrd="0" destOrd="0" parTransId="{42555C63-4DAF-4D94-86AF-9A9FD0B1906D}" sibTransId="{C71E63E1-D22D-4E50-948B-E4EE6DB330C6}"/>
    <dgm:cxn modelId="{958CB52F-FE05-489B-9036-370CB0364575}" type="presOf" srcId="{E541F53D-3ACF-4C3F-BBBD-5EC62578F892}" destId="{60991D9B-4357-491A-ADC9-D6F65AF3948A}" srcOrd="0" destOrd="0" presId="urn:microsoft.com/office/officeart/2005/8/layout/chevron2"/>
    <dgm:cxn modelId="{9C18A131-043F-4751-BECF-4AEEE41941D1}" type="presOf" srcId="{1D0A5F3C-4971-4A84-9BF5-5341DD2BDC5E}" destId="{13E0ECB6-F681-405B-93AF-197842433E83}" srcOrd="0" destOrd="0" presId="urn:microsoft.com/office/officeart/2005/8/layout/chevron2"/>
    <dgm:cxn modelId="{F9EEC16B-8F2F-4251-B5B7-3E7D09F55E4F}" type="presOf" srcId="{F7E58B2A-F314-43B9-8AA8-87F779AA2D68}" destId="{3F451472-0981-4348-9EFA-ED37B0241783}" srcOrd="0" destOrd="0" presId="urn:microsoft.com/office/officeart/2005/8/layout/chevron2"/>
    <dgm:cxn modelId="{7E674674-9FAD-423D-B210-B4FF8B92D6CB}" srcId="{3DB31822-F0D0-459B-AB74-D2999F8D6809}" destId="{E541F53D-3ACF-4C3F-BBBD-5EC62578F892}" srcOrd="1" destOrd="0" parTransId="{DF5EC06C-766B-41CD-BD55-B9D1F78466C1}" sibTransId="{52B970EA-67B5-4744-8E6C-52158EB44421}"/>
    <dgm:cxn modelId="{06E42384-983B-465B-A032-9E658B4A3CD1}" srcId="{E541F53D-3ACF-4C3F-BBBD-5EC62578F892}" destId="{1AAF10E9-EB1F-4017-A87D-558B04CF960F}" srcOrd="0" destOrd="0" parTransId="{37A7D4B0-782E-420A-9C8D-2A85898D646F}" sibTransId="{74DC6782-7118-4362-9C1E-A7217E68464D}"/>
    <dgm:cxn modelId="{D4F2A4A7-234B-478A-9368-4E349CFAE4C3}" srcId="{3DB31822-F0D0-459B-AB74-D2999F8D6809}" destId="{F7E58B2A-F314-43B9-8AA8-87F779AA2D68}" srcOrd="2" destOrd="0" parTransId="{EEBDB7CB-C359-4B67-8BF5-71182B0F3732}" sibTransId="{3203F6C8-5B18-48CF-AB4B-A1A55FB46109}"/>
    <dgm:cxn modelId="{38B0F3D2-C88C-4CF2-863A-16224BA89210}" type="presOf" srcId="{682AB09D-E751-42EA-91C2-BA6EB2A726CE}" destId="{C818A42E-70C2-40C3-BC1F-5AC9077B0561}" srcOrd="0" destOrd="0" presId="urn:microsoft.com/office/officeart/2005/8/layout/chevron2"/>
    <dgm:cxn modelId="{A5D67AD7-CB54-431D-B7D2-10EE01F118FD}" srcId="{EF4998BC-22F7-4614-836D-7016922AD541}" destId="{1D0A5F3C-4971-4A84-9BF5-5341DD2BDC5E}" srcOrd="0" destOrd="0" parTransId="{E96164CD-4394-4739-93F1-D5D26FE8377C}" sibTransId="{EAC41734-2354-4B88-B8B6-EC7B2688D1E3}"/>
    <dgm:cxn modelId="{BE1651DF-06B9-4A49-98BE-0C31B5628A49}" type="presOf" srcId="{1AAF10E9-EB1F-4017-A87D-558B04CF960F}" destId="{54FC2BA5-1F0A-46E5-BE8E-9931D2DAE42A}" srcOrd="0" destOrd="0" presId="urn:microsoft.com/office/officeart/2005/8/layout/chevron2"/>
    <dgm:cxn modelId="{7FA3ACE1-0ECB-4214-BEF6-3C0BEE267DD8}" type="presOf" srcId="{3DB31822-F0D0-459B-AB74-D2999F8D6809}" destId="{7163E749-40AD-4D72-8604-31306CAEC4A3}" srcOrd="0" destOrd="0" presId="urn:microsoft.com/office/officeart/2005/8/layout/chevron2"/>
    <dgm:cxn modelId="{8459B0EA-7060-4C69-9C14-66F471C02645}" srcId="{F7E58B2A-F314-43B9-8AA8-87F779AA2D68}" destId="{682AB09D-E751-42EA-91C2-BA6EB2A726CE}" srcOrd="0" destOrd="0" parTransId="{9F654EBF-E84C-4C68-8FFE-5E58D43598A3}" sibTransId="{A7EFBB80-CDB5-495F-B01C-00DDFC53809A}"/>
    <dgm:cxn modelId="{22F439FE-34B8-4CBA-A9B7-EA9970010393}" type="presOf" srcId="{EF4998BC-22F7-4614-836D-7016922AD541}" destId="{D7F19DE0-52A7-4800-815B-DBDE70FA6108}" srcOrd="0" destOrd="0" presId="urn:microsoft.com/office/officeart/2005/8/layout/chevron2"/>
    <dgm:cxn modelId="{7CA1970E-14C7-4433-BD83-37309C952856}" type="presParOf" srcId="{7163E749-40AD-4D72-8604-31306CAEC4A3}" destId="{0FB146F0-ACFA-4CD4-9D24-A5F33EFA46BA}" srcOrd="0" destOrd="0" presId="urn:microsoft.com/office/officeart/2005/8/layout/chevron2"/>
    <dgm:cxn modelId="{9ADE529B-832E-4116-8D06-CE985BEF15C5}" type="presParOf" srcId="{0FB146F0-ACFA-4CD4-9D24-A5F33EFA46BA}" destId="{D7F19DE0-52A7-4800-815B-DBDE70FA6108}" srcOrd="0" destOrd="0" presId="urn:microsoft.com/office/officeart/2005/8/layout/chevron2"/>
    <dgm:cxn modelId="{8509F68F-9E4C-413A-8535-0AA73A8D3889}" type="presParOf" srcId="{0FB146F0-ACFA-4CD4-9D24-A5F33EFA46BA}" destId="{13E0ECB6-F681-405B-93AF-197842433E83}" srcOrd="1" destOrd="0" presId="urn:microsoft.com/office/officeart/2005/8/layout/chevron2"/>
    <dgm:cxn modelId="{6B69C430-ED1E-49BC-92CF-EE50D72D12BE}" type="presParOf" srcId="{7163E749-40AD-4D72-8604-31306CAEC4A3}" destId="{AEA343C0-3BFE-4F4B-A5D7-7F0B9F9492C9}" srcOrd="1" destOrd="0" presId="urn:microsoft.com/office/officeart/2005/8/layout/chevron2"/>
    <dgm:cxn modelId="{5E31E155-7BFC-43EA-A213-DFDF108652C8}" type="presParOf" srcId="{7163E749-40AD-4D72-8604-31306CAEC4A3}" destId="{4982B656-B0B8-43F4-BD7A-C8D8C94C0462}" srcOrd="2" destOrd="0" presId="urn:microsoft.com/office/officeart/2005/8/layout/chevron2"/>
    <dgm:cxn modelId="{A94FB2A1-BECC-47D6-BD58-89A65B11F6EB}" type="presParOf" srcId="{4982B656-B0B8-43F4-BD7A-C8D8C94C0462}" destId="{60991D9B-4357-491A-ADC9-D6F65AF3948A}" srcOrd="0" destOrd="0" presId="urn:microsoft.com/office/officeart/2005/8/layout/chevron2"/>
    <dgm:cxn modelId="{CD04847E-AC7F-4CE7-BE14-1781DFCC324E}" type="presParOf" srcId="{4982B656-B0B8-43F4-BD7A-C8D8C94C0462}" destId="{54FC2BA5-1F0A-46E5-BE8E-9931D2DAE42A}" srcOrd="1" destOrd="0" presId="urn:microsoft.com/office/officeart/2005/8/layout/chevron2"/>
    <dgm:cxn modelId="{9C825DBB-0A3B-4E3D-9E11-784AE834156D}" type="presParOf" srcId="{7163E749-40AD-4D72-8604-31306CAEC4A3}" destId="{C11E19BD-34B1-45D3-9A82-C96B2D501D00}" srcOrd="3" destOrd="0" presId="urn:microsoft.com/office/officeart/2005/8/layout/chevron2"/>
    <dgm:cxn modelId="{0E799716-7B9C-41D7-A66B-410E4CB163F3}" type="presParOf" srcId="{7163E749-40AD-4D72-8604-31306CAEC4A3}" destId="{166D1371-9A4B-4738-BC5E-114C105F0BBB}" srcOrd="4" destOrd="0" presId="urn:microsoft.com/office/officeart/2005/8/layout/chevron2"/>
    <dgm:cxn modelId="{E678C01E-D8CC-482F-AED4-AFC63B9AFC7F}" type="presParOf" srcId="{166D1371-9A4B-4738-BC5E-114C105F0BBB}" destId="{3F451472-0981-4348-9EFA-ED37B0241783}" srcOrd="0" destOrd="0" presId="urn:microsoft.com/office/officeart/2005/8/layout/chevron2"/>
    <dgm:cxn modelId="{0F874535-3866-4753-8643-67BACBBAAEAB}" type="presParOf" srcId="{166D1371-9A4B-4738-BC5E-114C105F0BBB}" destId="{C818A42E-70C2-40C3-BC1F-5AC9077B056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3EA28B-C937-4C6F-A355-C15E5DE4273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999CA785-7DF6-4282-8096-E5D8D5FB4CF2}">
      <dgm:prSet phldrT="[Text]"/>
      <dgm:spPr/>
      <dgm:t>
        <a:bodyPr/>
        <a:lstStyle/>
        <a:p>
          <a:r>
            <a:rPr lang="en-CA" dirty="0"/>
            <a:t>1</a:t>
          </a:r>
        </a:p>
      </dgm:t>
    </dgm:pt>
    <dgm:pt modelId="{9A225435-1F3D-4AF7-8700-8975D79C1A05}" type="parTrans" cxnId="{50AC8113-CC0E-4437-8317-B72F7BB337B8}">
      <dgm:prSet/>
      <dgm:spPr/>
      <dgm:t>
        <a:bodyPr/>
        <a:lstStyle/>
        <a:p>
          <a:endParaRPr lang="en-CA"/>
        </a:p>
      </dgm:t>
    </dgm:pt>
    <dgm:pt modelId="{73B94AE9-DC45-4D68-B77E-1EBF4AB48DDB}" type="sibTrans" cxnId="{50AC8113-CC0E-4437-8317-B72F7BB337B8}">
      <dgm:prSet/>
      <dgm:spPr/>
      <dgm:t>
        <a:bodyPr/>
        <a:lstStyle/>
        <a:p>
          <a:endParaRPr lang="en-CA"/>
        </a:p>
      </dgm:t>
    </dgm:pt>
    <dgm:pt modelId="{2555CEB8-A775-47E0-BEB0-3F8803821D48}">
      <dgm:prSet phldrT="[Text]"/>
      <dgm:spPr/>
      <dgm:t>
        <a:bodyPr/>
        <a:lstStyle/>
        <a:p>
          <a:pPr>
            <a:buNone/>
          </a:pPr>
          <a:r>
            <a:rPr lang="en-CA" dirty="0">
              <a:solidFill>
                <a:schemeClr val="accent1"/>
              </a:solidFill>
            </a:rPr>
            <a:t>Understand the RFP</a:t>
          </a:r>
        </a:p>
      </dgm:t>
    </dgm:pt>
    <dgm:pt modelId="{D91D4336-DEDC-4640-B640-18FE99F1286B}" type="parTrans" cxnId="{9A6915F5-4DE2-4EAF-B58A-569FB4ADBCCA}">
      <dgm:prSet/>
      <dgm:spPr/>
      <dgm:t>
        <a:bodyPr/>
        <a:lstStyle/>
        <a:p>
          <a:endParaRPr lang="en-CA"/>
        </a:p>
      </dgm:t>
    </dgm:pt>
    <dgm:pt modelId="{CB16B50B-ECB0-448E-876F-321EBA5628D4}" type="sibTrans" cxnId="{9A6915F5-4DE2-4EAF-B58A-569FB4ADBCCA}">
      <dgm:prSet/>
      <dgm:spPr/>
      <dgm:t>
        <a:bodyPr/>
        <a:lstStyle/>
        <a:p>
          <a:endParaRPr lang="en-CA"/>
        </a:p>
      </dgm:t>
    </dgm:pt>
    <dgm:pt modelId="{3B735C03-7E2A-479D-8F41-EC71535C427F}">
      <dgm:prSet phldrT="[Text]"/>
      <dgm:spPr>
        <a:solidFill>
          <a:schemeClr val="accent4"/>
        </a:solidFill>
        <a:ln>
          <a:solidFill>
            <a:schemeClr val="accent4"/>
          </a:solidFill>
        </a:ln>
      </dgm:spPr>
      <dgm:t>
        <a:bodyPr/>
        <a:lstStyle/>
        <a:p>
          <a:r>
            <a:rPr lang="en-CA" dirty="0"/>
            <a:t>4</a:t>
          </a:r>
        </a:p>
      </dgm:t>
    </dgm:pt>
    <dgm:pt modelId="{5D8EA554-7A7A-4550-9D0C-EC777D6F6F56}" type="parTrans" cxnId="{90331185-6F8D-47F2-8B53-4ECCB335121B}">
      <dgm:prSet/>
      <dgm:spPr/>
      <dgm:t>
        <a:bodyPr/>
        <a:lstStyle/>
        <a:p>
          <a:endParaRPr lang="en-CA"/>
        </a:p>
      </dgm:t>
    </dgm:pt>
    <dgm:pt modelId="{2BB80E46-B3EE-4DC7-8828-B214257CC906}" type="sibTrans" cxnId="{90331185-6F8D-47F2-8B53-4ECCB335121B}">
      <dgm:prSet/>
      <dgm:spPr/>
      <dgm:t>
        <a:bodyPr/>
        <a:lstStyle/>
        <a:p>
          <a:endParaRPr lang="en-CA"/>
        </a:p>
      </dgm:t>
    </dgm:pt>
    <dgm:pt modelId="{5D3AFBC0-0400-4F3C-93C7-5094161CC4C3}">
      <dgm:prSet phldrT="[Text]"/>
      <dgm:spPr>
        <a:ln>
          <a:solidFill>
            <a:schemeClr val="accent4"/>
          </a:solidFill>
        </a:ln>
      </dgm:spPr>
      <dgm:t>
        <a:bodyPr/>
        <a:lstStyle/>
        <a:p>
          <a:pPr>
            <a:buNone/>
          </a:pPr>
          <a:r>
            <a:rPr lang="en-CA" dirty="0">
              <a:solidFill>
                <a:schemeClr val="accent4"/>
              </a:solidFill>
            </a:rPr>
            <a:t>Think like an Evaluator</a:t>
          </a:r>
        </a:p>
      </dgm:t>
    </dgm:pt>
    <dgm:pt modelId="{D0B6DE00-FAAC-4426-8309-6C010C947D8D}" type="parTrans" cxnId="{E27B4B3D-248C-4B04-BCA9-AE92A0C54383}">
      <dgm:prSet/>
      <dgm:spPr/>
      <dgm:t>
        <a:bodyPr/>
        <a:lstStyle/>
        <a:p>
          <a:endParaRPr lang="en-CA"/>
        </a:p>
      </dgm:t>
    </dgm:pt>
    <dgm:pt modelId="{F14C281C-71AB-4727-A845-2B3983622661}" type="sibTrans" cxnId="{E27B4B3D-248C-4B04-BCA9-AE92A0C54383}">
      <dgm:prSet/>
      <dgm:spPr/>
      <dgm:t>
        <a:bodyPr/>
        <a:lstStyle/>
        <a:p>
          <a:endParaRPr lang="en-CA"/>
        </a:p>
      </dgm:t>
    </dgm:pt>
    <dgm:pt modelId="{231C961F-F72F-4D2B-BA5D-CDD3AB7B35FD}">
      <dgm:prSet>
        <dgm:style>
          <a:lnRef idx="2">
            <a:schemeClr val="accent6">
              <a:shade val="50000"/>
            </a:schemeClr>
          </a:lnRef>
          <a:fillRef idx="1">
            <a:schemeClr val="accent6"/>
          </a:fillRef>
          <a:effectRef idx="0">
            <a:schemeClr val="accent6"/>
          </a:effectRef>
          <a:fontRef idx="minor">
            <a:schemeClr val="lt1"/>
          </a:fontRef>
        </dgm:style>
      </dgm:prSet>
      <dgm:spPr>
        <a:ln>
          <a:solidFill>
            <a:schemeClr val="accent6"/>
          </a:solidFill>
        </a:ln>
      </dgm:spPr>
      <dgm:t>
        <a:bodyPr/>
        <a:lstStyle/>
        <a:p>
          <a:r>
            <a:rPr lang="en-CA" dirty="0"/>
            <a:t>2</a:t>
          </a:r>
        </a:p>
      </dgm:t>
    </dgm:pt>
    <dgm:pt modelId="{6B8FFAE8-DDB4-4831-8937-ED89886EC27F}" type="parTrans" cxnId="{04C24C98-C1A0-4C66-B162-8C3191B74B88}">
      <dgm:prSet/>
      <dgm:spPr/>
      <dgm:t>
        <a:bodyPr/>
        <a:lstStyle/>
        <a:p>
          <a:endParaRPr lang="en-CA"/>
        </a:p>
      </dgm:t>
    </dgm:pt>
    <dgm:pt modelId="{97FA67BF-86D2-4C73-B96E-BE5EF6820BBB}" type="sibTrans" cxnId="{04C24C98-C1A0-4C66-B162-8C3191B74B88}">
      <dgm:prSet/>
      <dgm:spPr/>
      <dgm:t>
        <a:bodyPr/>
        <a:lstStyle/>
        <a:p>
          <a:endParaRPr lang="en-CA"/>
        </a:p>
      </dgm:t>
    </dgm:pt>
    <dgm:pt modelId="{AE44EC59-0976-4E12-A230-40F4AED1BB09}">
      <dgm:prSet/>
      <dgm:spPr>
        <a:solidFill>
          <a:schemeClr val="accent2"/>
        </a:solidFill>
        <a:ln>
          <a:solidFill>
            <a:schemeClr val="accent2"/>
          </a:solidFill>
        </a:ln>
      </dgm:spPr>
      <dgm:t>
        <a:bodyPr/>
        <a:lstStyle/>
        <a:p>
          <a:r>
            <a:rPr lang="en-CA" dirty="0"/>
            <a:t>3</a:t>
          </a:r>
        </a:p>
      </dgm:t>
    </dgm:pt>
    <dgm:pt modelId="{D3C6939A-A9CC-4B02-A716-D3C9F65E9552}" type="parTrans" cxnId="{2D021A35-2A7E-407C-8785-C0C3A90EEA02}">
      <dgm:prSet/>
      <dgm:spPr/>
      <dgm:t>
        <a:bodyPr/>
        <a:lstStyle/>
        <a:p>
          <a:endParaRPr lang="en-CA"/>
        </a:p>
      </dgm:t>
    </dgm:pt>
    <dgm:pt modelId="{899D8DEB-6158-461A-9785-DB4C21B97B18}" type="sibTrans" cxnId="{2D021A35-2A7E-407C-8785-C0C3A90EEA02}">
      <dgm:prSet/>
      <dgm:spPr/>
      <dgm:t>
        <a:bodyPr/>
        <a:lstStyle/>
        <a:p>
          <a:endParaRPr lang="en-CA"/>
        </a:p>
      </dgm:t>
    </dgm:pt>
    <dgm:pt modelId="{3DA17715-C73A-4F3F-A713-19542759DC76}">
      <dgm:prSet/>
      <dgm:spPr>
        <a:ln>
          <a:solidFill>
            <a:schemeClr val="accent6"/>
          </a:solidFill>
        </a:ln>
      </dgm:spPr>
      <dgm:t>
        <a:bodyPr/>
        <a:lstStyle/>
        <a:p>
          <a:pPr>
            <a:buNone/>
          </a:pPr>
          <a:r>
            <a:rPr lang="en-CA" dirty="0">
              <a:solidFill>
                <a:schemeClr val="accent6"/>
              </a:solidFill>
            </a:rPr>
            <a:t>Follow Directions</a:t>
          </a:r>
        </a:p>
      </dgm:t>
    </dgm:pt>
    <dgm:pt modelId="{E5EB1489-D38D-471F-BD4E-AB29410A9B01}" type="parTrans" cxnId="{5455E66A-4609-44EC-908A-A6786B1CF8CC}">
      <dgm:prSet/>
      <dgm:spPr/>
      <dgm:t>
        <a:bodyPr/>
        <a:lstStyle/>
        <a:p>
          <a:endParaRPr lang="en-CA"/>
        </a:p>
      </dgm:t>
    </dgm:pt>
    <dgm:pt modelId="{6B3BBAAC-9318-42AD-A6F4-3578357E89FB}" type="sibTrans" cxnId="{5455E66A-4609-44EC-908A-A6786B1CF8CC}">
      <dgm:prSet/>
      <dgm:spPr/>
      <dgm:t>
        <a:bodyPr/>
        <a:lstStyle/>
        <a:p>
          <a:endParaRPr lang="en-CA"/>
        </a:p>
      </dgm:t>
    </dgm:pt>
    <dgm:pt modelId="{5C122E8E-006F-46A4-86AC-05136A4984D3}">
      <dgm:prSet/>
      <dgm:spPr>
        <a:ln>
          <a:solidFill>
            <a:schemeClr val="accent2"/>
          </a:solidFill>
        </a:ln>
      </dgm:spPr>
      <dgm:t>
        <a:bodyPr/>
        <a:lstStyle/>
        <a:p>
          <a:pPr>
            <a:buNone/>
          </a:pPr>
          <a:r>
            <a:rPr lang="en-CA" dirty="0">
              <a:solidFill>
                <a:schemeClr val="accent2"/>
              </a:solidFill>
            </a:rPr>
            <a:t>Watch your Language</a:t>
          </a:r>
        </a:p>
      </dgm:t>
    </dgm:pt>
    <dgm:pt modelId="{42660246-26B7-4521-BAE0-E70C3A55459C}" type="parTrans" cxnId="{E8BF4C54-D805-4E32-8135-60A39273062B}">
      <dgm:prSet/>
      <dgm:spPr/>
      <dgm:t>
        <a:bodyPr/>
        <a:lstStyle/>
        <a:p>
          <a:endParaRPr lang="en-CA"/>
        </a:p>
      </dgm:t>
    </dgm:pt>
    <dgm:pt modelId="{F0FCA408-1046-4869-B97A-20935F6F8B04}" type="sibTrans" cxnId="{E8BF4C54-D805-4E32-8135-60A39273062B}">
      <dgm:prSet/>
      <dgm:spPr/>
      <dgm:t>
        <a:bodyPr/>
        <a:lstStyle/>
        <a:p>
          <a:endParaRPr lang="en-CA"/>
        </a:p>
      </dgm:t>
    </dgm:pt>
    <dgm:pt modelId="{B92DB4D7-85EA-48F1-8339-5048058C9386}" type="pres">
      <dgm:prSet presAssocID="{E53EA28B-C937-4C6F-A355-C15E5DE42735}" presName="linearFlow" presStyleCnt="0">
        <dgm:presLayoutVars>
          <dgm:dir/>
          <dgm:animLvl val="lvl"/>
          <dgm:resizeHandles val="exact"/>
        </dgm:presLayoutVars>
      </dgm:prSet>
      <dgm:spPr/>
    </dgm:pt>
    <dgm:pt modelId="{9A7C8345-4AD7-4116-BDD7-A126D4E3621F}" type="pres">
      <dgm:prSet presAssocID="{999CA785-7DF6-4282-8096-E5D8D5FB4CF2}" presName="composite" presStyleCnt="0"/>
      <dgm:spPr/>
    </dgm:pt>
    <dgm:pt modelId="{A170E497-4B40-48B9-9391-E3724E4A44B7}" type="pres">
      <dgm:prSet presAssocID="{999CA785-7DF6-4282-8096-E5D8D5FB4CF2}" presName="parentText" presStyleLbl="alignNode1" presStyleIdx="0" presStyleCnt="4">
        <dgm:presLayoutVars>
          <dgm:chMax val="1"/>
          <dgm:bulletEnabled val="1"/>
        </dgm:presLayoutVars>
      </dgm:prSet>
      <dgm:spPr/>
    </dgm:pt>
    <dgm:pt modelId="{72F76621-3863-4101-BBC4-9DBBFC169406}" type="pres">
      <dgm:prSet presAssocID="{999CA785-7DF6-4282-8096-E5D8D5FB4CF2}" presName="descendantText" presStyleLbl="alignAcc1" presStyleIdx="0" presStyleCnt="4">
        <dgm:presLayoutVars>
          <dgm:bulletEnabled val="1"/>
        </dgm:presLayoutVars>
      </dgm:prSet>
      <dgm:spPr/>
    </dgm:pt>
    <dgm:pt modelId="{623683EE-563F-4960-BA6C-CFEBCDB15C03}" type="pres">
      <dgm:prSet presAssocID="{73B94AE9-DC45-4D68-B77E-1EBF4AB48DDB}" presName="sp" presStyleCnt="0"/>
      <dgm:spPr/>
    </dgm:pt>
    <dgm:pt modelId="{0A6786F7-00A4-4E8B-92EE-D26BCD68272A}" type="pres">
      <dgm:prSet presAssocID="{231C961F-F72F-4D2B-BA5D-CDD3AB7B35FD}" presName="composite" presStyleCnt="0"/>
      <dgm:spPr/>
    </dgm:pt>
    <dgm:pt modelId="{D6B2EF7D-B06B-4ED1-A0AE-84C1896573CC}" type="pres">
      <dgm:prSet presAssocID="{231C961F-F72F-4D2B-BA5D-CDD3AB7B35FD}" presName="parentText" presStyleLbl="alignNode1" presStyleIdx="1" presStyleCnt="4">
        <dgm:presLayoutVars>
          <dgm:chMax val="1"/>
          <dgm:bulletEnabled val="1"/>
        </dgm:presLayoutVars>
      </dgm:prSet>
      <dgm:spPr/>
    </dgm:pt>
    <dgm:pt modelId="{41EA1C1B-122E-47EB-8287-16AAC05607F5}" type="pres">
      <dgm:prSet presAssocID="{231C961F-F72F-4D2B-BA5D-CDD3AB7B35FD}" presName="descendantText" presStyleLbl="alignAcc1" presStyleIdx="1" presStyleCnt="4">
        <dgm:presLayoutVars>
          <dgm:bulletEnabled val="1"/>
        </dgm:presLayoutVars>
      </dgm:prSet>
      <dgm:spPr/>
    </dgm:pt>
    <dgm:pt modelId="{E7708CCF-574C-43C4-A98A-D435F4BCC039}" type="pres">
      <dgm:prSet presAssocID="{97FA67BF-86D2-4C73-B96E-BE5EF6820BBB}" presName="sp" presStyleCnt="0"/>
      <dgm:spPr/>
    </dgm:pt>
    <dgm:pt modelId="{C9B9CC26-5655-4DFD-B8DB-F7F25BC7AA31}" type="pres">
      <dgm:prSet presAssocID="{AE44EC59-0976-4E12-A230-40F4AED1BB09}" presName="composite" presStyleCnt="0"/>
      <dgm:spPr/>
    </dgm:pt>
    <dgm:pt modelId="{3F200525-E296-4C54-BE97-71D407565204}" type="pres">
      <dgm:prSet presAssocID="{AE44EC59-0976-4E12-A230-40F4AED1BB09}" presName="parentText" presStyleLbl="alignNode1" presStyleIdx="2" presStyleCnt="4">
        <dgm:presLayoutVars>
          <dgm:chMax val="1"/>
          <dgm:bulletEnabled val="1"/>
        </dgm:presLayoutVars>
      </dgm:prSet>
      <dgm:spPr/>
    </dgm:pt>
    <dgm:pt modelId="{F1CAE316-D9B2-4045-9933-9ACDD305AC35}" type="pres">
      <dgm:prSet presAssocID="{AE44EC59-0976-4E12-A230-40F4AED1BB09}" presName="descendantText" presStyleLbl="alignAcc1" presStyleIdx="2" presStyleCnt="4">
        <dgm:presLayoutVars>
          <dgm:bulletEnabled val="1"/>
        </dgm:presLayoutVars>
      </dgm:prSet>
      <dgm:spPr/>
    </dgm:pt>
    <dgm:pt modelId="{F170BB90-706B-429E-8AD8-77D3C0F27D90}" type="pres">
      <dgm:prSet presAssocID="{899D8DEB-6158-461A-9785-DB4C21B97B18}" presName="sp" presStyleCnt="0"/>
      <dgm:spPr/>
    </dgm:pt>
    <dgm:pt modelId="{C5A70955-C06A-49C4-B9F3-AC1430421B4F}" type="pres">
      <dgm:prSet presAssocID="{3B735C03-7E2A-479D-8F41-EC71535C427F}" presName="composite" presStyleCnt="0"/>
      <dgm:spPr/>
    </dgm:pt>
    <dgm:pt modelId="{72BD296C-4FFE-49DA-ADB6-0424E0B5AAB0}" type="pres">
      <dgm:prSet presAssocID="{3B735C03-7E2A-479D-8F41-EC71535C427F}" presName="parentText" presStyleLbl="alignNode1" presStyleIdx="3" presStyleCnt="4">
        <dgm:presLayoutVars>
          <dgm:chMax val="1"/>
          <dgm:bulletEnabled val="1"/>
        </dgm:presLayoutVars>
      </dgm:prSet>
      <dgm:spPr/>
    </dgm:pt>
    <dgm:pt modelId="{88D56352-2FBE-4776-B4A4-B8398A0ABBFC}" type="pres">
      <dgm:prSet presAssocID="{3B735C03-7E2A-479D-8F41-EC71535C427F}" presName="descendantText" presStyleLbl="alignAcc1" presStyleIdx="3" presStyleCnt="4">
        <dgm:presLayoutVars>
          <dgm:bulletEnabled val="1"/>
        </dgm:presLayoutVars>
      </dgm:prSet>
      <dgm:spPr/>
    </dgm:pt>
  </dgm:ptLst>
  <dgm:cxnLst>
    <dgm:cxn modelId="{FC5ED210-D492-4BA7-9815-240FFFDEE46B}" type="presOf" srcId="{999CA785-7DF6-4282-8096-E5D8D5FB4CF2}" destId="{A170E497-4B40-48B9-9391-E3724E4A44B7}" srcOrd="0" destOrd="0" presId="urn:microsoft.com/office/officeart/2005/8/layout/chevron2"/>
    <dgm:cxn modelId="{50AC8113-CC0E-4437-8317-B72F7BB337B8}" srcId="{E53EA28B-C937-4C6F-A355-C15E5DE42735}" destId="{999CA785-7DF6-4282-8096-E5D8D5FB4CF2}" srcOrd="0" destOrd="0" parTransId="{9A225435-1F3D-4AF7-8700-8975D79C1A05}" sibTransId="{73B94AE9-DC45-4D68-B77E-1EBF4AB48DDB}"/>
    <dgm:cxn modelId="{25923B25-E7EB-4F68-8708-765BB7B2B24B}" type="presOf" srcId="{5C122E8E-006F-46A4-86AC-05136A4984D3}" destId="{F1CAE316-D9B2-4045-9933-9ACDD305AC35}" srcOrd="0" destOrd="0" presId="urn:microsoft.com/office/officeart/2005/8/layout/chevron2"/>
    <dgm:cxn modelId="{2D021A35-2A7E-407C-8785-C0C3A90EEA02}" srcId="{E53EA28B-C937-4C6F-A355-C15E5DE42735}" destId="{AE44EC59-0976-4E12-A230-40F4AED1BB09}" srcOrd="2" destOrd="0" parTransId="{D3C6939A-A9CC-4B02-A716-D3C9F65E9552}" sibTransId="{899D8DEB-6158-461A-9785-DB4C21B97B18}"/>
    <dgm:cxn modelId="{E27B4B3D-248C-4B04-BCA9-AE92A0C54383}" srcId="{3B735C03-7E2A-479D-8F41-EC71535C427F}" destId="{5D3AFBC0-0400-4F3C-93C7-5094161CC4C3}" srcOrd="0" destOrd="0" parTransId="{D0B6DE00-FAAC-4426-8309-6C010C947D8D}" sibTransId="{F14C281C-71AB-4727-A845-2B3983622661}"/>
    <dgm:cxn modelId="{5455E66A-4609-44EC-908A-A6786B1CF8CC}" srcId="{231C961F-F72F-4D2B-BA5D-CDD3AB7B35FD}" destId="{3DA17715-C73A-4F3F-A713-19542759DC76}" srcOrd="0" destOrd="0" parTransId="{E5EB1489-D38D-471F-BD4E-AB29410A9B01}" sibTransId="{6B3BBAAC-9318-42AD-A6F4-3578357E89FB}"/>
    <dgm:cxn modelId="{E389984B-B505-47A4-B248-29829832279D}" type="presOf" srcId="{231C961F-F72F-4D2B-BA5D-CDD3AB7B35FD}" destId="{D6B2EF7D-B06B-4ED1-A0AE-84C1896573CC}" srcOrd="0" destOrd="0" presId="urn:microsoft.com/office/officeart/2005/8/layout/chevron2"/>
    <dgm:cxn modelId="{E8BF4C54-D805-4E32-8135-60A39273062B}" srcId="{AE44EC59-0976-4E12-A230-40F4AED1BB09}" destId="{5C122E8E-006F-46A4-86AC-05136A4984D3}" srcOrd="0" destOrd="0" parTransId="{42660246-26B7-4521-BAE0-E70C3A55459C}" sibTransId="{F0FCA408-1046-4869-B97A-20935F6F8B04}"/>
    <dgm:cxn modelId="{F2B2FA58-4F05-44C8-81F7-C40BD032CDFA}" type="presOf" srcId="{3B735C03-7E2A-479D-8F41-EC71535C427F}" destId="{72BD296C-4FFE-49DA-ADB6-0424E0B5AAB0}" srcOrd="0" destOrd="0" presId="urn:microsoft.com/office/officeart/2005/8/layout/chevron2"/>
    <dgm:cxn modelId="{90331185-6F8D-47F2-8B53-4ECCB335121B}" srcId="{E53EA28B-C937-4C6F-A355-C15E5DE42735}" destId="{3B735C03-7E2A-479D-8F41-EC71535C427F}" srcOrd="3" destOrd="0" parTransId="{5D8EA554-7A7A-4550-9D0C-EC777D6F6F56}" sibTransId="{2BB80E46-B3EE-4DC7-8828-B214257CC906}"/>
    <dgm:cxn modelId="{04C24C98-C1A0-4C66-B162-8C3191B74B88}" srcId="{E53EA28B-C937-4C6F-A355-C15E5DE42735}" destId="{231C961F-F72F-4D2B-BA5D-CDD3AB7B35FD}" srcOrd="1" destOrd="0" parTransId="{6B8FFAE8-DDB4-4831-8937-ED89886EC27F}" sibTransId="{97FA67BF-86D2-4C73-B96E-BE5EF6820BBB}"/>
    <dgm:cxn modelId="{9460D0A3-6322-40ED-BD30-47C0742B2A66}" type="presOf" srcId="{3DA17715-C73A-4F3F-A713-19542759DC76}" destId="{41EA1C1B-122E-47EB-8287-16AAC05607F5}" srcOrd="0" destOrd="0" presId="urn:microsoft.com/office/officeart/2005/8/layout/chevron2"/>
    <dgm:cxn modelId="{073792CC-9946-4568-82CE-83EED64E50C8}" type="presOf" srcId="{AE44EC59-0976-4E12-A230-40F4AED1BB09}" destId="{3F200525-E296-4C54-BE97-71D407565204}" srcOrd="0" destOrd="0" presId="urn:microsoft.com/office/officeart/2005/8/layout/chevron2"/>
    <dgm:cxn modelId="{31BEF8CE-764A-4118-8555-C2264DF0C18E}" type="presOf" srcId="{5D3AFBC0-0400-4F3C-93C7-5094161CC4C3}" destId="{88D56352-2FBE-4776-B4A4-B8398A0ABBFC}" srcOrd="0" destOrd="0" presId="urn:microsoft.com/office/officeart/2005/8/layout/chevron2"/>
    <dgm:cxn modelId="{12F8B7E3-B83E-48C5-9207-78EDAE94E0B4}" type="presOf" srcId="{2555CEB8-A775-47E0-BEB0-3F8803821D48}" destId="{72F76621-3863-4101-BBC4-9DBBFC169406}" srcOrd="0" destOrd="0" presId="urn:microsoft.com/office/officeart/2005/8/layout/chevron2"/>
    <dgm:cxn modelId="{1D5365E4-815F-4869-BD34-5AA9DE3BA6ED}" type="presOf" srcId="{E53EA28B-C937-4C6F-A355-C15E5DE42735}" destId="{B92DB4D7-85EA-48F1-8339-5048058C9386}" srcOrd="0" destOrd="0" presId="urn:microsoft.com/office/officeart/2005/8/layout/chevron2"/>
    <dgm:cxn modelId="{9A6915F5-4DE2-4EAF-B58A-569FB4ADBCCA}" srcId="{999CA785-7DF6-4282-8096-E5D8D5FB4CF2}" destId="{2555CEB8-A775-47E0-BEB0-3F8803821D48}" srcOrd="0" destOrd="0" parTransId="{D91D4336-DEDC-4640-B640-18FE99F1286B}" sibTransId="{CB16B50B-ECB0-448E-876F-321EBA5628D4}"/>
    <dgm:cxn modelId="{09857CD6-EA55-439D-B884-CB80D1690C8F}" type="presParOf" srcId="{B92DB4D7-85EA-48F1-8339-5048058C9386}" destId="{9A7C8345-4AD7-4116-BDD7-A126D4E3621F}" srcOrd="0" destOrd="0" presId="urn:microsoft.com/office/officeart/2005/8/layout/chevron2"/>
    <dgm:cxn modelId="{4B4FA177-AFF8-4464-A9E4-91F012A96A0D}" type="presParOf" srcId="{9A7C8345-4AD7-4116-BDD7-A126D4E3621F}" destId="{A170E497-4B40-48B9-9391-E3724E4A44B7}" srcOrd="0" destOrd="0" presId="urn:microsoft.com/office/officeart/2005/8/layout/chevron2"/>
    <dgm:cxn modelId="{D2E897B8-D08A-44F7-9211-89CF747407ED}" type="presParOf" srcId="{9A7C8345-4AD7-4116-BDD7-A126D4E3621F}" destId="{72F76621-3863-4101-BBC4-9DBBFC169406}" srcOrd="1" destOrd="0" presId="urn:microsoft.com/office/officeart/2005/8/layout/chevron2"/>
    <dgm:cxn modelId="{0CD81756-016B-4672-9860-078A39BF285C}" type="presParOf" srcId="{B92DB4D7-85EA-48F1-8339-5048058C9386}" destId="{623683EE-563F-4960-BA6C-CFEBCDB15C03}" srcOrd="1" destOrd="0" presId="urn:microsoft.com/office/officeart/2005/8/layout/chevron2"/>
    <dgm:cxn modelId="{06863763-84A7-4B20-88A2-6160934C2222}" type="presParOf" srcId="{B92DB4D7-85EA-48F1-8339-5048058C9386}" destId="{0A6786F7-00A4-4E8B-92EE-D26BCD68272A}" srcOrd="2" destOrd="0" presId="urn:microsoft.com/office/officeart/2005/8/layout/chevron2"/>
    <dgm:cxn modelId="{1BD16321-1A4E-4BC7-BBBD-5E2E14720E73}" type="presParOf" srcId="{0A6786F7-00A4-4E8B-92EE-D26BCD68272A}" destId="{D6B2EF7D-B06B-4ED1-A0AE-84C1896573CC}" srcOrd="0" destOrd="0" presId="urn:microsoft.com/office/officeart/2005/8/layout/chevron2"/>
    <dgm:cxn modelId="{E0868D2B-73A4-4A63-AA1C-9A9EDF311996}" type="presParOf" srcId="{0A6786F7-00A4-4E8B-92EE-D26BCD68272A}" destId="{41EA1C1B-122E-47EB-8287-16AAC05607F5}" srcOrd="1" destOrd="0" presId="urn:microsoft.com/office/officeart/2005/8/layout/chevron2"/>
    <dgm:cxn modelId="{C6D4EB4B-DFCA-4533-BA31-AD94840CDAAE}" type="presParOf" srcId="{B92DB4D7-85EA-48F1-8339-5048058C9386}" destId="{E7708CCF-574C-43C4-A98A-D435F4BCC039}" srcOrd="3" destOrd="0" presId="urn:microsoft.com/office/officeart/2005/8/layout/chevron2"/>
    <dgm:cxn modelId="{6D3B2BE1-8494-4FB9-996B-79B9D0574F11}" type="presParOf" srcId="{B92DB4D7-85EA-48F1-8339-5048058C9386}" destId="{C9B9CC26-5655-4DFD-B8DB-F7F25BC7AA31}" srcOrd="4" destOrd="0" presId="urn:microsoft.com/office/officeart/2005/8/layout/chevron2"/>
    <dgm:cxn modelId="{A1D4E9F0-AB13-4B09-9E04-242D33C1770F}" type="presParOf" srcId="{C9B9CC26-5655-4DFD-B8DB-F7F25BC7AA31}" destId="{3F200525-E296-4C54-BE97-71D407565204}" srcOrd="0" destOrd="0" presId="urn:microsoft.com/office/officeart/2005/8/layout/chevron2"/>
    <dgm:cxn modelId="{B49DC20F-34DE-4DFA-98F6-D453EAFF178B}" type="presParOf" srcId="{C9B9CC26-5655-4DFD-B8DB-F7F25BC7AA31}" destId="{F1CAE316-D9B2-4045-9933-9ACDD305AC35}" srcOrd="1" destOrd="0" presId="urn:microsoft.com/office/officeart/2005/8/layout/chevron2"/>
    <dgm:cxn modelId="{0EF68D13-A4EB-424B-A870-6B69B3F4BEB0}" type="presParOf" srcId="{B92DB4D7-85EA-48F1-8339-5048058C9386}" destId="{F170BB90-706B-429E-8AD8-77D3C0F27D90}" srcOrd="5" destOrd="0" presId="urn:microsoft.com/office/officeart/2005/8/layout/chevron2"/>
    <dgm:cxn modelId="{B93A7CDF-4748-4BC2-B462-36670765CA96}" type="presParOf" srcId="{B92DB4D7-85EA-48F1-8339-5048058C9386}" destId="{C5A70955-C06A-49C4-B9F3-AC1430421B4F}" srcOrd="6" destOrd="0" presId="urn:microsoft.com/office/officeart/2005/8/layout/chevron2"/>
    <dgm:cxn modelId="{DA98032D-6866-4CDE-AD6E-84282AE2D5AB}" type="presParOf" srcId="{C5A70955-C06A-49C4-B9F3-AC1430421B4F}" destId="{72BD296C-4FFE-49DA-ADB6-0424E0B5AAB0}" srcOrd="0" destOrd="0" presId="urn:microsoft.com/office/officeart/2005/8/layout/chevron2"/>
    <dgm:cxn modelId="{49D75055-50BB-4F2B-A443-18640EAEE595}" type="presParOf" srcId="{C5A70955-C06A-49C4-B9F3-AC1430421B4F}" destId="{88D56352-2FBE-4776-B4A4-B8398A0ABB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3EA28B-C937-4C6F-A355-C15E5DE4273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999CA785-7DF6-4282-8096-E5D8D5FB4CF2}">
      <dgm:prSet phldrT="[Text]"/>
      <dgm:spPr/>
      <dgm:t>
        <a:bodyPr/>
        <a:lstStyle/>
        <a:p>
          <a:r>
            <a:rPr lang="en-CA" b="1" dirty="0"/>
            <a:t>1</a:t>
          </a:r>
        </a:p>
      </dgm:t>
    </dgm:pt>
    <dgm:pt modelId="{9A225435-1F3D-4AF7-8700-8975D79C1A05}" type="parTrans" cxnId="{50AC8113-CC0E-4437-8317-B72F7BB337B8}">
      <dgm:prSet/>
      <dgm:spPr/>
      <dgm:t>
        <a:bodyPr/>
        <a:lstStyle/>
        <a:p>
          <a:endParaRPr lang="en-CA"/>
        </a:p>
      </dgm:t>
    </dgm:pt>
    <dgm:pt modelId="{73B94AE9-DC45-4D68-B77E-1EBF4AB48DDB}" type="sibTrans" cxnId="{50AC8113-CC0E-4437-8317-B72F7BB337B8}">
      <dgm:prSet/>
      <dgm:spPr/>
      <dgm:t>
        <a:bodyPr/>
        <a:lstStyle/>
        <a:p>
          <a:endParaRPr lang="en-CA"/>
        </a:p>
      </dgm:t>
    </dgm:pt>
    <dgm:pt modelId="{2555CEB8-A775-47E0-BEB0-3F8803821D48}">
      <dgm:prSet phldrT="[Text]"/>
      <dgm:spPr/>
      <dgm:t>
        <a:bodyPr/>
        <a:lstStyle/>
        <a:p>
          <a:pPr>
            <a:buNone/>
          </a:pPr>
          <a:r>
            <a:rPr lang="en-CA" dirty="0">
              <a:solidFill>
                <a:schemeClr val="accent1"/>
              </a:solidFill>
            </a:rPr>
            <a:t>Understand the RFP</a:t>
          </a:r>
        </a:p>
      </dgm:t>
    </dgm:pt>
    <dgm:pt modelId="{D91D4336-DEDC-4640-B640-18FE99F1286B}" type="parTrans" cxnId="{9A6915F5-4DE2-4EAF-B58A-569FB4ADBCCA}">
      <dgm:prSet/>
      <dgm:spPr/>
      <dgm:t>
        <a:bodyPr/>
        <a:lstStyle/>
        <a:p>
          <a:endParaRPr lang="en-CA"/>
        </a:p>
      </dgm:t>
    </dgm:pt>
    <dgm:pt modelId="{CB16B50B-ECB0-448E-876F-321EBA5628D4}" type="sibTrans" cxnId="{9A6915F5-4DE2-4EAF-B58A-569FB4ADBCCA}">
      <dgm:prSet/>
      <dgm:spPr/>
      <dgm:t>
        <a:bodyPr/>
        <a:lstStyle/>
        <a:p>
          <a:endParaRPr lang="en-CA"/>
        </a:p>
      </dgm:t>
    </dgm:pt>
    <dgm:pt modelId="{3B735C03-7E2A-479D-8F41-EC71535C427F}">
      <dgm:prSet phldrT="[Text]"/>
      <dgm:spPr>
        <a:solidFill>
          <a:schemeClr val="accent4">
            <a:lumMod val="40000"/>
            <a:lumOff val="60000"/>
          </a:schemeClr>
        </a:solidFill>
        <a:ln>
          <a:solidFill>
            <a:schemeClr val="accent4">
              <a:lumMod val="40000"/>
              <a:lumOff val="60000"/>
            </a:schemeClr>
          </a:solidFill>
        </a:ln>
      </dgm:spPr>
      <dgm:t>
        <a:bodyPr/>
        <a:lstStyle/>
        <a:p>
          <a:r>
            <a:rPr lang="en-CA" b="1" dirty="0"/>
            <a:t>4</a:t>
          </a:r>
        </a:p>
      </dgm:t>
    </dgm:pt>
    <dgm:pt modelId="{5D8EA554-7A7A-4550-9D0C-EC777D6F6F56}" type="parTrans" cxnId="{90331185-6F8D-47F2-8B53-4ECCB335121B}">
      <dgm:prSet/>
      <dgm:spPr/>
      <dgm:t>
        <a:bodyPr/>
        <a:lstStyle/>
        <a:p>
          <a:endParaRPr lang="en-CA"/>
        </a:p>
      </dgm:t>
    </dgm:pt>
    <dgm:pt modelId="{2BB80E46-B3EE-4DC7-8828-B214257CC906}" type="sibTrans" cxnId="{90331185-6F8D-47F2-8B53-4ECCB335121B}">
      <dgm:prSet/>
      <dgm:spPr/>
      <dgm:t>
        <a:bodyPr/>
        <a:lstStyle/>
        <a:p>
          <a:endParaRPr lang="en-CA"/>
        </a:p>
      </dgm:t>
    </dgm:pt>
    <dgm:pt modelId="{5D3AFBC0-0400-4F3C-93C7-5094161CC4C3}">
      <dgm:prSet phldrT="[Text]"/>
      <dgm:spPr>
        <a:ln>
          <a:solidFill>
            <a:schemeClr val="accent4">
              <a:lumMod val="40000"/>
              <a:lumOff val="60000"/>
            </a:schemeClr>
          </a:solidFill>
        </a:ln>
      </dgm:spPr>
      <dgm:t>
        <a:bodyPr/>
        <a:lstStyle/>
        <a:p>
          <a:pPr>
            <a:buNone/>
          </a:pPr>
          <a:r>
            <a:rPr lang="en-CA" dirty="0">
              <a:solidFill>
                <a:schemeClr val="accent4">
                  <a:lumMod val="40000"/>
                  <a:lumOff val="60000"/>
                </a:schemeClr>
              </a:solidFill>
            </a:rPr>
            <a:t>Think like an Evaluator</a:t>
          </a:r>
        </a:p>
      </dgm:t>
    </dgm:pt>
    <dgm:pt modelId="{D0B6DE00-FAAC-4426-8309-6C010C947D8D}" type="parTrans" cxnId="{E27B4B3D-248C-4B04-BCA9-AE92A0C54383}">
      <dgm:prSet/>
      <dgm:spPr/>
      <dgm:t>
        <a:bodyPr/>
        <a:lstStyle/>
        <a:p>
          <a:endParaRPr lang="en-CA"/>
        </a:p>
      </dgm:t>
    </dgm:pt>
    <dgm:pt modelId="{F14C281C-71AB-4727-A845-2B3983622661}" type="sibTrans" cxnId="{E27B4B3D-248C-4B04-BCA9-AE92A0C54383}">
      <dgm:prSet/>
      <dgm:spPr/>
      <dgm:t>
        <a:bodyPr/>
        <a:lstStyle/>
        <a:p>
          <a:endParaRPr lang="en-CA"/>
        </a:p>
      </dgm:t>
    </dgm:pt>
    <dgm:pt modelId="{231C961F-F72F-4D2B-BA5D-CDD3AB7B35FD}">
      <dgm:prSe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40000"/>
            <a:lumOff val="60000"/>
          </a:schemeClr>
        </a:solidFill>
        <a:ln>
          <a:solidFill>
            <a:schemeClr val="accent6">
              <a:lumMod val="40000"/>
              <a:lumOff val="60000"/>
            </a:schemeClr>
          </a:solidFill>
        </a:ln>
      </dgm:spPr>
      <dgm:t>
        <a:bodyPr/>
        <a:lstStyle/>
        <a:p>
          <a:r>
            <a:rPr lang="en-CA" b="1" dirty="0"/>
            <a:t>2</a:t>
          </a:r>
        </a:p>
      </dgm:t>
    </dgm:pt>
    <dgm:pt modelId="{6B8FFAE8-DDB4-4831-8937-ED89886EC27F}" type="parTrans" cxnId="{04C24C98-C1A0-4C66-B162-8C3191B74B88}">
      <dgm:prSet/>
      <dgm:spPr/>
      <dgm:t>
        <a:bodyPr/>
        <a:lstStyle/>
        <a:p>
          <a:endParaRPr lang="en-CA"/>
        </a:p>
      </dgm:t>
    </dgm:pt>
    <dgm:pt modelId="{97FA67BF-86D2-4C73-B96E-BE5EF6820BBB}" type="sibTrans" cxnId="{04C24C98-C1A0-4C66-B162-8C3191B74B88}">
      <dgm:prSet/>
      <dgm:spPr/>
      <dgm:t>
        <a:bodyPr/>
        <a:lstStyle/>
        <a:p>
          <a:endParaRPr lang="en-CA"/>
        </a:p>
      </dgm:t>
    </dgm:pt>
    <dgm:pt modelId="{AE44EC59-0976-4E12-A230-40F4AED1BB09}">
      <dgm:prSet/>
      <dgm:spPr>
        <a:solidFill>
          <a:schemeClr val="accent2">
            <a:lumMod val="40000"/>
            <a:lumOff val="60000"/>
          </a:schemeClr>
        </a:solidFill>
        <a:ln>
          <a:solidFill>
            <a:schemeClr val="accent2">
              <a:lumMod val="40000"/>
              <a:lumOff val="60000"/>
            </a:schemeClr>
          </a:solidFill>
        </a:ln>
      </dgm:spPr>
      <dgm:t>
        <a:bodyPr/>
        <a:lstStyle/>
        <a:p>
          <a:r>
            <a:rPr lang="en-CA" b="1" dirty="0"/>
            <a:t>3</a:t>
          </a:r>
        </a:p>
      </dgm:t>
    </dgm:pt>
    <dgm:pt modelId="{D3C6939A-A9CC-4B02-A716-D3C9F65E9552}" type="parTrans" cxnId="{2D021A35-2A7E-407C-8785-C0C3A90EEA02}">
      <dgm:prSet/>
      <dgm:spPr/>
      <dgm:t>
        <a:bodyPr/>
        <a:lstStyle/>
        <a:p>
          <a:endParaRPr lang="en-CA"/>
        </a:p>
      </dgm:t>
    </dgm:pt>
    <dgm:pt modelId="{899D8DEB-6158-461A-9785-DB4C21B97B18}" type="sibTrans" cxnId="{2D021A35-2A7E-407C-8785-C0C3A90EEA02}">
      <dgm:prSet/>
      <dgm:spPr/>
      <dgm:t>
        <a:bodyPr/>
        <a:lstStyle/>
        <a:p>
          <a:endParaRPr lang="en-CA"/>
        </a:p>
      </dgm:t>
    </dgm:pt>
    <dgm:pt modelId="{3DA17715-C73A-4F3F-A713-19542759DC76}">
      <dgm:prSet/>
      <dgm:spPr>
        <a:ln>
          <a:solidFill>
            <a:schemeClr val="accent6">
              <a:lumMod val="40000"/>
              <a:lumOff val="60000"/>
            </a:schemeClr>
          </a:solidFill>
        </a:ln>
      </dgm:spPr>
      <dgm:t>
        <a:bodyPr/>
        <a:lstStyle/>
        <a:p>
          <a:pPr>
            <a:buNone/>
          </a:pPr>
          <a:r>
            <a:rPr lang="en-CA" dirty="0">
              <a:solidFill>
                <a:schemeClr val="accent6">
                  <a:lumMod val="40000"/>
                  <a:lumOff val="60000"/>
                </a:schemeClr>
              </a:solidFill>
            </a:rPr>
            <a:t>Follow Directions</a:t>
          </a:r>
        </a:p>
      </dgm:t>
    </dgm:pt>
    <dgm:pt modelId="{E5EB1489-D38D-471F-BD4E-AB29410A9B01}" type="parTrans" cxnId="{5455E66A-4609-44EC-908A-A6786B1CF8CC}">
      <dgm:prSet/>
      <dgm:spPr/>
      <dgm:t>
        <a:bodyPr/>
        <a:lstStyle/>
        <a:p>
          <a:endParaRPr lang="en-CA"/>
        </a:p>
      </dgm:t>
    </dgm:pt>
    <dgm:pt modelId="{6B3BBAAC-9318-42AD-A6F4-3578357E89FB}" type="sibTrans" cxnId="{5455E66A-4609-44EC-908A-A6786B1CF8CC}">
      <dgm:prSet/>
      <dgm:spPr/>
      <dgm:t>
        <a:bodyPr/>
        <a:lstStyle/>
        <a:p>
          <a:endParaRPr lang="en-CA"/>
        </a:p>
      </dgm:t>
    </dgm:pt>
    <dgm:pt modelId="{5C122E8E-006F-46A4-86AC-05136A4984D3}">
      <dgm:prSet/>
      <dgm:spPr>
        <a:ln>
          <a:solidFill>
            <a:schemeClr val="accent2">
              <a:lumMod val="40000"/>
              <a:lumOff val="60000"/>
            </a:schemeClr>
          </a:solidFill>
        </a:ln>
      </dgm:spPr>
      <dgm:t>
        <a:bodyPr/>
        <a:lstStyle/>
        <a:p>
          <a:pPr>
            <a:buNone/>
          </a:pPr>
          <a:r>
            <a:rPr lang="en-CA" dirty="0">
              <a:solidFill>
                <a:schemeClr val="accent2">
                  <a:lumMod val="40000"/>
                  <a:lumOff val="60000"/>
                </a:schemeClr>
              </a:solidFill>
            </a:rPr>
            <a:t>Watch your Language</a:t>
          </a:r>
        </a:p>
      </dgm:t>
    </dgm:pt>
    <dgm:pt modelId="{42660246-26B7-4521-BAE0-E70C3A55459C}" type="parTrans" cxnId="{E8BF4C54-D805-4E32-8135-60A39273062B}">
      <dgm:prSet/>
      <dgm:spPr/>
      <dgm:t>
        <a:bodyPr/>
        <a:lstStyle/>
        <a:p>
          <a:endParaRPr lang="en-CA"/>
        </a:p>
      </dgm:t>
    </dgm:pt>
    <dgm:pt modelId="{F0FCA408-1046-4869-B97A-20935F6F8B04}" type="sibTrans" cxnId="{E8BF4C54-D805-4E32-8135-60A39273062B}">
      <dgm:prSet/>
      <dgm:spPr/>
      <dgm:t>
        <a:bodyPr/>
        <a:lstStyle/>
        <a:p>
          <a:endParaRPr lang="en-CA"/>
        </a:p>
      </dgm:t>
    </dgm:pt>
    <dgm:pt modelId="{B92DB4D7-85EA-48F1-8339-5048058C9386}" type="pres">
      <dgm:prSet presAssocID="{E53EA28B-C937-4C6F-A355-C15E5DE42735}" presName="linearFlow" presStyleCnt="0">
        <dgm:presLayoutVars>
          <dgm:dir/>
          <dgm:animLvl val="lvl"/>
          <dgm:resizeHandles val="exact"/>
        </dgm:presLayoutVars>
      </dgm:prSet>
      <dgm:spPr/>
    </dgm:pt>
    <dgm:pt modelId="{9A7C8345-4AD7-4116-BDD7-A126D4E3621F}" type="pres">
      <dgm:prSet presAssocID="{999CA785-7DF6-4282-8096-E5D8D5FB4CF2}" presName="composite" presStyleCnt="0"/>
      <dgm:spPr/>
    </dgm:pt>
    <dgm:pt modelId="{A170E497-4B40-48B9-9391-E3724E4A44B7}" type="pres">
      <dgm:prSet presAssocID="{999CA785-7DF6-4282-8096-E5D8D5FB4CF2}" presName="parentText" presStyleLbl="alignNode1" presStyleIdx="0" presStyleCnt="4">
        <dgm:presLayoutVars>
          <dgm:chMax val="1"/>
          <dgm:bulletEnabled val="1"/>
        </dgm:presLayoutVars>
      </dgm:prSet>
      <dgm:spPr/>
    </dgm:pt>
    <dgm:pt modelId="{72F76621-3863-4101-BBC4-9DBBFC169406}" type="pres">
      <dgm:prSet presAssocID="{999CA785-7DF6-4282-8096-E5D8D5FB4CF2}" presName="descendantText" presStyleLbl="alignAcc1" presStyleIdx="0" presStyleCnt="4">
        <dgm:presLayoutVars>
          <dgm:bulletEnabled val="1"/>
        </dgm:presLayoutVars>
      </dgm:prSet>
      <dgm:spPr/>
    </dgm:pt>
    <dgm:pt modelId="{623683EE-563F-4960-BA6C-CFEBCDB15C03}" type="pres">
      <dgm:prSet presAssocID="{73B94AE9-DC45-4D68-B77E-1EBF4AB48DDB}" presName="sp" presStyleCnt="0"/>
      <dgm:spPr/>
    </dgm:pt>
    <dgm:pt modelId="{0A6786F7-00A4-4E8B-92EE-D26BCD68272A}" type="pres">
      <dgm:prSet presAssocID="{231C961F-F72F-4D2B-BA5D-CDD3AB7B35FD}" presName="composite" presStyleCnt="0"/>
      <dgm:spPr/>
    </dgm:pt>
    <dgm:pt modelId="{D6B2EF7D-B06B-4ED1-A0AE-84C1896573CC}" type="pres">
      <dgm:prSet presAssocID="{231C961F-F72F-4D2B-BA5D-CDD3AB7B35FD}" presName="parentText" presStyleLbl="alignNode1" presStyleIdx="1" presStyleCnt="4">
        <dgm:presLayoutVars>
          <dgm:chMax val="1"/>
          <dgm:bulletEnabled val="1"/>
        </dgm:presLayoutVars>
      </dgm:prSet>
      <dgm:spPr/>
    </dgm:pt>
    <dgm:pt modelId="{41EA1C1B-122E-47EB-8287-16AAC05607F5}" type="pres">
      <dgm:prSet presAssocID="{231C961F-F72F-4D2B-BA5D-CDD3AB7B35FD}" presName="descendantText" presStyleLbl="alignAcc1" presStyleIdx="1" presStyleCnt="4">
        <dgm:presLayoutVars>
          <dgm:bulletEnabled val="1"/>
        </dgm:presLayoutVars>
      </dgm:prSet>
      <dgm:spPr/>
    </dgm:pt>
    <dgm:pt modelId="{E7708CCF-574C-43C4-A98A-D435F4BCC039}" type="pres">
      <dgm:prSet presAssocID="{97FA67BF-86D2-4C73-B96E-BE5EF6820BBB}" presName="sp" presStyleCnt="0"/>
      <dgm:spPr/>
    </dgm:pt>
    <dgm:pt modelId="{C9B9CC26-5655-4DFD-B8DB-F7F25BC7AA31}" type="pres">
      <dgm:prSet presAssocID="{AE44EC59-0976-4E12-A230-40F4AED1BB09}" presName="composite" presStyleCnt="0"/>
      <dgm:spPr/>
    </dgm:pt>
    <dgm:pt modelId="{3F200525-E296-4C54-BE97-71D407565204}" type="pres">
      <dgm:prSet presAssocID="{AE44EC59-0976-4E12-A230-40F4AED1BB09}" presName="parentText" presStyleLbl="alignNode1" presStyleIdx="2" presStyleCnt="4">
        <dgm:presLayoutVars>
          <dgm:chMax val="1"/>
          <dgm:bulletEnabled val="1"/>
        </dgm:presLayoutVars>
      </dgm:prSet>
      <dgm:spPr/>
    </dgm:pt>
    <dgm:pt modelId="{F1CAE316-D9B2-4045-9933-9ACDD305AC35}" type="pres">
      <dgm:prSet presAssocID="{AE44EC59-0976-4E12-A230-40F4AED1BB09}" presName="descendantText" presStyleLbl="alignAcc1" presStyleIdx="2" presStyleCnt="4">
        <dgm:presLayoutVars>
          <dgm:bulletEnabled val="1"/>
        </dgm:presLayoutVars>
      </dgm:prSet>
      <dgm:spPr/>
    </dgm:pt>
    <dgm:pt modelId="{F170BB90-706B-429E-8AD8-77D3C0F27D90}" type="pres">
      <dgm:prSet presAssocID="{899D8DEB-6158-461A-9785-DB4C21B97B18}" presName="sp" presStyleCnt="0"/>
      <dgm:spPr/>
    </dgm:pt>
    <dgm:pt modelId="{C5A70955-C06A-49C4-B9F3-AC1430421B4F}" type="pres">
      <dgm:prSet presAssocID="{3B735C03-7E2A-479D-8F41-EC71535C427F}" presName="composite" presStyleCnt="0"/>
      <dgm:spPr/>
    </dgm:pt>
    <dgm:pt modelId="{72BD296C-4FFE-49DA-ADB6-0424E0B5AAB0}" type="pres">
      <dgm:prSet presAssocID="{3B735C03-7E2A-479D-8F41-EC71535C427F}" presName="parentText" presStyleLbl="alignNode1" presStyleIdx="3" presStyleCnt="4">
        <dgm:presLayoutVars>
          <dgm:chMax val="1"/>
          <dgm:bulletEnabled val="1"/>
        </dgm:presLayoutVars>
      </dgm:prSet>
      <dgm:spPr/>
    </dgm:pt>
    <dgm:pt modelId="{88D56352-2FBE-4776-B4A4-B8398A0ABBFC}" type="pres">
      <dgm:prSet presAssocID="{3B735C03-7E2A-479D-8F41-EC71535C427F}" presName="descendantText" presStyleLbl="alignAcc1" presStyleIdx="3" presStyleCnt="4">
        <dgm:presLayoutVars>
          <dgm:bulletEnabled val="1"/>
        </dgm:presLayoutVars>
      </dgm:prSet>
      <dgm:spPr/>
    </dgm:pt>
  </dgm:ptLst>
  <dgm:cxnLst>
    <dgm:cxn modelId="{FC5ED210-D492-4BA7-9815-240FFFDEE46B}" type="presOf" srcId="{999CA785-7DF6-4282-8096-E5D8D5FB4CF2}" destId="{A170E497-4B40-48B9-9391-E3724E4A44B7}" srcOrd="0" destOrd="0" presId="urn:microsoft.com/office/officeart/2005/8/layout/chevron2"/>
    <dgm:cxn modelId="{50AC8113-CC0E-4437-8317-B72F7BB337B8}" srcId="{E53EA28B-C937-4C6F-A355-C15E5DE42735}" destId="{999CA785-7DF6-4282-8096-E5D8D5FB4CF2}" srcOrd="0" destOrd="0" parTransId="{9A225435-1F3D-4AF7-8700-8975D79C1A05}" sibTransId="{73B94AE9-DC45-4D68-B77E-1EBF4AB48DDB}"/>
    <dgm:cxn modelId="{25923B25-E7EB-4F68-8708-765BB7B2B24B}" type="presOf" srcId="{5C122E8E-006F-46A4-86AC-05136A4984D3}" destId="{F1CAE316-D9B2-4045-9933-9ACDD305AC35}" srcOrd="0" destOrd="0" presId="urn:microsoft.com/office/officeart/2005/8/layout/chevron2"/>
    <dgm:cxn modelId="{2D021A35-2A7E-407C-8785-C0C3A90EEA02}" srcId="{E53EA28B-C937-4C6F-A355-C15E5DE42735}" destId="{AE44EC59-0976-4E12-A230-40F4AED1BB09}" srcOrd="2" destOrd="0" parTransId="{D3C6939A-A9CC-4B02-A716-D3C9F65E9552}" sibTransId="{899D8DEB-6158-461A-9785-DB4C21B97B18}"/>
    <dgm:cxn modelId="{E27B4B3D-248C-4B04-BCA9-AE92A0C54383}" srcId="{3B735C03-7E2A-479D-8F41-EC71535C427F}" destId="{5D3AFBC0-0400-4F3C-93C7-5094161CC4C3}" srcOrd="0" destOrd="0" parTransId="{D0B6DE00-FAAC-4426-8309-6C010C947D8D}" sibTransId="{F14C281C-71AB-4727-A845-2B3983622661}"/>
    <dgm:cxn modelId="{5455E66A-4609-44EC-908A-A6786B1CF8CC}" srcId="{231C961F-F72F-4D2B-BA5D-CDD3AB7B35FD}" destId="{3DA17715-C73A-4F3F-A713-19542759DC76}" srcOrd="0" destOrd="0" parTransId="{E5EB1489-D38D-471F-BD4E-AB29410A9B01}" sibTransId="{6B3BBAAC-9318-42AD-A6F4-3578357E89FB}"/>
    <dgm:cxn modelId="{E389984B-B505-47A4-B248-29829832279D}" type="presOf" srcId="{231C961F-F72F-4D2B-BA5D-CDD3AB7B35FD}" destId="{D6B2EF7D-B06B-4ED1-A0AE-84C1896573CC}" srcOrd="0" destOrd="0" presId="urn:microsoft.com/office/officeart/2005/8/layout/chevron2"/>
    <dgm:cxn modelId="{E8BF4C54-D805-4E32-8135-60A39273062B}" srcId="{AE44EC59-0976-4E12-A230-40F4AED1BB09}" destId="{5C122E8E-006F-46A4-86AC-05136A4984D3}" srcOrd="0" destOrd="0" parTransId="{42660246-26B7-4521-BAE0-E70C3A55459C}" sibTransId="{F0FCA408-1046-4869-B97A-20935F6F8B04}"/>
    <dgm:cxn modelId="{F2B2FA58-4F05-44C8-81F7-C40BD032CDFA}" type="presOf" srcId="{3B735C03-7E2A-479D-8F41-EC71535C427F}" destId="{72BD296C-4FFE-49DA-ADB6-0424E0B5AAB0}" srcOrd="0" destOrd="0" presId="urn:microsoft.com/office/officeart/2005/8/layout/chevron2"/>
    <dgm:cxn modelId="{90331185-6F8D-47F2-8B53-4ECCB335121B}" srcId="{E53EA28B-C937-4C6F-A355-C15E5DE42735}" destId="{3B735C03-7E2A-479D-8F41-EC71535C427F}" srcOrd="3" destOrd="0" parTransId="{5D8EA554-7A7A-4550-9D0C-EC777D6F6F56}" sibTransId="{2BB80E46-B3EE-4DC7-8828-B214257CC906}"/>
    <dgm:cxn modelId="{04C24C98-C1A0-4C66-B162-8C3191B74B88}" srcId="{E53EA28B-C937-4C6F-A355-C15E5DE42735}" destId="{231C961F-F72F-4D2B-BA5D-CDD3AB7B35FD}" srcOrd="1" destOrd="0" parTransId="{6B8FFAE8-DDB4-4831-8937-ED89886EC27F}" sibTransId="{97FA67BF-86D2-4C73-B96E-BE5EF6820BBB}"/>
    <dgm:cxn modelId="{9460D0A3-6322-40ED-BD30-47C0742B2A66}" type="presOf" srcId="{3DA17715-C73A-4F3F-A713-19542759DC76}" destId="{41EA1C1B-122E-47EB-8287-16AAC05607F5}" srcOrd="0" destOrd="0" presId="urn:microsoft.com/office/officeart/2005/8/layout/chevron2"/>
    <dgm:cxn modelId="{073792CC-9946-4568-82CE-83EED64E50C8}" type="presOf" srcId="{AE44EC59-0976-4E12-A230-40F4AED1BB09}" destId="{3F200525-E296-4C54-BE97-71D407565204}" srcOrd="0" destOrd="0" presId="urn:microsoft.com/office/officeart/2005/8/layout/chevron2"/>
    <dgm:cxn modelId="{31BEF8CE-764A-4118-8555-C2264DF0C18E}" type="presOf" srcId="{5D3AFBC0-0400-4F3C-93C7-5094161CC4C3}" destId="{88D56352-2FBE-4776-B4A4-B8398A0ABBFC}" srcOrd="0" destOrd="0" presId="urn:microsoft.com/office/officeart/2005/8/layout/chevron2"/>
    <dgm:cxn modelId="{12F8B7E3-B83E-48C5-9207-78EDAE94E0B4}" type="presOf" srcId="{2555CEB8-A775-47E0-BEB0-3F8803821D48}" destId="{72F76621-3863-4101-BBC4-9DBBFC169406}" srcOrd="0" destOrd="0" presId="urn:microsoft.com/office/officeart/2005/8/layout/chevron2"/>
    <dgm:cxn modelId="{1D5365E4-815F-4869-BD34-5AA9DE3BA6ED}" type="presOf" srcId="{E53EA28B-C937-4C6F-A355-C15E5DE42735}" destId="{B92DB4D7-85EA-48F1-8339-5048058C9386}" srcOrd="0" destOrd="0" presId="urn:microsoft.com/office/officeart/2005/8/layout/chevron2"/>
    <dgm:cxn modelId="{9A6915F5-4DE2-4EAF-B58A-569FB4ADBCCA}" srcId="{999CA785-7DF6-4282-8096-E5D8D5FB4CF2}" destId="{2555CEB8-A775-47E0-BEB0-3F8803821D48}" srcOrd="0" destOrd="0" parTransId="{D91D4336-DEDC-4640-B640-18FE99F1286B}" sibTransId="{CB16B50B-ECB0-448E-876F-321EBA5628D4}"/>
    <dgm:cxn modelId="{09857CD6-EA55-439D-B884-CB80D1690C8F}" type="presParOf" srcId="{B92DB4D7-85EA-48F1-8339-5048058C9386}" destId="{9A7C8345-4AD7-4116-BDD7-A126D4E3621F}" srcOrd="0" destOrd="0" presId="urn:microsoft.com/office/officeart/2005/8/layout/chevron2"/>
    <dgm:cxn modelId="{4B4FA177-AFF8-4464-A9E4-91F012A96A0D}" type="presParOf" srcId="{9A7C8345-4AD7-4116-BDD7-A126D4E3621F}" destId="{A170E497-4B40-48B9-9391-E3724E4A44B7}" srcOrd="0" destOrd="0" presId="urn:microsoft.com/office/officeart/2005/8/layout/chevron2"/>
    <dgm:cxn modelId="{D2E897B8-D08A-44F7-9211-89CF747407ED}" type="presParOf" srcId="{9A7C8345-4AD7-4116-BDD7-A126D4E3621F}" destId="{72F76621-3863-4101-BBC4-9DBBFC169406}" srcOrd="1" destOrd="0" presId="urn:microsoft.com/office/officeart/2005/8/layout/chevron2"/>
    <dgm:cxn modelId="{0CD81756-016B-4672-9860-078A39BF285C}" type="presParOf" srcId="{B92DB4D7-85EA-48F1-8339-5048058C9386}" destId="{623683EE-563F-4960-BA6C-CFEBCDB15C03}" srcOrd="1" destOrd="0" presId="urn:microsoft.com/office/officeart/2005/8/layout/chevron2"/>
    <dgm:cxn modelId="{06863763-84A7-4B20-88A2-6160934C2222}" type="presParOf" srcId="{B92DB4D7-85EA-48F1-8339-5048058C9386}" destId="{0A6786F7-00A4-4E8B-92EE-D26BCD68272A}" srcOrd="2" destOrd="0" presId="urn:microsoft.com/office/officeart/2005/8/layout/chevron2"/>
    <dgm:cxn modelId="{1BD16321-1A4E-4BC7-BBBD-5E2E14720E73}" type="presParOf" srcId="{0A6786F7-00A4-4E8B-92EE-D26BCD68272A}" destId="{D6B2EF7D-B06B-4ED1-A0AE-84C1896573CC}" srcOrd="0" destOrd="0" presId="urn:microsoft.com/office/officeart/2005/8/layout/chevron2"/>
    <dgm:cxn modelId="{E0868D2B-73A4-4A63-AA1C-9A9EDF311996}" type="presParOf" srcId="{0A6786F7-00A4-4E8B-92EE-D26BCD68272A}" destId="{41EA1C1B-122E-47EB-8287-16AAC05607F5}" srcOrd="1" destOrd="0" presId="urn:microsoft.com/office/officeart/2005/8/layout/chevron2"/>
    <dgm:cxn modelId="{C6D4EB4B-DFCA-4533-BA31-AD94840CDAAE}" type="presParOf" srcId="{B92DB4D7-85EA-48F1-8339-5048058C9386}" destId="{E7708CCF-574C-43C4-A98A-D435F4BCC039}" srcOrd="3" destOrd="0" presId="urn:microsoft.com/office/officeart/2005/8/layout/chevron2"/>
    <dgm:cxn modelId="{6D3B2BE1-8494-4FB9-996B-79B9D0574F11}" type="presParOf" srcId="{B92DB4D7-85EA-48F1-8339-5048058C9386}" destId="{C9B9CC26-5655-4DFD-B8DB-F7F25BC7AA31}" srcOrd="4" destOrd="0" presId="urn:microsoft.com/office/officeart/2005/8/layout/chevron2"/>
    <dgm:cxn modelId="{A1D4E9F0-AB13-4B09-9E04-242D33C1770F}" type="presParOf" srcId="{C9B9CC26-5655-4DFD-B8DB-F7F25BC7AA31}" destId="{3F200525-E296-4C54-BE97-71D407565204}" srcOrd="0" destOrd="0" presId="urn:microsoft.com/office/officeart/2005/8/layout/chevron2"/>
    <dgm:cxn modelId="{B49DC20F-34DE-4DFA-98F6-D453EAFF178B}" type="presParOf" srcId="{C9B9CC26-5655-4DFD-B8DB-F7F25BC7AA31}" destId="{F1CAE316-D9B2-4045-9933-9ACDD305AC35}" srcOrd="1" destOrd="0" presId="urn:microsoft.com/office/officeart/2005/8/layout/chevron2"/>
    <dgm:cxn modelId="{0EF68D13-A4EB-424B-A870-6B69B3F4BEB0}" type="presParOf" srcId="{B92DB4D7-85EA-48F1-8339-5048058C9386}" destId="{F170BB90-706B-429E-8AD8-77D3C0F27D90}" srcOrd="5" destOrd="0" presId="urn:microsoft.com/office/officeart/2005/8/layout/chevron2"/>
    <dgm:cxn modelId="{B93A7CDF-4748-4BC2-B462-36670765CA96}" type="presParOf" srcId="{B92DB4D7-85EA-48F1-8339-5048058C9386}" destId="{C5A70955-C06A-49C4-B9F3-AC1430421B4F}" srcOrd="6" destOrd="0" presId="urn:microsoft.com/office/officeart/2005/8/layout/chevron2"/>
    <dgm:cxn modelId="{DA98032D-6866-4CDE-AD6E-84282AE2D5AB}" type="presParOf" srcId="{C5A70955-C06A-49C4-B9F3-AC1430421B4F}" destId="{72BD296C-4FFE-49DA-ADB6-0424E0B5AAB0}" srcOrd="0" destOrd="0" presId="urn:microsoft.com/office/officeart/2005/8/layout/chevron2"/>
    <dgm:cxn modelId="{49D75055-50BB-4F2B-A443-18640EAEE595}" type="presParOf" srcId="{C5A70955-C06A-49C4-B9F3-AC1430421B4F}" destId="{88D56352-2FBE-4776-B4A4-B8398A0ABB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3EA28B-C937-4C6F-A355-C15E5DE4273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999CA785-7DF6-4282-8096-E5D8D5FB4CF2}">
      <dgm:prSet phldrT="[Text]"/>
      <dgm:spPr>
        <a:solidFill>
          <a:schemeClr val="accent1">
            <a:lumMod val="40000"/>
            <a:lumOff val="60000"/>
          </a:schemeClr>
        </a:solidFill>
        <a:ln>
          <a:solidFill>
            <a:schemeClr val="accent1">
              <a:lumMod val="40000"/>
              <a:lumOff val="60000"/>
            </a:schemeClr>
          </a:solidFill>
        </a:ln>
      </dgm:spPr>
      <dgm:t>
        <a:bodyPr/>
        <a:lstStyle/>
        <a:p>
          <a:r>
            <a:rPr lang="en-CA" b="1" dirty="0"/>
            <a:t>1</a:t>
          </a:r>
        </a:p>
      </dgm:t>
    </dgm:pt>
    <dgm:pt modelId="{9A225435-1F3D-4AF7-8700-8975D79C1A05}" type="parTrans" cxnId="{50AC8113-CC0E-4437-8317-B72F7BB337B8}">
      <dgm:prSet/>
      <dgm:spPr/>
      <dgm:t>
        <a:bodyPr/>
        <a:lstStyle/>
        <a:p>
          <a:endParaRPr lang="en-CA"/>
        </a:p>
      </dgm:t>
    </dgm:pt>
    <dgm:pt modelId="{73B94AE9-DC45-4D68-B77E-1EBF4AB48DDB}" type="sibTrans" cxnId="{50AC8113-CC0E-4437-8317-B72F7BB337B8}">
      <dgm:prSet/>
      <dgm:spPr/>
      <dgm:t>
        <a:bodyPr/>
        <a:lstStyle/>
        <a:p>
          <a:endParaRPr lang="en-CA"/>
        </a:p>
      </dgm:t>
    </dgm:pt>
    <dgm:pt modelId="{2555CEB8-A775-47E0-BEB0-3F8803821D48}">
      <dgm:prSet phldrT="[Text]"/>
      <dgm:spPr>
        <a:ln>
          <a:solidFill>
            <a:schemeClr val="accent1">
              <a:lumMod val="40000"/>
              <a:lumOff val="60000"/>
            </a:schemeClr>
          </a:solidFill>
        </a:ln>
      </dgm:spPr>
      <dgm:t>
        <a:bodyPr/>
        <a:lstStyle/>
        <a:p>
          <a:pPr>
            <a:buNone/>
          </a:pPr>
          <a:r>
            <a:rPr lang="en-CA" dirty="0">
              <a:solidFill>
                <a:schemeClr val="accent1">
                  <a:lumMod val="40000"/>
                  <a:lumOff val="60000"/>
                </a:schemeClr>
              </a:solidFill>
            </a:rPr>
            <a:t>Understand the RFP</a:t>
          </a:r>
        </a:p>
      </dgm:t>
    </dgm:pt>
    <dgm:pt modelId="{D91D4336-DEDC-4640-B640-18FE99F1286B}" type="parTrans" cxnId="{9A6915F5-4DE2-4EAF-B58A-569FB4ADBCCA}">
      <dgm:prSet/>
      <dgm:spPr/>
      <dgm:t>
        <a:bodyPr/>
        <a:lstStyle/>
        <a:p>
          <a:endParaRPr lang="en-CA"/>
        </a:p>
      </dgm:t>
    </dgm:pt>
    <dgm:pt modelId="{CB16B50B-ECB0-448E-876F-321EBA5628D4}" type="sibTrans" cxnId="{9A6915F5-4DE2-4EAF-B58A-569FB4ADBCCA}">
      <dgm:prSet/>
      <dgm:spPr/>
      <dgm:t>
        <a:bodyPr/>
        <a:lstStyle/>
        <a:p>
          <a:endParaRPr lang="en-CA"/>
        </a:p>
      </dgm:t>
    </dgm:pt>
    <dgm:pt modelId="{3B735C03-7E2A-479D-8F41-EC71535C427F}">
      <dgm:prSet phldrT="[Text]"/>
      <dgm:spPr>
        <a:solidFill>
          <a:schemeClr val="accent4">
            <a:lumMod val="40000"/>
            <a:lumOff val="60000"/>
          </a:schemeClr>
        </a:solidFill>
        <a:ln>
          <a:solidFill>
            <a:schemeClr val="accent4">
              <a:lumMod val="40000"/>
              <a:lumOff val="60000"/>
            </a:schemeClr>
          </a:solidFill>
        </a:ln>
      </dgm:spPr>
      <dgm:t>
        <a:bodyPr/>
        <a:lstStyle/>
        <a:p>
          <a:r>
            <a:rPr lang="en-CA" b="1" dirty="0"/>
            <a:t>4</a:t>
          </a:r>
        </a:p>
      </dgm:t>
    </dgm:pt>
    <dgm:pt modelId="{5D8EA554-7A7A-4550-9D0C-EC777D6F6F56}" type="parTrans" cxnId="{90331185-6F8D-47F2-8B53-4ECCB335121B}">
      <dgm:prSet/>
      <dgm:spPr/>
      <dgm:t>
        <a:bodyPr/>
        <a:lstStyle/>
        <a:p>
          <a:endParaRPr lang="en-CA"/>
        </a:p>
      </dgm:t>
    </dgm:pt>
    <dgm:pt modelId="{2BB80E46-B3EE-4DC7-8828-B214257CC906}" type="sibTrans" cxnId="{90331185-6F8D-47F2-8B53-4ECCB335121B}">
      <dgm:prSet/>
      <dgm:spPr/>
      <dgm:t>
        <a:bodyPr/>
        <a:lstStyle/>
        <a:p>
          <a:endParaRPr lang="en-CA"/>
        </a:p>
      </dgm:t>
    </dgm:pt>
    <dgm:pt modelId="{5D3AFBC0-0400-4F3C-93C7-5094161CC4C3}">
      <dgm:prSet phldrT="[Text]"/>
      <dgm:spPr>
        <a:ln>
          <a:solidFill>
            <a:schemeClr val="accent4">
              <a:lumMod val="40000"/>
              <a:lumOff val="60000"/>
            </a:schemeClr>
          </a:solidFill>
        </a:ln>
      </dgm:spPr>
      <dgm:t>
        <a:bodyPr/>
        <a:lstStyle/>
        <a:p>
          <a:pPr>
            <a:buNone/>
          </a:pPr>
          <a:r>
            <a:rPr lang="en-CA" dirty="0">
              <a:solidFill>
                <a:schemeClr val="accent4">
                  <a:lumMod val="40000"/>
                  <a:lumOff val="60000"/>
                </a:schemeClr>
              </a:solidFill>
            </a:rPr>
            <a:t>Think like an Evaluator</a:t>
          </a:r>
        </a:p>
      </dgm:t>
    </dgm:pt>
    <dgm:pt modelId="{D0B6DE00-FAAC-4426-8309-6C010C947D8D}" type="parTrans" cxnId="{E27B4B3D-248C-4B04-BCA9-AE92A0C54383}">
      <dgm:prSet/>
      <dgm:spPr/>
      <dgm:t>
        <a:bodyPr/>
        <a:lstStyle/>
        <a:p>
          <a:endParaRPr lang="en-CA"/>
        </a:p>
      </dgm:t>
    </dgm:pt>
    <dgm:pt modelId="{F14C281C-71AB-4727-A845-2B3983622661}" type="sibTrans" cxnId="{E27B4B3D-248C-4B04-BCA9-AE92A0C54383}">
      <dgm:prSet/>
      <dgm:spPr/>
      <dgm:t>
        <a:bodyPr/>
        <a:lstStyle/>
        <a:p>
          <a:endParaRPr lang="en-CA"/>
        </a:p>
      </dgm:t>
    </dgm:pt>
    <dgm:pt modelId="{231C961F-F72F-4D2B-BA5D-CDD3AB7B35FD}">
      <dgm:prSet>
        <dgm:style>
          <a:lnRef idx="2">
            <a:schemeClr val="accent6">
              <a:shade val="50000"/>
            </a:schemeClr>
          </a:lnRef>
          <a:fillRef idx="1">
            <a:schemeClr val="accent6"/>
          </a:fillRef>
          <a:effectRef idx="0">
            <a:schemeClr val="accent6"/>
          </a:effectRef>
          <a:fontRef idx="minor">
            <a:schemeClr val="lt1"/>
          </a:fontRef>
        </dgm:style>
      </dgm:prSet>
      <dgm:spPr>
        <a:ln>
          <a:solidFill>
            <a:schemeClr val="accent6"/>
          </a:solidFill>
        </a:ln>
      </dgm:spPr>
      <dgm:t>
        <a:bodyPr/>
        <a:lstStyle/>
        <a:p>
          <a:r>
            <a:rPr lang="en-CA" b="1" dirty="0"/>
            <a:t>2</a:t>
          </a:r>
        </a:p>
      </dgm:t>
    </dgm:pt>
    <dgm:pt modelId="{6B8FFAE8-DDB4-4831-8937-ED89886EC27F}" type="parTrans" cxnId="{04C24C98-C1A0-4C66-B162-8C3191B74B88}">
      <dgm:prSet/>
      <dgm:spPr/>
      <dgm:t>
        <a:bodyPr/>
        <a:lstStyle/>
        <a:p>
          <a:endParaRPr lang="en-CA"/>
        </a:p>
      </dgm:t>
    </dgm:pt>
    <dgm:pt modelId="{97FA67BF-86D2-4C73-B96E-BE5EF6820BBB}" type="sibTrans" cxnId="{04C24C98-C1A0-4C66-B162-8C3191B74B88}">
      <dgm:prSet/>
      <dgm:spPr/>
      <dgm:t>
        <a:bodyPr/>
        <a:lstStyle/>
        <a:p>
          <a:endParaRPr lang="en-CA"/>
        </a:p>
      </dgm:t>
    </dgm:pt>
    <dgm:pt modelId="{AE44EC59-0976-4E12-A230-40F4AED1BB09}">
      <dgm:prSet/>
      <dgm:spPr>
        <a:solidFill>
          <a:schemeClr val="accent2">
            <a:lumMod val="40000"/>
            <a:lumOff val="60000"/>
          </a:schemeClr>
        </a:solidFill>
        <a:ln>
          <a:solidFill>
            <a:schemeClr val="accent2">
              <a:lumMod val="40000"/>
              <a:lumOff val="60000"/>
            </a:schemeClr>
          </a:solidFill>
        </a:ln>
      </dgm:spPr>
      <dgm:t>
        <a:bodyPr/>
        <a:lstStyle/>
        <a:p>
          <a:r>
            <a:rPr lang="en-CA" b="1" dirty="0"/>
            <a:t>3</a:t>
          </a:r>
        </a:p>
      </dgm:t>
    </dgm:pt>
    <dgm:pt modelId="{D3C6939A-A9CC-4B02-A716-D3C9F65E9552}" type="parTrans" cxnId="{2D021A35-2A7E-407C-8785-C0C3A90EEA02}">
      <dgm:prSet/>
      <dgm:spPr/>
      <dgm:t>
        <a:bodyPr/>
        <a:lstStyle/>
        <a:p>
          <a:endParaRPr lang="en-CA"/>
        </a:p>
      </dgm:t>
    </dgm:pt>
    <dgm:pt modelId="{899D8DEB-6158-461A-9785-DB4C21B97B18}" type="sibTrans" cxnId="{2D021A35-2A7E-407C-8785-C0C3A90EEA02}">
      <dgm:prSet/>
      <dgm:spPr/>
      <dgm:t>
        <a:bodyPr/>
        <a:lstStyle/>
        <a:p>
          <a:endParaRPr lang="en-CA"/>
        </a:p>
      </dgm:t>
    </dgm:pt>
    <dgm:pt modelId="{3DA17715-C73A-4F3F-A713-19542759DC76}">
      <dgm:prSet/>
      <dgm:spPr>
        <a:ln>
          <a:solidFill>
            <a:schemeClr val="accent6"/>
          </a:solidFill>
        </a:ln>
      </dgm:spPr>
      <dgm:t>
        <a:bodyPr/>
        <a:lstStyle/>
        <a:p>
          <a:pPr>
            <a:buNone/>
          </a:pPr>
          <a:r>
            <a:rPr lang="en-CA" dirty="0">
              <a:solidFill>
                <a:schemeClr val="accent6"/>
              </a:solidFill>
            </a:rPr>
            <a:t>Follow Directions</a:t>
          </a:r>
        </a:p>
      </dgm:t>
    </dgm:pt>
    <dgm:pt modelId="{E5EB1489-D38D-471F-BD4E-AB29410A9B01}" type="parTrans" cxnId="{5455E66A-4609-44EC-908A-A6786B1CF8CC}">
      <dgm:prSet/>
      <dgm:spPr/>
      <dgm:t>
        <a:bodyPr/>
        <a:lstStyle/>
        <a:p>
          <a:endParaRPr lang="en-CA"/>
        </a:p>
      </dgm:t>
    </dgm:pt>
    <dgm:pt modelId="{6B3BBAAC-9318-42AD-A6F4-3578357E89FB}" type="sibTrans" cxnId="{5455E66A-4609-44EC-908A-A6786B1CF8CC}">
      <dgm:prSet/>
      <dgm:spPr/>
      <dgm:t>
        <a:bodyPr/>
        <a:lstStyle/>
        <a:p>
          <a:endParaRPr lang="en-CA"/>
        </a:p>
      </dgm:t>
    </dgm:pt>
    <dgm:pt modelId="{5C122E8E-006F-46A4-86AC-05136A4984D3}">
      <dgm:prSet/>
      <dgm:spPr>
        <a:ln>
          <a:solidFill>
            <a:schemeClr val="accent2">
              <a:lumMod val="40000"/>
              <a:lumOff val="60000"/>
            </a:schemeClr>
          </a:solidFill>
        </a:ln>
      </dgm:spPr>
      <dgm:t>
        <a:bodyPr/>
        <a:lstStyle/>
        <a:p>
          <a:pPr>
            <a:buNone/>
          </a:pPr>
          <a:r>
            <a:rPr lang="en-CA" dirty="0">
              <a:solidFill>
                <a:schemeClr val="accent2">
                  <a:lumMod val="40000"/>
                  <a:lumOff val="60000"/>
                </a:schemeClr>
              </a:solidFill>
            </a:rPr>
            <a:t>Watch your Language</a:t>
          </a:r>
        </a:p>
      </dgm:t>
    </dgm:pt>
    <dgm:pt modelId="{42660246-26B7-4521-BAE0-E70C3A55459C}" type="parTrans" cxnId="{E8BF4C54-D805-4E32-8135-60A39273062B}">
      <dgm:prSet/>
      <dgm:spPr/>
      <dgm:t>
        <a:bodyPr/>
        <a:lstStyle/>
        <a:p>
          <a:endParaRPr lang="en-CA"/>
        </a:p>
      </dgm:t>
    </dgm:pt>
    <dgm:pt modelId="{F0FCA408-1046-4869-B97A-20935F6F8B04}" type="sibTrans" cxnId="{E8BF4C54-D805-4E32-8135-60A39273062B}">
      <dgm:prSet/>
      <dgm:spPr/>
      <dgm:t>
        <a:bodyPr/>
        <a:lstStyle/>
        <a:p>
          <a:endParaRPr lang="en-CA"/>
        </a:p>
      </dgm:t>
    </dgm:pt>
    <dgm:pt modelId="{B92DB4D7-85EA-48F1-8339-5048058C9386}" type="pres">
      <dgm:prSet presAssocID="{E53EA28B-C937-4C6F-A355-C15E5DE42735}" presName="linearFlow" presStyleCnt="0">
        <dgm:presLayoutVars>
          <dgm:dir/>
          <dgm:animLvl val="lvl"/>
          <dgm:resizeHandles val="exact"/>
        </dgm:presLayoutVars>
      </dgm:prSet>
      <dgm:spPr/>
    </dgm:pt>
    <dgm:pt modelId="{9A7C8345-4AD7-4116-BDD7-A126D4E3621F}" type="pres">
      <dgm:prSet presAssocID="{999CA785-7DF6-4282-8096-E5D8D5FB4CF2}" presName="composite" presStyleCnt="0"/>
      <dgm:spPr/>
    </dgm:pt>
    <dgm:pt modelId="{A170E497-4B40-48B9-9391-E3724E4A44B7}" type="pres">
      <dgm:prSet presAssocID="{999CA785-7DF6-4282-8096-E5D8D5FB4CF2}" presName="parentText" presStyleLbl="alignNode1" presStyleIdx="0" presStyleCnt="4">
        <dgm:presLayoutVars>
          <dgm:chMax val="1"/>
          <dgm:bulletEnabled val="1"/>
        </dgm:presLayoutVars>
      </dgm:prSet>
      <dgm:spPr/>
    </dgm:pt>
    <dgm:pt modelId="{72F76621-3863-4101-BBC4-9DBBFC169406}" type="pres">
      <dgm:prSet presAssocID="{999CA785-7DF6-4282-8096-E5D8D5FB4CF2}" presName="descendantText" presStyleLbl="alignAcc1" presStyleIdx="0" presStyleCnt="4">
        <dgm:presLayoutVars>
          <dgm:bulletEnabled val="1"/>
        </dgm:presLayoutVars>
      </dgm:prSet>
      <dgm:spPr/>
    </dgm:pt>
    <dgm:pt modelId="{623683EE-563F-4960-BA6C-CFEBCDB15C03}" type="pres">
      <dgm:prSet presAssocID="{73B94AE9-DC45-4D68-B77E-1EBF4AB48DDB}" presName="sp" presStyleCnt="0"/>
      <dgm:spPr/>
    </dgm:pt>
    <dgm:pt modelId="{0A6786F7-00A4-4E8B-92EE-D26BCD68272A}" type="pres">
      <dgm:prSet presAssocID="{231C961F-F72F-4D2B-BA5D-CDD3AB7B35FD}" presName="composite" presStyleCnt="0"/>
      <dgm:spPr/>
    </dgm:pt>
    <dgm:pt modelId="{D6B2EF7D-B06B-4ED1-A0AE-84C1896573CC}" type="pres">
      <dgm:prSet presAssocID="{231C961F-F72F-4D2B-BA5D-CDD3AB7B35FD}" presName="parentText" presStyleLbl="alignNode1" presStyleIdx="1" presStyleCnt="4">
        <dgm:presLayoutVars>
          <dgm:chMax val="1"/>
          <dgm:bulletEnabled val="1"/>
        </dgm:presLayoutVars>
      </dgm:prSet>
      <dgm:spPr/>
    </dgm:pt>
    <dgm:pt modelId="{41EA1C1B-122E-47EB-8287-16AAC05607F5}" type="pres">
      <dgm:prSet presAssocID="{231C961F-F72F-4D2B-BA5D-CDD3AB7B35FD}" presName="descendantText" presStyleLbl="alignAcc1" presStyleIdx="1" presStyleCnt="4">
        <dgm:presLayoutVars>
          <dgm:bulletEnabled val="1"/>
        </dgm:presLayoutVars>
      </dgm:prSet>
      <dgm:spPr/>
    </dgm:pt>
    <dgm:pt modelId="{E7708CCF-574C-43C4-A98A-D435F4BCC039}" type="pres">
      <dgm:prSet presAssocID="{97FA67BF-86D2-4C73-B96E-BE5EF6820BBB}" presName="sp" presStyleCnt="0"/>
      <dgm:spPr/>
    </dgm:pt>
    <dgm:pt modelId="{C9B9CC26-5655-4DFD-B8DB-F7F25BC7AA31}" type="pres">
      <dgm:prSet presAssocID="{AE44EC59-0976-4E12-A230-40F4AED1BB09}" presName="composite" presStyleCnt="0"/>
      <dgm:spPr/>
    </dgm:pt>
    <dgm:pt modelId="{3F200525-E296-4C54-BE97-71D407565204}" type="pres">
      <dgm:prSet presAssocID="{AE44EC59-0976-4E12-A230-40F4AED1BB09}" presName="parentText" presStyleLbl="alignNode1" presStyleIdx="2" presStyleCnt="4">
        <dgm:presLayoutVars>
          <dgm:chMax val="1"/>
          <dgm:bulletEnabled val="1"/>
        </dgm:presLayoutVars>
      </dgm:prSet>
      <dgm:spPr/>
    </dgm:pt>
    <dgm:pt modelId="{F1CAE316-D9B2-4045-9933-9ACDD305AC35}" type="pres">
      <dgm:prSet presAssocID="{AE44EC59-0976-4E12-A230-40F4AED1BB09}" presName="descendantText" presStyleLbl="alignAcc1" presStyleIdx="2" presStyleCnt="4">
        <dgm:presLayoutVars>
          <dgm:bulletEnabled val="1"/>
        </dgm:presLayoutVars>
      </dgm:prSet>
      <dgm:spPr/>
    </dgm:pt>
    <dgm:pt modelId="{F170BB90-706B-429E-8AD8-77D3C0F27D90}" type="pres">
      <dgm:prSet presAssocID="{899D8DEB-6158-461A-9785-DB4C21B97B18}" presName="sp" presStyleCnt="0"/>
      <dgm:spPr/>
    </dgm:pt>
    <dgm:pt modelId="{C5A70955-C06A-49C4-B9F3-AC1430421B4F}" type="pres">
      <dgm:prSet presAssocID="{3B735C03-7E2A-479D-8F41-EC71535C427F}" presName="composite" presStyleCnt="0"/>
      <dgm:spPr/>
    </dgm:pt>
    <dgm:pt modelId="{72BD296C-4FFE-49DA-ADB6-0424E0B5AAB0}" type="pres">
      <dgm:prSet presAssocID="{3B735C03-7E2A-479D-8F41-EC71535C427F}" presName="parentText" presStyleLbl="alignNode1" presStyleIdx="3" presStyleCnt="4">
        <dgm:presLayoutVars>
          <dgm:chMax val="1"/>
          <dgm:bulletEnabled val="1"/>
        </dgm:presLayoutVars>
      </dgm:prSet>
      <dgm:spPr/>
    </dgm:pt>
    <dgm:pt modelId="{88D56352-2FBE-4776-B4A4-B8398A0ABBFC}" type="pres">
      <dgm:prSet presAssocID="{3B735C03-7E2A-479D-8F41-EC71535C427F}" presName="descendantText" presStyleLbl="alignAcc1" presStyleIdx="3" presStyleCnt="4">
        <dgm:presLayoutVars>
          <dgm:bulletEnabled val="1"/>
        </dgm:presLayoutVars>
      </dgm:prSet>
      <dgm:spPr/>
    </dgm:pt>
  </dgm:ptLst>
  <dgm:cxnLst>
    <dgm:cxn modelId="{FC5ED210-D492-4BA7-9815-240FFFDEE46B}" type="presOf" srcId="{999CA785-7DF6-4282-8096-E5D8D5FB4CF2}" destId="{A170E497-4B40-48B9-9391-E3724E4A44B7}" srcOrd="0" destOrd="0" presId="urn:microsoft.com/office/officeart/2005/8/layout/chevron2"/>
    <dgm:cxn modelId="{50AC8113-CC0E-4437-8317-B72F7BB337B8}" srcId="{E53EA28B-C937-4C6F-A355-C15E5DE42735}" destId="{999CA785-7DF6-4282-8096-E5D8D5FB4CF2}" srcOrd="0" destOrd="0" parTransId="{9A225435-1F3D-4AF7-8700-8975D79C1A05}" sibTransId="{73B94AE9-DC45-4D68-B77E-1EBF4AB48DDB}"/>
    <dgm:cxn modelId="{25923B25-E7EB-4F68-8708-765BB7B2B24B}" type="presOf" srcId="{5C122E8E-006F-46A4-86AC-05136A4984D3}" destId="{F1CAE316-D9B2-4045-9933-9ACDD305AC35}" srcOrd="0" destOrd="0" presId="urn:microsoft.com/office/officeart/2005/8/layout/chevron2"/>
    <dgm:cxn modelId="{2D021A35-2A7E-407C-8785-C0C3A90EEA02}" srcId="{E53EA28B-C937-4C6F-A355-C15E5DE42735}" destId="{AE44EC59-0976-4E12-A230-40F4AED1BB09}" srcOrd="2" destOrd="0" parTransId="{D3C6939A-A9CC-4B02-A716-D3C9F65E9552}" sibTransId="{899D8DEB-6158-461A-9785-DB4C21B97B18}"/>
    <dgm:cxn modelId="{E27B4B3D-248C-4B04-BCA9-AE92A0C54383}" srcId="{3B735C03-7E2A-479D-8F41-EC71535C427F}" destId="{5D3AFBC0-0400-4F3C-93C7-5094161CC4C3}" srcOrd="0" destOrd="0" parTransId="{D0B6DE00-FAAC-4426-8309-6C010C947D8D}" sibTransId="{F14C281C-71AB-4727-A845-2B3983622661}"/>
    <dgm:cxn modelId="{5455E66A-4609-44EC-908A-A6786B1CF8CC}" srcId="{231C961F-F72F-4D2B-BA5D-CDD3AB7B35FD}" destId="{3DA17715-C73A-4F3F-A713-19542759DC76}" srcOrd="0" destOrd="0" parTransId="{E5EB1489-D38D-471F-BD4E-AB29410A9B01}" sibTransId="{6B3BBAAC-9318-42AD-A6F4-3578357E89FB}"/>
    <dgm:cxn modelId="{E389984B-B505-47A4-B248-29829832279D}" type="presOf" srcId="{231C961F-F72F-4D2B-BA5D-CDD3AB7B35FD}" destId="{D6B2EF7D-B06B-4ED1-A0AE-84C1896573CC}" srcOrd="0" destOrd="0" presId="urn:microsoft.com/office/officeart/2005/8/layout/chevron2"/>
    <dgm:cxn modelId="{E8BF4C54-D805-4E32-8135-60A39273062B}" srcId="{AE44EC59-0976-4E12-A230-40F4AED1BB09}" destId="{5C122E8E-006F-46A4-86AC-05136A4984D3}" srcOrd="0" destOrd="0" parTransId="{42660246-26B7-4521-BAE0-E70C3A55459C}" sibTransId="{F0FCA408-1046-4869-B97A-20935F6F8B04}"/>
    <dgm:cxn modelId="{F2B2FA58-4F05-44C8-81F7-C40BD032CDFA}" type="presOf" srcId="{3B735C03-7E2A-479D-8F41-EC71535C427F}" destId="{72BD296C-4FFE-49DA-ADB6-0424E0B5AAB0}" srcOrd="0" destOrd="0" presId="urn:microsoft.com/office/officeart/2005/8/layout/chevron2"/>
    <dgm:cxn modelId="{90331185-6F8D-47F2-8B53-4ECCB335121B}" srcId="{E53EA28B-C937-4C6F-A355-C15E5DE42735}" destId="{3B735C03-7E2A-479D-8F41-EC71535C427F}" srcOrd="3" destOrd="0" parTransId="{5D8EA554-7A7A-4550-9D0C-EC777D6F6F56}" sibTransId="{2BB80E46-B3EE-4DC7-8828-B214257CC906}"/>
    <dgm:cxn modelId="{04C24C98-C1A0-4C66-B162-8C3191B74B88}" srcId="{E53EA28B-C937-4C6F-A355-C15E5DE42735}" destId="{231C961F-F72F-4D2B-BA5D-CDD3AB7B35FD}" srcOrd="1" destOrd="0" parTransId="{6B8FFAE8-DDB4-4831-8937-ED89886EC27F}" sibTransId="{97FA67BF-86D2-4C73-B96E-BE5EF6820BBB}"/>
    <dgm:cxn modelId="{9460D0A3-6322-40ED-BD30-47C0742B2A66}" type="presOf" srcId="{3DA17715-C73A-4F3F-A713-19542759DC76}" destId="{41EA1C1B-122E-47EB-8287-16AAC05607F5}" srcOrd="0" destOrd="0" presId="urn:microsoft.com/office/officeart/2005/8/layout/chevron2"/>
    <dgm:cxn modelId="{073792CC-9946-4568-82CE-83EED64E50C8}" type="presOf" srcId="{AE44EC59-0976-4E12-A230-40F4AED1BB09}" destId="{3F200525-E296-4C54-BE97-71D407565204}" srcOrd="0" destOrd="0" presId="urn:microsoft.com/office/officeart/2005/8/layout/chevron2"/>
    <dgm:cxn modelId="{31BEF8CE-764A-4118-8555-C2264DF0C18E}" type="presOf" srcId="{5D3AFBC0-0400-4F3C-93C7-5094161CC4C3}" destId="{88D56352-2FBE-4776-B4A4-B8398A0ABBFC}" srcOrd="0" destOrd="0" presId="urn:microsoft.com/office/officeart/2005/8/layout/chevron2"/>
    <dgm:cxn modelId="{12F8B7E3-B83E-48C5-9207-78EDAE94E0B4}" type="presOf" srcId="{2555CEB8-A775-47E0-BEB0-3F8803821D48}" destId="{72F76621-3863-4101-BBC4-9DBBFC169406}" srcOrd="0" destOrd="0" presId="urn:microsoft.com/office/officeart/2005/8/layout/chevron2"/>
    <dgm:cxn modelId="{1D5365E4-815F-4869-BD34-5AA9DE3BA6ED}" type="presOf" srcId="{E53EA28B-C937-4C6F-A355-C15E5DE42735}" destId="{B92DB4D7-85EA-48F1-8339-5048058C9386}" srcOrd="0" destOrd="0" presId="urn:microsoft.com/office/officeart/2005/8/layout/chevron2"/>
    <dgm:cxn modelId="{9A6915F5-4DE2-4EAF-B58A-569FB4ADBCCA}" srcId="{999CA785-7DF6-4282-8096-E5D8D5FB4CF2}" destId="{2555CEB8-A775-47E0-BEB0-3F8803821D48}" srcOrd="0" destOrd="0" parTransId="{D91D4336-DEDC-4640-B640-18FE99F1286B}" sibTransId="{CB16B50B-ECB0-448E-876F-321EBA5628D4}"/>
    <dgm:cxn modelId="{09857CD6-EA55-439D-B884-CB80D1690C8F}" type="presParOf" srcId="{B92DB4D7-85EA-48F1-8339-5048058C9386}" destId="{9A7C8345-4AD7-4116-BDD7-A126D4E3621F}" srcOrd="0" destOrd="0" presId="urn:microsoft.com/office/officeart/2005/8/layout/chevron2"/>
    <dgm:cxn modelId="{4B4FA177-AFF8-4464-A9E4-91F012A96A0D}" type="presParOf" srcId="{9A7C8345-4AD7-4116-BDD7-A126D4E3621F}" destId="{A170E497-4B40-48B9-9391-E3724E4A44B7}" srcOrd="0" destOrd="0" presId="urn:microsoft.com/office/officeart/2005/8/layout/chevron2"/>
    <dgm:cxn modelId="{D2E897B8-D08A-44F7-9211-89CF747407ED}" type="presParOf" srcId="{9A7C8345-4AD7-4116-BDD7-A126D4E3621F}" destId="{72F76621-3863-4101-BBC4-9DBBFC169406}" srcOrd="1" destOrd="0" presId="urn:microsoft.com/office/officeart/2005/8/layout/chevron2"/>
    <dgm:cxn modelId="{0CD81756-016B-4672-9860-078A39BF285C}" type="presParOf" srcId="{B92DB4D7-85EA-48F1-8339-5048058C9386}" destId="{623683EE-563F-4960-BA6C-CFEBCDB15C03}" srcOrd="1" destOrd="0" presId="urn:microsoft.com/office/officeart/2005/8/layout/chevron2"/>
    <dgm:cxn modelId="{06863763-84A7-4B20-88A2-6160934C2222}" type="presParOf" srcId="{B92DB4D7-85EA-48F1-8339-5048058C9386}" destId="{0A6786F7-00A4-4E8B-92EE-D26BCD68272A}" srcOrd="2" destOrd="0" presId="urn:microsoft.com/office/officeart/2005/8/layout/chevron2"/>
    <dgm:cxn modelId="{1BD16321-1A4E-4BC7-BBBD-5E2E14720E73}" type="presParOf" srcId="{0A6786F7-00A4-4E8B-92EE-D26BCD68272A}" destId="{D6B2EF7D-B06B-4ED1-A0AE-84C1896573CC}" srcOrd="0" destOrd="0" presId="urn:microsoft.com/office/officeart/2005/8/layout/chevron2"/>
    <dgm:cxn modelId="{E0868D2B-73A4-4A63-AA1C-9A9EDF311996}" type="presParOf" srcId="{0A6786F7-00A4-4E8B-92EE-D26BCD68272A}" destId="{41EA1C1B-122E-47EB-8287-16AAC05607F5}" srcOrd="1" destOrd="0" presId="urn:microsoft.com/office/officeart/2005/8/layout/chevron2"/>
    <dgm:cxn modelId="{C6D4EB4B-DFCA-4533-BA31-AD94840CDAAE}" type="presParOf" srcId="{B92DB4D7-85EA-48F1-8339-5048058C9386}" destId="{E7708CCF-574C-43C4-A98A-D435F4BCC039}" srcOrd="3" destOrd="0" presId="urn:microsoft.com/office/officeart/2005/8/layout/chevron2"/>
    <dgm:cxn modelId="{6D3B2BE1-8494-4FB9-996B-79B9D0574F11}" type="presParOf" srcId="{B92DB4D7-85EA-48F1-8339-5048058C9386}" destId="{C9B9CC26-5655-4DFD-B8DB-F7F25BC7AA31}" srcOrd="4" destOrd="0" presId="urn:microsoft.com/office/officeart/2005/8/layout/chevron2"/>
    <dgm:cxn modelId="{A1D4E9F0-AB13-4B09-9E04-242D33C1770F}" type="presParOf" srcId="{C9B9CC26-5655-4DFD-B8DB-F7F25BC7AA31}" destId="{3F200525-E296-4C54-BE97-71D407565204}" srcOrd="0" destOrd="0" presId="urn:microsoft.com/office/officeart/2005/8/layout/chevron2"/>
    <dgm:cxn modelId="{B49DC20F-34DE-4DFA-98F6-D453EAFF178B}" type="presParOf" srcId="{C9B9CC26-5655-4DFD-B8DB-F7F25BC7AA31}" destId="{F1CAE316-D9B2-4045-9933-9ACDD305AC35}" srcOrd="1" destOrd="0" presId="urn:microsoft.com/office/officeart/2005/8/layout/chevron2"/>
    <dgm:cxn modelId="{0EF68D13-A4EB-424B-A870-6B69B3F4BEB0}" type="presParOf" srcId="{B92DB4D7-85EA-48F1-8339-5048058C9386}" destId="{F170BB90-706B-429E-8AD8-77D3C0F27D90}" srcOrd="5" destOrd="0" presId="urn:microsoft.com/office/officeart/2005/8/layout/chevron2"/>
    <dgm:cxn modelId="{B93A7CDF-4748-4BC2-B462-36670765CA96}" type="presParOf" srcId="{B92DB4D7-85EA-48F1-8339-5048058C9386}" destId="{C5A70955-C06A-49C4-B9F3-AC1430421B4F}" srcOrd="6" destOrd="0" presId="urn:microsoft.com/office/officeart/2005/8/layout/chevron2"/>
    <dgm:cxn modelId="{DA98032D-6866-4CDE-AD6E-84282AE2D5AB}" type="presParOf" srcId="{C5A70955-C06A-49C4-B9F3-AC1430421B4F}" destId="{72BD296C-4FFE-49DA-ADB6-0424E0B5AAB0}" srcOrd="0" destOrd="0" presId="urn:microsoft.com/office/officeart/2005/8/layout/chevron2"/>
    <dgm:cxn modelId="{49D75055-50BB-4F2B-A443-18640EAEE595}" type="presParOf" srcId="{C5A70955-C06A-49C4-B9F3-AC1430421B4F}" destId="{88D56352-2FBE-4776-B4A4-B8398A0ABB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3EA28B-C937-4C6F-A355-C15E5DE4273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999CA785-7DF6-4282-8096-E5D8D5FB4CF2}">
      <dgm:prSet phldrT="[Text]"/>
      <dgm:spPr>
        <a:solidFill>
          <a:schemeClr val="accent1">
            <a:lumMod val="40000"/>
            <a:lumOff val="60000"/>
          </a:schemeClr>
        </a:solidFill>
        <a:ln>
          <a:solidFill>
            <a:schemeClr val="accent1">
              <a:lumMod val="40000"/>
              <a:lumOff val="60000"/>
            </a:schemeClr>
          </a:solidFill>
        </a:ln>
      </dgm:spPr>
      <dgm:t>
        <a:bodyPr/>
        <a:lstStyle/>
        <a:p>
          <a:r>
            <a:rPr lang="en-CA" b="1" dirty="0"/>
            <a:t>1</a:t>
          </a:r>
        </a:p>
      </dgm:t>
    </dgm:pt>
    <dgm:pt modelId="{9A225435-1F3D-4AF7-8700-8975D79C1A05}" type="parTrans" cxnId="{50AC8113-CC0E-4437-8317-B72F7BB337B8}">
      <dgm:prSet/>
      <dgm:spPr/>
      <dgm:t>
        <a:bodyPr/>
        <a:lstStyle/>
        <a:p>
          <a:endParaRPr lang="en-CA"/>
        </a:p>
      </dgm:t>
    </dgm:pt>
    <dgm:pt modelId="{73B94AE9-DC45-4D68-B77E-1EBF4AB48DDB}" type="sibTrans" cxnId="{50AC8113-CC0E-4437-8317-B72F7BB337B8}">
      <dgm:prSet/>
      <dgm:spPr/>
      <dgm:t>
        <a:bodyPr/>
        <a:lstStyle/>
        <a:p>
          <a:endParaRPr lang="en-CA"/>
        </a:p>
      </dgm:t>
    </dgm:pt>
    <dgm:pt modelId="{2555CEB8-A775-47E0-BEB0-3F8803821D48}">
      <dgm:prSet phldrT="[Text]"/>
      <dgm:spPr>
        <a:ln>
          <a:solidFill>
            <a:schemeClr val="accent1">
              <a:lumMod val="40000"/>
              <a:lumOff val="60000"/>
            </a:schemeClr>
          </a:solidFill>
        </a:ln>
      </dgm:spPr>
      <dgm:t>
        <a:bodyPr/>
        <a:lstStyle/>
        <a:p>
          <a:pPr>
            <a:buNone/>
          </a:pPr>
          <a:r>
            <a:rPr lang="en-CA" dirty="0">
              <a:solidFill>
                <a:schemeClr val="accent1">
                  <a:lumMod val="40000"/>
                  <a:lumOff val="60000"/>
                </a:schemeClr>
              </a:solidFill>
            </a:rPr>
            <a:t>Understand the RFP</a:t>
          </a:r>
        </a:p>
      </dgm:t>
    </dgm:pt>
    <dgm:pt modelId="{D91D4336-DEDC-4640-B640-18FE99F1286B}" type="parTrans" cxnId="{9A6915F5-4DE2-4EAF-B58A-569FB4ADBCCA}">
      <dgm:prSet/>
      <dgm:spPr/>
      <dgm:t>
        <a:bodyPr/>
        <a:lstStyle/>
        <a:p>
          <a:endParaRPr lang="en-CA"/>
        </a:p>
      </dgm:t>
    </dgm:pt>
    <dgm:pt modelId="{CB16B50B-ECB0-448E-876F-321EBA5628D4}" type="sibTrans" cxnId="{9A6915F5-4DE2-4EAF-B58A-569FB4ADBCCA}">
      <dgm:prSet/>
      <dgm:spPr/>
      <dgm:t>
        <a:bodyPr/>
        <a:lstStyle/>
        <a:p>
          <a:endParaRPr lang="en-CA"/>
        </a:p>
      </dgm:t>
    </dgm:pt>
    <dgm:pt modelId="{3B735C03-7E2A-479D-8F41-EC71535C427F}">
      <dgm:prSet phldrT="[Text]"/>
      <dgm:spPr>
        <a:solidFill>
          <a:schemeClr val="accent4">
            <a:lumMod val="40000"/>
            <a:lumOff val="60000"/>
          </a:schemeClr>
        </a:solidFill>
        <a:ln>
          <a:solidFill>
            <a:schemeClr val="accent4">
              <a:lumMod val="40000"/>
              <a:lumOff val="60000"/>
            </a:schemeClr>
          </a:solidFill>
        </a:ln>
      </dgm:spPr>
      <dgm:t>
        <a:bodyPr/>
        <a:lstStyle/>
        <a:p>
          <a:r>
            <a:rPr lang="en-CA" b="1" dirty="0"/>
            <a:t>4</a:t>
          </a:r>
        </a:p>
      </dgm:t>
    </dgm:pt>
    <dgm:pt modelId="{5D8EA554-7A7A-4550-9D0C-EC777D6F6F56}" type="parTrans" cxnId="{90331185-6F8D-47F2-8B53-4ECCB335121B}">
      <dgm:prSet/>
      <dgm:spPr/>
      <dgm:t>
        <a:bodyPr/>
        <a:lstStyle/>
        <a:p>
          <a:endParaRPr lang="en-CA"/>
        </a:p>
      </dgm:t>
    </dgm:pt>
    <dgm:pt modelId="{2BB80E46-B3EE-4DC7-8828-B214257CC906}" type="sibTrans" cxnId="{90331185-6F8D-47F2-8B53-4ECCB335121B}">
      <dgm:prSet/>
      <dgm:spPr/>
      <dgm:t>
        <a:bodyPr/>
        <a:lstStyle/>
        <a:p>
          <a:endParaRPr lang="en-CA"/>
        </a:p>
      </dgm:t>
    </dgm:pt>
    <dgm:pt modelId="{5D3AFBC0-0400-4F3C-93C7-5094161CC4C3}">
      <dgm:prSet phldrT="[Text]"/>
      <dgm:spPr>
        <a:ln>
          <a:solidFill>
            <a:schemeClr val="accent4">
              <a:lumMod val="40000"/>
              <a:lumOff val="60000"/>
            </a:schemeClr>
          </a:solidFill>
        </a:ln>
      </dgm:spPr>
      <dgm:t>
        <a:bodyPr/>
        <a:lstStyle/>
        <a:p>
          <a:pPr>
            <a:buNone/>
          </a:pPr>
          <a:r>
            <a:rPr lang="en-CA" dirty="0">
              <a:solidFill>
                <a:schemeClr val="accent4">
                  <a:lumMod val="40000"/>
                  <a:lumOff val="60000"/>
                </a:schemeClr>
              </a:solidFill>
            </a:rPr>
            <a:t>Think like an Evaluator</a:t>
          </a:r>
        </a:p>
      </dgm:t>
    </dgm:pt>
    <dgm:pt modelId="{D0B6DE00-FAAC-4426-8309-6C010C947D8D}" type="parTrans" cxnId="{E27B4B3D-248C-4B04-BCA9-AE92A0C54383}">
      <dgm:prSet/>
      <dgm:spPr/>
      <dgm:t>
        <a:bodyPr/>
        <a:lstStyle/>
        <a:p>
          <a:endParaRPr lang="en-CA"/>
        </a:p>
      </dgm:t>
    </dgm:pt>
    <dgm:pt modelId="{F14C281C-71AB-4727-A845-2B3983622661}" type="sibTrans" cxnId="{E27B4B3D-248C-4B04-BCA9-AE92A0C54383}">
      <dgm:prSet/>
      <dgm:spPr/>
      <dgm:t>
        <a:bodyPr/>
        <a:lstStyle/>
        <a:p>
          <a:endParaRPr lang="en-CA"/>
        </a:p>
      </dgm:t>
    </dgm:pt>
    <dgm:pt modelId="{231C961F-F72F-4D2B-BA5D-CDD3AB7B35FD}">
      <dgm:prSe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40000"/>
            <a:lumOff val="60000"/>
          </a:schemeClr>
        </a:solidFill>
        <a:ln>
          <a:solidFill>
            <a:schemeClr val="accent6">
              <a:lumMod val="40000"/>
              <a:lumOff val="60000"/>
            </a:schemeClr>
          </a:solidFill>
        </a:ln>
      </dgm:spPr>
      <dgm:t>
        <a:bodyPr/>
        <a:lstStyle/>
        <a:p>
          <a:r>
            <a:rPr lang="en-CA" b="1" dirty="0"/>
            <a:t>2</a:t>
          </a:r>
        </a:p>
      </dgm:t>
    </dgm:pt>
    <dgm:pt modelId="{6B8FFAE8-DDB4-4831-8937-ED89886EC27F}" type="parTrans" cxnId="{04C24C98-C1A0-4C66-B162-8C3191B74B88}">
      <dgm:prSet/>
      <dgm:spPr/>
      <dgm:t>
        <a:bodyPr/>
        <a:lstStyle/>
        <a:p>
          <a:endParaRPr lang="en-CA"/>
        </a:p>
      </dgm:t>
    </dgm:pt>
    <dgm:pt modelId="{97FA67BF-86D2-4C73-B96E-BE5EF6820BBB}" type="sibTrans" cxnId="{04C24C98-C1A0-4C66-B162-8C3191B74B88}">
      <dgm:prSet/>
      <dgm:spPr/>
      <dgm:t>
        <a:bodyPr/>
        <a:lstStyle/>
        <a:p>
          <a:endParaRPr lang="en-CA"/>
        </a:p>
      </dgm:t>
    </dgm:pt>
    <dgm:pt modelId="{AE44EC59-0976-4E12-A230-40F4AED1BB09}">
      <dgm:prSet/>
      <dgm:spPr>
        <a:solidFill>
          <a:schemeClr val="accent2"/>
        </a:solidFill>
        <a:ln>
          <a:solidFill>
            <a:schemeClr val="accent2"/>
          </a:solidFill>
        </a:ln>
      </dgm:spPr>
      <dgm:t>
        <a:bodyPr/>
        <a:lstStyle/>
        <a:p>
          <a:r>
            <a:rPr lang="en-CA" b="1" dirty="0"/>
            <a:t>3</a:t>
          </a:r>
        </a:p>
      </dgm:t>
    </dgm:pt>
    <dgm:pt modelId="{D3C6939A-A9CC-4B02-A716-D3C9F65E9552}" type="parTrans" cxnId="{2D021A35-2A7E-407C-8785-C0C3A90EEA02}">
      <dgm:prSet/>
      <dgm:spPr/>
      <dgm:t>
        <a:bodyPr/>
        <a:lstStyle/>
        <a:p>
          <a:endParaRPr lang="en-CA"/>
        </a:p>
      </dgm:t>
    </dgm:pt>
    <dgm:pt modelId="{899D8DEB-6158-461A-9785-DB4C21B97B18}" type="sibTrans" cxnId="{2D021A35-2A7E-407C-8785-C0C3A90EEA02}">
      <dgm:prSet/>
      <dgm:spPr/>
      <dgm:t>
        <a:bodyPr/>
        <a:lstStyle/>
        <a:p>
          <a:endParaRPr lang="en-CA"/>
        </a:p>
      </dgm:t>
    </dgm:pt>
    <dgm:pt modelId="{3DA17715-C73A-4F3F-A713-19542759DC76}">
      <dgm:prSet/>
      <dgm:spPr>
        <a:ln>
          <a:solidFill>
            <a:schemeClr val="accent6">
              <a:lumMod val="40000"/>
              <a:lumOff val="60000"/>
            </a:schemeClr>
          </a:solidFill>
        </a:ln>
      </dgm:spPr>
      <dgm:t>
        <a:bodyPr/>
        <a:lstStyle/>
        <a:p>
          <a:pPr>
            <a:buNone/>
          </a:pPr>
          <a:r>
            <a:rPr lang="en-CA" dirty="0">
              <a:solidFill>
                <a:schemeClr val="accent6">
                  <a:lumMod val="40000"/>
                  <a:lumOff val="60000"/>
                </a:schemeClr>
              </a:solidFill>
            </a:rPr>
            <a:t>Follow Directions</a:t>
          </a:r>
        </a:p>
      </dgm:t>
    </dgm:pt>
    <dgm:pt modelId="{E5EB1489-D38D-471F-BD4E-AB29410A9B01}" type="parTrans" cxnId="{5455E66A-4609-44EC-908A-A6786B1CF8CC}">
      <dgm:prSet/>
      <dgm:spPr/>
      <dgm:t>
        <a:bodyPr/>
        <a:lstStyle/>
        <a:p>
          <a:endParaRPr lang="en-CA"/>
        </a:p>
      </dgm:t>
    </dgm:pt>
    <dgm:pt modelId="{6B3BBAAC-9318-42AD-A6F4-3578357E89FB}" type="sibTrans" cxnId="{5455E66A-4609-44EC-908A-A6786B1CF8CC}">
      <dgm:prSet/>
      <dgm:spPr/>
      <dgm:t>
        <a:bodyPr/>
        <a:lstStyle/>
        <a:p>
          <a:endParaRPr lang="en-CA"/>
        </a:p>
      </dgm:t>
    </dgm:pt>
    <dgm:pt modelId="{5C122E8E-006F-46A4-86AC-05136A4984D3}">
      <dgm:prSet/>
      <dgm:spPr>
        <a:ln>
          <a:solidFill>
            <a:schemeClr val="accent2"/>
          </a:solidFill>
        </a:ln>
      </dgm:spPr>
      <dgm:t>
        <a:bodyPr/>
        <a:lstStyle/>
        <a:p>
          <a:pPr>
            <a:buNone/>
          </a:pPr>
          <a:r>
            <a:rPr lang="en-CA" dirty="0">
              <a:solidFill>
                <a:schemeClr val="accent2"/>
              </a:solidFill>
            </a:rPr>
            <a:t>Watch your Language</a:t>
          </a:r>
        </a:p>
      </dgm:t>
    </dgm:pt>
    <dgm:pt modelId="{42660246-26B7-4521-BAE0-E70C3A55459C}" type="parTrans" cxnId="{E8BF4C54-D805-4E32-8135-60A39273062B}">
      <dgm:prSet/>
      <dgm:spPr/>
      <dgm:t>
        <a:bodyPr/>
        <a:lstStyle/>
        <a:p>
          <a:endParaRPr lang="en-CA"/>
        </a:p>
      </dgm:t>
    </dgm:pt>
    <dgm:pt modelId="{F0FCA408-1046-4869-B97A-20935F6F8B04}" type="sibTrans" cxnId="{E8BF4C54-D805-4E32-8135-60A39273062B}">
      <dgm:prSet/>
      <dgm:spPr/>
      <dgm:t>
        <a:bodyPr/>
        <a:lstStyle/>
        <a:p>
          <a:endParaRPr lang="en-CA"/>
        </a:p>
      </dgm:t>
    </dgm:pt>
    <dgm:pt modelId="{B92DB4D7-85EA-48F1-8339-5048058C9386}" type="pres">
      <dgm:prSet presAssocID="{E53EA28B-C937-4C6F-A355-C15E5DE42735}" presName="linearFlow" presStyleCnt="0">
        <dgm:presLayoutVars>
          <dgm:dir/>
          <dgm:animLvl val="lvl"/>
          <dgm:resizeHandles val="exact"/>
        </dgm:presLayoutVars>
      </dgm:prSet>
      <dgm:spPr/>
    </dgm:pt>
    <dgm:pt modelId="{9A7C8345-4AD7-4116-BDD7-A126D4E3621F}" type="pres">
      <dgm:prSet presAssocID="{999CA785-7DF6-4282-8096-E5D8D5FB4CF2}" presName="composite" presStyleCnt="0"/>
      <dgm:spPr/>
    </dgm:pt>
    <dgm:pt modelId="{A170E497-4B40-48B9-9391-E3724E4A44B7}" type="pres">
      <dgm:prSet presAssocID="{999CA785-7DF6-4282-8096-E5D8D5FB4CF2}" presName="parentText" presStyleLbl="alignNode1" presStyleIdx="0" presStyleCnt="4">
        <dgm:presLayoutVars>
          <dgm:chMax val="1"/>
          <dgm:bulletEnabled val="1"/>
        </dgm:presLayoutVars>
      </dgm:prSet>
      <dgm:spPr/>
    </dgm:pt>
    <dgm:pt modelId="{72F76621-3863-4101-BBC4-9DBBFC169406}" type="pres">
      <dgm:prSet presAssocID="{999CA785-7DF6-4282-8096-E5D8D5FB4CF2}" presName="descendantText" presStyleLbl="alignAcc1" presStyleIdx="0" presStyleCnt="4">
        <dgm:presLayoutVars>
          <dgm:bulletEnabled val="1"/>
        </dgm:presLayoutVars>
      </dgm:prSet>
      <dgm:spPr/>
    </dgm:pt>
    <dgm:pt modelId="{623683EE-563F-4960-BA6C-CFEBCDB15C03}" type="pres">
      <dgm:prSet presAssocID="{73B94AE9-DC45-4D68-B77E-1EBF4AB48DDB}" presName="sp" presStyleCnt="0"/>
      <dgm:spPr/>
    </dgm:pt>
    <dgm:pt modelId="{0A6786F7-00A4-4E8B-92EE-D26BCD68272A}" type="pres">
      <dgm:prSet presAssocID="{231C961F-F72F-4D2B-BA5D-CDD3AB7B35FD}" presName="composite" presStyleCnt="0"/>
      <dgm:spPr/>
    </dgm:pt>
    <dgm:pt modelId="{D6B2EF7D-B06B-4ED1-A0AE-84C1896573CC}" type="pres">
      <dgm:prSet presAssocID="{231C961F-F72F-4D2B-BA5D-CDD3AB7B35FD}" presName="parentText" presStyleLbl="alignNode1" presStyleIdx="1" presStyleCnt="4">
        <dgm:presLayoutVars>
          <dgm:chMax val="1"/>
          <dgm:bulletEnabled val="1"/>
        </dgm:presLayoutVars>
      </dgm:prSet>
      <dgm:spPr/>
    </dgm:pt>
    <dgm:pt modelId="{41EA1C1B-122E-47EB-8287-16AAC05607F5}" type="pres">
      <dgm:prSet presAssocID="{231C961F-F72F-4D2B-BA5D-CDD3AB7B35FD}" presName="descendantText" presStyleLbl="alignAcc1" presStyleIdx="1" presStyleCnt="4">
        <dgm:presLayoutVars>
          <dgm:bulletEnabled val="1"/>
        </dgm:presLayoutVars>
      </dgm:prSet>
      <dgm:spPr/>
    </dgm:pt>
    <dgm:pt modelId="{E7708CCF-574C-43C4-A98A-D435F4BCC039}" type="pres">
      <dgm:prSet presAssocID="{97FA67BF-86D2-4C73-B96E-BE5EF6820BBB}" presName="sp" presStyleCnt="0"/>
      <dgm:spPr/>
    </dgm:pt>
    <dgm:pt modelId="{C9B9CC26-5655-4DFD-B8DB-F7F25BC7AA31}" type="pres">
      <dgm:prSet presAssocID="{AE44EC59-0976-4E12-A230-40F4AED1BB09}" presName="composite" presStyleCnt="0"/>
      <dgm:spPr/>
    </dgm:pt>
    <dgm:pt modelId="{3F200525-E296-4C54-BE97-71D407565204}" type="pres">
      <dgm:prSet presAssocID="{AE44EC59-0976-4E12-A230-40F4AED1BB09}" presName="parentText" presStyleLbl="alignNode1" presStyleIdx="2" presStyleCnt="4">
        <dgm:presLayoutVars>
          <dgm:chMax val="1"/>
          <dgm:bulletEnabled val="1"/>
        </dgm:presLayoutVars>
      </dgm:prSet>
      <dgm:spPr/>
    </dgm:pt>
    <dgm:pt modelId="{F1CAE316-D9B2-4045-9933-9ACDD305AC35}" type="pres">
      <dgm:prSet presAssocID="{AE44EC59-0976-4E12-A230-40F4AED1BB09}" presName="descendantText" presStyleLbl="alignAcc1" presStyleIdx="2" presStyleCnt="4">
        <dgm:presLayoutVars>
          <dgm:bulletEnabled val="1"/>
        </dgm:presLayoutVars>
      </dgm:prSet>
      <dgm:spPr/>
    </dgm:pt>
    <dgm:pt modelId="{F170BB90-706B-429E-8AD8-77D3C0F27D90}" type="pres">
      <dgm:prSet presAssocID="{899D8DEB-6158-461A-9785-DB4C21B97B18}" presName="sp" presStyleCnt="0"/>
      <dgm:spPr/>
    </dgm:pt>
    <dgm:pt modelId="{C5A70955-C06A-49C4-B9F3-AC1430421B4F}" type="pres">
      <dgm:prSet presAssocID="{3B735C03-7E2A-479D-8F41-EC71535C427F}" presName="composite" presStyleCnt="0"/>
      <dgm:spPr/>
    </dgm:pt>
    <dgm:pt modelId="{72BD296C-4FFE-49DA-ADB6-0424E0B5AAB0}" type="pres">
      <dgm:prSet presAssocID="{3B735C03-7E2A-479D-8F41-EC71535C427F}" presName="parentText" presStyleLbl="alignNode1" presStyleIdx="3" presStyleCnt="4">
        <dgm:presLayoutVars>
          <dgm:chMax val="1"/>
          <dgm:bulletEnabled val="1"/>
        </dgm:presLayoutVars>
      </dgm:prSet>
      <dgm:spPr/>
    </dgm:pt>
    <dgm:pt modelId="{88D56352-2FBE-4776-B4A4-B8398A0ABBFC}" type="pres">
      <dgm:prSet presAssocID="{3B735C03-7E2A-479D-8F41-EC71535C427F}" presName="descendantText" presStyleLbl="alignAcc1" presStyleIdx="3" presStyleCnt="4">
        <dgm:presLayoutVars>
          <dgm:bulletEnabled val="1"/>
        </dgm:presLayoutVars>
      </dgm:prSet>
      <dgm:spPr/>
    </dgm:pt>
  </dgm:ptLst>
  <dgm:cxnLst>
    <dgm:cxn modelId="{FC5ED210-D492-4BA7-9815-240FFFDEE46B}" type="presOf" srcId="{999CA785-7DF6-4282-8096-E5D8D5FB4CF2}" destId="{A170E497-4B40-48B9-9391-E3724E4A44B7}" srcOrd="0" destOrd="0" presId="urn:microsoft.com/office/officeart/2005/8/layout/chevron2"/>
    <dgm:cxn modelId="{50AC8113-CC0E-4437-8317-B72F7BB337B8}" srcId="{E53EA28B-C937-4C6F-A355-C15E5DE42735}" destId="{999CA785-7DF6-4282-8096-E5D8D5FB4CF2}" srcOrd="0" destOrd="0" parTransId="{9A225435-1F3D-4AF7-8700-8975D79C1A05}" sibTransId="{73B94AE9-DC45-4D68-B77E-1EBF4AB48DDB}"/>
    <dgm:cxn modelId="{25923B25-E7EB-4F68-8708-765BB7B2B24B}" type="presOf" srcId="{5C122E8E-006F-46A4-86AC-05136A4984D3}" destId="{F1CAE316-D9B2-4045-9933-9ACDD305AC35}" srcOrd="0" destOrd="0" presId="urn:microsoft.com/office/officeart/2005/8/layout/chevron2"/>
    <dgm:cxn modelId="{2D021A35-2A7E-407C-8785-C0C3A90EEA02}" srcId="{E53EA28B-C937-4C6F-A355-C15E5DE42735}" destId="{AE44EC59-0976-4E12-A230-40F4AED1BB09}" srcOrd="2" destOrd="0" parTransId="{D3C6939A-A9CC-4B02-A716-D3C9F65E9552}" sibTransId="{899D8DEB-6158-461A-9785-DB4C21B97B18}"/>
    <dgm:cxn modelId="{E27B4B3D-248C-4B04-BCA9-AE92A0C54383}" srcId="{3B735C03-7E2A-479D-8F41-EC71535C427F}" destId="{5D3AFBC0-0400-4F3C-93C7-5094161CC4C3}" srcOrd="0" destOrd="0" parTransId="{D0B6DE00-FAAC-4426-8309-6C010C947D8D}" sibTransId="{F14C281C-71AB-4727-A845-2B3983622661}"/>
    <dgm:cxn modelId="{5455E66A-4609-44EC-908A-A6786B1CF8CC}" srcId="{231C961F-F72F-4D2B-BA5D-CDD3AB7B35FD}" destId="{3DA17715-C73A-4F3F-A713-19542759DC76}" srcOrd="0" destOrd="0" parTransId="{E5EB1489-D38D-471F-BD4E-AB29410A9B01}" sibTransId="{6B3BBAAC-9318-42AD-A6F4-3578357E89FB}"/>
    <dgm:cxn modelId="{E389984B-B505-47A4-B248-29829832279D}" type="presOf" srcId="{231C961F-F72F-4D2B-BA5D-CDD3AB7B35FD}" destId="{D6B2EF7D-B06B-4ED1-A0AE-84C1896573CC}" srcOrd="0" destOrd="0" presId="urn:microsoft.com/office/officeart/2005/8/layout/chevron2"/>
    <dgm:cxn modelId="{E8BF4C54-D805-4E32-8135-60A39273062B}" srcId="{AE44EC59-0976-4E12-A230-40F4AED1BB09}" destId="{5C122E8E-006F-46A4-86AC-05136A4984D3}" srcOrd="0" destOrd="0" parTransId="{42660246-26B7-4521-BAE0-E70C3A55459C}" sibTransId="{F0FCA408-1046-4869-B97A-20935F6F8B04}"/>
    <dgm:cxn modelId="{F2B2FA58-4F05-44C8-81F7-C40BD032CDFA}" type="presOf" srcId="{3B735C03-7E2A-479D-8F41-EC71535C427F}" destId="{72BD296C-4FFE-49DA-ADB6-0424E0B5AAB0}" srcOrd="0" destOrd="0" presId="urn:microsoft.com/office/officeart/2005/8/layout/chevron2"/>
    <dgm:cxn modelId="{90331185-6F8D-47F2-8B53-4ECCB335121B}" srcId="{E53EA28B-C937-4C6F-A355-C15E5DE42735}" destId="{3B735C03-7E2A-479D-8F41-EC71535C427F}" srcOrd="3" destOrd="0" parTransId="{5D8EA554-7A7A-4550-9D0C-EC777D6F6F56}" sibTransId="{2BB80E46-B3EE-4DC7-8828-B214257CC906}"/>
    <dgm:cxn modelId="{04C24C98-C1A0-4C66-B162-8C3191B74B88}" srcId="{E53EA28B-C937-4C6F-A355-C15E5DE42735}" destId="{231C961F-F72F-4D2B-BA5D-CDD3AB7B35FD}" srcOrd="1" destOrd="0" parTransId="{6B8FFAE8-DDB4-4831-8937-ED89886EC27F}" sibTransId="{97FA67BF-86D2-4C73-B96E-BE5EF6820BBB}"/>
    <dgm:cxn modelId="{9460D0A3-6322-40ED-BD30-47C0742B2A66}" type="presOf" srcId="{3DA17715-C73A-4F3F-A713-19542759DC76}" destId="{41EA1C1B-122E-47EB-8287-16AAC05607F5}" srcOrd="0" destOrd="0" presId="urn:microsoft.com/office/officeart/2005/8/layout/chevron2"/>
    <dgm:cxn modelId="{073792CC-9946-4568-82CE-83EED64E50C8}" type="presOf" srcId="{AE44EC59-0976-4E12-A230-40F4AED1BB09}" destId="{3F200525-E296-4C54-BE97-71D407565204}" srcOrd="0" destOrd="0" presId="urn:microsoft.com/office/officeart/2005/8/layout/chevron2"/>
    <dgm:cxn modelId="{31BEF8CE-764A-4118-8555-C2264DF0C18E}" type="presOf" srcId="{5D3AFBC0-0400-4F3C-93C7-5094161CC4C3}" destId="{88D56352-2FBE-4776-B4A4-B8398A0ABBFC}" srcOrd="0" destOrd="0" presId="urn:microsoft.com/office/officeart/2005/8/layout/chevron2"/>
    <dgm:cxn modelId="{12F8B7E3-B83E-48C5-9207-78EDAE94E0B4}" type="presOf" srcId="{2555CEB8-A775-47E0-BEB0-3F8803821D48}" destId="{72F76621-3863-4101-BBC4-9DBBFC169406}" srcOrd="0" destOrd="0" presId="urn:microsoft.com/office/officeart/2005/8/layout/chevron2"/>
    <dgm:cxn modelId="{1D5365E4-815F-4869-BD34-5AA9DE3BA6ED}" type="presOf" srcId="{E53EA28B-C937-4C6F-A355-C15E5DE42735}" destId="{B92DB4D7-85EA-48F1-8339-5048058C9386}" srcOrd="0" destOrd="0" presId="urn:microsoft.com/office/officeart/2005/8/layout/chevron2"/>
    <dgm:cxn modelId="{9A6915F5-4DE2-4EAF-B58A-569FB4ADBCCA}" srcId="{999CA785-7DF6-4282-8096-E5D8D5FB4CF2}" destId="{2555CEB8-A775-47E0-BEB0-3F8803821D48}" srcOrd="0" destOrd="0" parTransId="{D91D4336-DEDC-4640-B640-18FE99F1286B}" sibTransId="{CB16B50B-ECB0-448E-876F-321EBA5628D4}"/>
    <dgm:cxn modelId="{09857CD6-EA55-439D-B884-CB80D1690C8F}" type="presParOf" srcId="{B92DB4D7-85EA-48F1-8339-5048058C9386}" destId="{9A7C8345-4AD7-4116-BDD7-A126D4E3621F}" srcOrd="0" destOrd="0" presId="urn:microsoft.com/office/officeart/2005/8/layout/chevron2"/>
    <dgm:cxn modelId="{4B4FA177-AFF8-4464-A9E4-91F012A96A0D}" type="presParOf" srcId="{9A7C8345-4AD7-4116-BDD7-A126D4E3621F}" destId="{A170E497-4B40-48B9-9391-E3724E4A44B7}" srcOrd="0" destOrd="0" presId="urn:microsoft.com/office/officeart/2005/8/layout/chevron2"/>
    <dgm:cxn modelId="{D2E897B8-D08A-44F7-9211-89CF747407ED}" type="presParOf" srcId="{9A7C8345-4AD7-4116-BDD7-A126D4E3621F}" destId="{72F76621-3863-4101-BBC4-9DBBFC169406}" srcOrd="1" destOrd="0" presId="urn:microsoft.com/office/officeart/2005/8/layout/chevron2"/>
    <dgm:cxn modelId="{0CD81756-016B-4672-9860-078A39BF285C}" type="presParOf" srcId="{B92DB4D7-85EA-48F1-8339-5048058C9386}" destId="{623683EE-563F-4960-BA6C-CFEBCDB15C03}" srcOrd="1" destOrd="0" presId="urn:microsoft.com/office/officeart/2005/8/layout/chevron2"/>
    <dgm:cxn modelId="{06863763-84A7-4B20-88A2-6160934C2222}" type="presParOf" srcId="{B92DB4D7-85EA-48F1-8339-5048058C9386}" destId="{0A6786F7-00A4-4E8B-92EE-D26BCD68272A}" srcOrd="2" destOrd="0" presId="urn:microsoft.com/office/officeart/2005/8/layout/chevron2"/>
    <dgm:cxn modelId="{1BD16321-1A4E-4BC7-BBBD-5E2E14720E73}" type="presParOf" srcId="{0A6786F7-00A4-4E8B-92EE-D26BCD68272A}" destId="{D6B2EF7D-B06B-4ED1-A0AE-84C1896573CC}" srcOrd="0" destOrd="0" presId="urn:microsoft.com/office/officeart/2005/8/layout/chevron2"/>
    <dgm:cxn modelId="{E0868D2B-73A4-4A63-AA1C-9A9EDF311996}" type="presParOf" srcId="{0A6786F7-00A4-4E8B-92EE-D26BCD68272A}" destId="{41EA1C1B-122E-47EB-8287-16AAC05607F5}" srcOrd="1" destOrd="0" presId="urn:microsoft.com/office/officeart/2005/8/layout/chevron2"/>
    <dgm:cxn modelId="{C6D4EB4B-DFCA-4533-BA31-AD94840CDAAE}" type="presParOf" srcId="{B92DB4D7-85EA-48F1-8339-5048058C9386}" destId="{E7708CCF-574C-43C4-A98A-D435F4BCC039}" srcOrd="3" destOrd="0" presId="urn:microsoft.com/office/officeart/2005/8/layout/chevron2"/>
    <dgm:cxn modelId="{6D3B2BE1-8494-4FB9-996B-79B9D0574F11}" type="presParOf" srcId="{B92DB4D7-85EA-48F1-8339-5048058C9386}" destId="{C9B9CC26-5655-4DFD-B8DB-F7F25BC7AA31}" srcOrd="4" destOrd="0" presId="urn:microsoft.com/office/officeart/2005/8/layout/chevron2"/>
    <dgm:cxn modelId="{A1D4E9F0-AB13-4B09-9E04-242D33C1770F}" type="presParOf" srcId="{C9B9CC26-5655-4DFD-B8DB-F7F25BC7AA31}" destId="{3F200525-E296-4C54-BE97-71D407565204}" srcOrd="0" destOrd="0" presId="urn:microsoft.com/office/officeart/2005/8/layout/chevron2"/>
    <dgm:cxn modelId="{B49DC20F-34DE-4DFA-98F6-D453EAFF178B}" type="presParOf" srcId="{C9B9CC26-5655-4DFD-B8DB-F7F25BC7AA31}" destId="{F1CAE316-D9B2-4045-9933-9ACDD305AC35}" srcOrd="1" destOrd="0" presId="urn:microsoft.com/office/officeart/2005/8/layout/chevron2"/>
    <dgm:cxn modelId="{0EF68D13-A4EB-424B-A870-6B69B3F4BEB0}" type="presParOf" srcId="{B92DB4D7-85EA-48F1-8339-5048058C9386}" destId="{F170BB90-706B-429E-8AD8-77D3C0F27D90}" srcOrd="5" destOrd="0" presId="urn:microsoft.com/office/officeart/2005/8/layout/chevron2"/>
    <dgm:cxn modelId="{B93A7CDF-4748-4BC2-B462-36670765CA96}" type="presParOf" srcId="{B92DB4D7-85EA-48F1-8339-5048058C9386}" destId="{C5A70955-C06A-49C4-B9F3-AC1430421B4F}" srcOrd="6" destOrd="0" presId="urn:microsoft.com/office/officeart/2005/8/layout/chevron2"/>
    <dgm:cxn modelId="{DA98032D-6866-4CDE-AD6E-84282AE2D5AB}" type="presParOf" srcId="{C5A70955-C06A-49C4-B9F3-AC1430421B4F}" destId="{72BD296C-4FFE-49DA-ADB6-0424E0B5AAB0}" srcOrd="0" destOrd="0" presId="urn:microsoft.com/office/officeart/2005/8/layout/chevron2"/>
    <dgm:cxn modelId="{49D75055-50BB-4F2B-A443-18640EAEE595}" type="presParOf" srcId="{C5A70955-C06A-49C4-B9F3-AC1430421B4F}" destId="{88D56352-2FBE-4776-B4A4-B8398A0ABB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3EA28B-C937-4C6F-A355-C15E5DE4273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999CA785-7DF6-4282-8096-E5D8D5FB4CF2}">
      <dgm:prSet phldrT="[Text]"/>
      <dgm:spPr>
        <a:solidFill>
          <a:schemeClr val="accent1">
            <a:lumMod val="40000"/>
            <a:lumOff val="60000"/>
          </a:schemeClr>
        </a:solidFill>
        <a:ln>
          <a:solidFill>
            <a:schemeClr val="accent1">
              <a:lumMod val="40000"/>
              <a:lumOff val="60000"/>
            </a:schemeClr>
          </a:solidFill>
        </a:ln>
      </dgm:spPr>
      <dgm:t>
        <a:bodyPr/>
        <a:lstStyle/>
        <a:p>
          <a:r>
            <a:rPr lang="en-CA" b="1" dirty="0"/>
            <a:t>1</a:t>
          </a:r>
        </a:p>
      </dgm:t>
    </dgm:pt>
    <dgm:pt modelId="{9A225435-1F3D-4AF7-8700-8975D79C1A05}" type="parTrans" cxnId="{50AC8113-CC0E-4437-8317-B72F7BB337B8}">
      <dgm:prSet/>
      <dgm:spPr/>
      <dgm:t>
        <a:bodyPr/>
        <a:lstStyle/>
        <a:p>
          <a:endParaRPr lang="en-CA"/>
        </a:p>
      </dgm:t>
    </dgm:pt>
    <dgm:pt modelId="{73B94AE9-DC45-4D68-B77E-1EBF4AB48DDB}" type="sibTrans" cxnId="{50AC8113-CC0E-4437-8317-B72F7BB337B8}">
      <dgm:prSet/>
      <dgm:spPr/>
      <dgm:t>
        <a:bodyPr/>
        <a:lstStyle/>
        <a:p>
          <a:endParaRPr lang="en-CA"/>
        </a:p>
      </dgm:t>
    </dgm:pt>
    <dgm:pt modelId="{2555CEB8-A775-47E0-BEB0-3F8803821D48}">
      <dgm:prSet phldrT="[Text]"/>
      <dgm:spPr>
        <a:ln>
          <a:solidFill>
            <a:schemeClr val="accent1">
              <a:lumMod val="40000"/>
              <a:lumOff val="60000"/>
            </a:schemeClr>
          </a:solidFill>
        </a:ln>
      </dgm:spPr>
      <dgm:t>
        <a:bodyPr/>
        <a:lstStyle/>
        <a:p>
          <a:pPr>
            <a:buNone/>
          </a:pPr>
          <a:r>
            <a:rPr lang="en-CA" dirty="0">
              <a:solidFill>
                <a:schemeClr val="accent1">
                  <a:lumMod val="40000"/>
                  <a:lumOff val="60000"/>
                </a:schemeClr>
              </a:solidFill>
            </a:rPr>
            <a:t>Understand the RFP</a:t>
          </a:r>
        </a:p>
      </dgm:t>
    </dgm:pt>
    <dgm:pt modelId="{D91D4336-DEDC-4640-B640-18FE99F1286B}" type="parTrans" cxnId="{9A6915F5-4DE2-4EAF-B58A-569FB4ADBCCA}">
      <dgm:prSet/>
      <dgm:spPr/>
      <dgm:t>
        <a:bodyPr/>
        <a:lstStyle/>
        <a:p>
          <a:endParaRPr lang="en-CA"/>
        </a:p>
      </dgm:t>
    </dgm:pt>
    <dgm:pt modelId="{CB16B50B-ECB0-448E-876F-321EBA5628D4}" type="sibTrans" cxnId="{9A6915F5-4DE2-4EAF-B58A-569FB4ADBCCA}">
      <dgm:prSet/>
      <dgm:spPr/>
      <dgm:t>
        <a:bodyPr/>
        <a:lstStyle/>
        <a:p>
          <a:endParaRPr lang="en-CA"/>
        </a:p>
      </dgm:t>
    </dgm:pt>
    <dgm:pt modelId="{3B735C03-7E2A-479D-8F41-EC71535C427F}">
      <dgm:prSet phldrT="[Text]"/>
      <dgm:spPr>
        <a:solidFill>
          <a:schemeClr val="accent4"/>
        </a:solidFill>
        <a:ln>
          <a:solidFill>
            <a:schemeClr val="accent4"/>
          </a:solidFill>
        </a:ln>
      </dgm:spPr>
      <dgm:t>
        <a:bodyPr/>
        <a:lstStyle/>
        <a:p>
          <a:r>
            <a:rPr lang="en-CA" b="1" dirty="0"/>
            <a:t>4</a:t>
          </a:r>
        </a:p>
      </dgm:t>
    </dgm:pt>
    <dgm:pt modelId="{5D8EA554-7A7A-4550-9D0C-EC777D6F6F56}" type="parTrans" cxnId="{90331185-6F8D-47F2-8B53-4ECCB335121B}">
      <dgm:prSet/>
      <dgm:spPr/>
      <dgm:t>
        <a:bodyPr/>
        <a:lstStyle/>
        <a:p>
          <a:endParaRPr lang="en-CA"/>
        </a:p>
      </dgm:t>
    </dgm:pt>
    <dgm:pt modelId="{2BB80E46-B3EE-4DC7-8828-B214257CC906}" type="sibTrans" cxnId="{90331185-6F8D-47F2-8B53-4ECCB335121B}">
      <dgm:prSet/>
      <dgm:spPr/>
      <dgm:t>
        <a:bodyPr/>
        <a:lstStyle/>
        <a:p>
          <a:endParaRPr lang="en-CA"/>
        </a:p>
      </dgm:t>
    </dgm:pt>
    <dgm:pt modelId="{5D3AFBC0-0400-4F3C-93C7-5094161CC4C3}">
      <dgm:prSet phldrT="[Text]"/>
      <dgm:spPr>
        <a:ln>
          <a:solidFill>
            <a:schemeClr val="accent4"/>
          </a:solidFill>
        </a:ln>
      </dgm:spPr>
      <dgm:t>
        <a:bodyPr/>
        <a:lstStyle/>
        <a:p>
          <a:pPr>
            <a:buNone/>
          </a:pPr>
          <a:r>
            <a:rPr lang="en-CA" dirty="0">
              <a:solidFill>
                <a:schemeClr val="accent4"/>
              </a:solidFill>
            </a:rPr>
            <a:t>Think like an Evaluator</a:t>
          </a:r>
        </a:p>
      </dgm:t>
    </dgm:pt>
    <dgm:pt modelId="{D0B6DE00-FAAC-4426-8309-6C010C947D8D}" type="parTrans" cxnId="{E27B4B3D-248C-4B04-BCA9-AE92A0C54383}">
      <dgm:prSet/>
      <dgm:spPr/>
      <dgm:t>
        <a:bodyPr/>
        <a:lstStyle/>
        <a:p>
          <a:endParaRPr lang="en-CA"/>
        </a:p>
      </dgm:t>
    </dgm:pt>
    <dgm:pt modelId="{F14C281C-71AB-4727-A845-2B3983622661}" type="sibTrans" cxnId="{E27B4B3D-248C-4B04-BCA9-AE92A0C54383}">
      <dgm:prSet/>
      <dgm:spPr/>
      <dgm:t>
        <a:bodyPr/>
        <a:lstStyle/>
        <a:p>
          <a:endParaRPr lang="en-CA"/>
        </a:p>
      </dgm:t>
    </dgm:pt>
    <dgm:pt modelId="{231C961F-F72F-4D2B-BA5D-CDD3AB7B35FD}">
      <dgm:prSe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40000"/>
            <a:lumOff val="60000"/>
          </a:schemeClr>
        </a:solidFill>
        <a:ln>
          <a:solidFill>
            <a:schemeClr val="accent6">
              <a:lumMod val="40000"/>
              <a:lumOff val="60000"/>
            </a:schemeClr>
          </a:solidFill>
        </a:ln>
      </dgm:spPr>
      <dgm:t>
        <a:bodyPr/>
        <a:lstStyle/>
        <a:p>
          <a:r>
            <a:rPr lang="en-CA" b="1" dirty="0"/>
            <a:t>2</a:t>
          </a:r>
        </a:p>
      </dgm:t>
    </dgm:pt>
    <dgm:pt modelId="{6B8FFAE8-DDB4-4831-8937-ED89886EC27F}" type="parTrans" cxnId="{04C24C98-C1A0-4C66-B162-8C3191B74B88}">
      <dgm:prSet/>
      <dgm:spPr/>
      <dgm:t>
        <a:bodyPr/>
        <a:lstStyle/>
        <a:p>
          <a:endParaRPr lang="en-CA"/>
        </a:p>
      </dgm:t>
    </dgm:pt>
    <dgm:pt modelId="{97FA67BF-86D2-4C73-B96E-BE5EF6820BBB}" type="sibTrans" cxnId="{04C24C98-C1A0-4C66-B162-8C3191B74B88}">
      <dgm:prSet/>
      <dgm:spPr/>
      <dgm:t>
        <a:bodyPr/>
        <a:lstStyle/>
        <a:p>
          <a:endParaRPr lang="en-CA"/>
        </a:p>
      </dgm:t>
    </dgm:pt>
    <dgm:pt modelId="{AE44EC59-0976-4E12-A230-40F4AED1BB09}">
      <dgm:prSet/>
      <dgm:spPr>
        <a:solidFill>
          <a:schemeClr val="accent2">
            <a:lumMod val="40000"/>
            <a:lumOff val="60000"/>
          </a:schemeClr>
        </a:solidFill>
        <a:ln>
          <a:solidFill>
            <a:schemeClr val="accent2">
              <a:lumMod val="40000"/>
              <a:lumOff val="60000"/>
            </a:schemeClr>
          </a:solidFill>
        </a:ln>
      </dgm:spPr>
      <dgm:t>
        <a:bodyPr/>
        <a:lstStyle/>
        <a:p>
          <a:r>
            <a:rPr lang="en-CA" b="1" dirty="0"/>
            <a:t>3</a:t>
          </a:r>
        </a:p>
      </dgm:t>
    </dgm:pt>
    <dgm:pt modelId="{D3C6939A-A9CC-4B02-A716-D3C9F65E9552}" type="parTrans" cxnId="{2D021A35-2A7E-407C-8785-C0C3A90EEA02}">
      <dgm:prSet/>
      <dgm:spPr/>
      <dgm:t>
        <a:bodyPr/>
        <a:lstStyle/>
        <a:p>
          <a:endParaRPr lang="en-CA"/>
        </a:p>
      </dgm:t>
    </dgm:pt>
    <dgm:pt modelId="{899D8DEB-6158-461A-9785-DB4C21B97B18}" type="sibTrans" cxnId="{2D021A35-2A7E-407C-8785-C0C3A90EEA02}">
      <dgm:prSet/>
      <dgm:spPr/>
      <dgm:t>
        <a:bodyPr/>
        <a:lstStyle/>
        <a:p>
          <a:endParaRPr lang="en-CA"/>
        </a:p>
      </dgm:t>
    </dgm:pt>
    <dgm:pt modelId="{3DA17715-C73A-4F3F-A713-19542759DC76}">
      <dgm:prSet/>
      <dgm:spPr>
        <a:ln>
          <a:solidFill>
            <a:schemeClr val="accent6">
              <a:lumMod val="40000"/>
              <a:lumOff val="60000"/>
            </a:schemeClr>
          </a:solidFill>
        </a:ln>
      </dgm:spPr>
      <dgm:t>
        <a:bodyPr/>
        <a:lstStyle/>
        <a:p>
          <a:pPr>
            <a:buNone/>
          </a:pPr>
          <a:r>
            <a:rPr lang="en-CA" dirty="0">
              <a:solidFill>
                <a:schemeClr val="accent6">
                  <a:lumMod val="40000"/>
                  <a:lumOff val="60000"/>
                </a:schemeClr>
              </a:solidFill>
            </a:rPr>
            <a:t>Follow Directions</a:t>
          </a:r>
        </a:p>
      </dgm:t>
    </dgm:pt>
    <dgm:pt modelId="{E5EB1489-D38D-471F-BD4E-AB29410A9B01}" type="parTrans" cxnId="{5455E66A-4609-44EC-908A-A6786B1CF8CC}">
      <dgm:prSet/>
      <dgm:spPr/>
      <dgm:t>
        <a:bodyPr/>
        <a:lstStyle/>
        <a:p>
          <a:endParaRPr lang="en-CA"/>
        </a:p>
      </dgm:t>
    </dgm:pt>
    <dgm:pt modelId="{6B3BBAAC-9318-42AD-A6F4-3578357E89FB}" type="sibTrans" cxnId="{5455E66A-4609-44EC-908A-A6786B1CF8CC}">
      <dgm:prSet/>
      <dgm:spPr/>
      <dgm:t>
        <a:bodyPr/>
        <a:lstStyle/>
        <a:p>
          <a:endParaRPr lang="en-CA"/>
        </a:p>
      </dgm:t>
    </dgm:pt>
    <dgm:pt modelId="{5C122E8E-006F-46A4-86AC-05136A4984D3}">
      <dgm:prSet/>
      <dgm:spPr>
        <a:noFill/>
        <a:ln>
          <a:solidFill>
            <a:schemeClr val="accent2">
              <a:lumMod val="40000"/>
              <a:lumOff val="60000"/>
            </a:schemeClr>
          </a:solidFill>
        </a:ln>
      </dgm:spPr>
      <dgm:t>
        <a:bodyPr/>
        <a:lstStyle/>
        <a:p>
          <a:pPr>
            <a:buNone/>
          </a:pPr>
          <a:r>
            <a:rPr lang="en-CA" dirty="0">
              <a:solidFill>
                <a:schemeClr val="accent2">
                  <a:lumMod val="40000"/>
                  <a:lumOff val="60000"/>
                </a:schemeClr>
              </a:solidFill>
            </a:rPr>
            <a:t>Watch your Language</a:t>
          </a:r>
        </a:p>
      </dgm:t>
    </dgm:pt>
    <dgm:pt modelId="{42660246-26B7-4521-BAE0-E70C3A55459C}" type="parTrans" cxnId="{E8BF4C54-D805-4E32-8135-60A39273062B}">
      <dgm:prSet/>
      <dgm:spPr/>
      <dgm:t>
        <a:bodyPr/>
        <a:lstStyle/>
        <a:p>
          <a:endParaRPr lang="en-CA"/>
        </a:p>
      </dgm:t>
    </dgm:pt>
    <dgm:pt modelId="{F0FCA408-1046-4869-B97A-20935F6F8B04}" type="sibTrans" cxnId="{E8BF4C54-D805-4E32-8135-60A39273062B}">
      <dgm:prSet/>
      <dgm:spPr/>
      <dgm:t>
        <a:bodyPr/>
        <a:lstStyle/>
        <a:p>
          <a:endParaRPr lang="en-CA"/>
        </a:p>
      </dgm:t>
    </dgm:pt>
    <dgm:pt modelId="{B92DB4D7-85EA-48F1-8339-5048058C9386}" type="pres">
      <dgm:prSet presAssocID="{E53EA28B-C937-4C6F-A355-C15E5DE42735}" presName="linearFlow" presStyleCnt="0">
        <dgm:presLayoutVars>
          <dgm:dir/>
          <dgm:animLvl val="lvl"/>
          <dgm:resizeHandles val="exact"/>
        </dgm:presLayoutVars>
      </dgm:prSet>
      <dgm:spPr/>
    </dgm:pt>
    <dgm:pt modelId="{9A7C8345-4AD7-4116-BDD7-A126D4E3621F}" type="pres">
      <dgm:prSet presAssocID="{999CA785-7DF6-4282-8096-E5D8D5FB4CF2}" presName="composite" presStyleCnt="0"/>
      <dgm:spPr/>
    </dgm:pt>
    <dgm:pt modelId="{A170E497-4B40-48B9-9391-E3724E4A44B7}" type="pres">
      <dgm:prSet presAssocID="{999CA785-7DF6-4282-8096-E5D8D5FB4CF2}" presName="parentText" presStyleLbl="alignNode1" presStyleIdx="0" presStyleCnt="4">
        <dgm:presLayoutVars>
          <dgm:chMax val="1"/>
          <dgm:bulletEnabled val="1"/>
        </dgm:presLayoutVars>
      </dgm:prSet>
      <dgm:spPr/>
    </dgm:pt>
    <dgm:pt modelId="{72F76621-3863-4101-BBC4-9DBBFC169406}" type="pres">
      <dgm:prSet presAssocID="{999CA785-7DF6-4282-8096-E5D8D5FB4CF2}" presName="descendantText" presStyleLbl="alignAcc1" presStyleIdx="0" presStyleCnt="4">
        <dgm:presLayoutVars>
          <dgm:bulletEnabled val="1"/>
        </dgm:presLayoutVars>
      </dgm:prSet>
      <dgm:spPr/>
    </dgm:pt>
    <dgm:pt modelId="{623683EE-563F-4960-BA6C-CFEBCDB15C03}" type="pres">
      <dgm:prSet presAssocID="{73B94AE9-DC45-4D68-B77E-1EBF4AB48DDB}" presName="sp" presStyleCnt="0"/>
      <dgm:spPr/>
    </dgm:pt>
    <dgm:pt modelId="{0A6786F7-00A4-4E8B-92EE-D26BCD68272A}" type="pres">
      <dgm:prSet presAssocID="{231C961F-F72F-4D2B-BA5D-CDD3AB7B35FD}" presName="composite" presStyleCnt="0"/>
      <dgm:spPr/>
    </dgm:pt>
    <dgm:pt modelId="{D6B2EF7D-B06B-4ED1-A0AE-84C1896573CC}" type="pres">
      <dgm:prSet presAssocID="{231C961F-F72F-4D2B-BA5D-CDD3AB7B35FD}" presName="parentText" presStyleLbl="alignNode1" presStyleIdx="1" presStyleCnt="4">
        <dgm:presLayoutVars>
          <dgm:chMax val="1"/>
          <dgm:bulletEnabled val="1"/>
        </dgm:presLayoutVars>
      </dgm:prSet>
      <dgm:spPr/>
    </dgm:pt>
    <dgm:pt modelId="{41EA1C1B-122E-47EB-8287-16AAC05607F5}" type="pres">
      <dgm:prSet presAssocID="{231C961F-F72F-4D2B-BA5D-CDD3AB7B35FD}" presName="descendantText" presStyleLbl="alignAcc1" presStyleIdx="1" presStyleCnt="4">
        <dgm:presLayoutVars>
          <dgm:bulletEnabled val="1"/>
        </dgm:presLayoutVars>
      </dgm:prSet>
      <dgm:spPr/>
    </dgm:pt>
    <dgm:pt modelId="{E7708CCF-574C-43C4-A98A-D435F4BCC039}" type="pres">
      <dgm:prSet presAssocID="{97FA67BF-86D2-4C73-B96E-BE5EF6820BBB}" presName="sp" presStyleCnt="0"/>
      <dgm:spPr/>
    </dgm:pt>
    <dgm:pt modelId="{C9B9CC26-5655-4DFD-B8DB-F7F25BC7AA31}" type="pres">
      <dgm:prSet presAssocID="{AE44EC59-0976-4E12-A230-40F4AED1BB09}" presName="composite" presStyleCnt="0"/>
      <dgm:spPr/>
    </dgm:pt>
    <dgm:pt modelId="{3F200525-E296-4C54-BE97-71D407565204}" type="pres">
      <dgm:prSet presAssocID="{AE44EC59-0976-4E12-A230-40F4AED1BB09}" presName="parentText" presStyleLbl="alignNode1" presStyleIdx="2" presStyleCnt="4">
        <dgm:presLayoutVars>
          <dgm:chMax val="1"/>
          <dgm:bulletEnabled val="1"/>
        </dgm:presLayoutVars>
      </dgm:prSet>
      <dgm:spPr/>
    </dgm:pt>
    <dgm:pt modelId="{F1CAE316-D9B2-4045-9933-9ACDD305AC35}" type="pres">
      <dgm:prSet presAssocID="{AE44EC59-0976-4E12-A230-40F4AED1BB09}" presName="descendantText" presStyleLbl="alignAcc1" presStyleIdx="2" presStyleCnt="4">
        <dgm:presLayoutVars>
          <dgm:bulletEnabled val="1"/>
        </dgm:presLayoutVars>
      </dgm:prSet>
      <dgm:spPr/>
    </dgm:pt>
    <dgm:pt modelId="{F170BB90-706B-429E-8AD8-77D3C0F27D90}" type="pres">
      <dgm:prSet presAssocID="{899D8DEB-6158-461A-9785-DB4C21B97B18}" presName="sp" presStyleCnt="0"/>
      <dgm:spPr/>
    </dgm:pt>
    <dgm:pt modelId="{C5A70955-C06A-49C4-B9F3-AC1430421B4F}" type="pres">
      <dgm:prSet presAssocID="{3B735C03-7E2A-479D-8F41-EC71535C427F}" presName="composite" presStyleCnt="0"/>
      <dgm:spPr/>
    </dgm:pt>
    <dgm:pt modelId="{72BD296C-4FFE-49DA-ADB6-0424E0B5AAB0}" type="pres">
      <dgm:prSet presAssocID="{3B735C03-7E2A-479D-8F41-EC71535C427F}" presName="parentText" presStyleLbl="alignNode1" presStyleIdx="3" presStyleCnt="4">
        <dgm:presLayoutVars>
          <dgm:chMax val="1"/>
          <dgm:bulletEnabled val="1"/>
        </dgm:presLayoutVars>
      </dgm:prSet>
      <dgm:spPr/>
    </dgm:pt>
    <dgm:pt modelId="{88D56352-2FBE-4776-B4A4-B8398A0ABBFC}" type="pres">
      <dgm:prSet presAssocID="{3B735C03-7E2A-479D-8F41-EC71535C427F}" presName="descendantText" presStyleLbl="alignAcc1" presStyleIdx="3" presStyleCnt="4">
        <dgm:presLayoutVars>
          <dgm:bulletEnabled val="1"/>
        </dgm:presLayoutVars>
      </dgm:prSet>
      <dgm:spPr/>
    </dgm:pt>
  </dgm:ptLst>
  <dgm:cxnLst>
    <dgm:cxn modelId="{FC5ED210-D492-4BA7-9815-240FFFDEE46B}" type="presOf" srcId="{999CA785-7DF6-4282-8096-E5D8D5FB4CF2}" destId="{A170E497-4B40-48B9-9391-E3724E4A44B7}" srcOrd="0" destOrd="0" presId="urn:microsoft.com/office/officeart/2005/8/layout/chevron2"/>
    <dgm:cxn modelId="{50AC8113-CC0E-4437-8317-B72F7BB337B8}" srcId="{E53EA28B-C937-4C6F-A355-C15E5DE42735}" destId="{999CA785-7DF6-4282-8096-E5D8D5FB4CF2}" srcOrd="0" destOrd="0" parTransId="{9A225435-1F3D-4AF7-8700-8975D79C1A05}" sibTransId="{73B94AE9-DC45-4D68-B77E-1EBF4AB48DDB}"/>
    <dgm:cxn modelId="{25923B25-E7EB-4F68-8708-765BB7B2B24B}" type="presOf" srcId="{5C122E8E-006F-46A4-86AC-05136A4984D3}" destId="{F1CAE316-D9B2-4045-9933-9ACDD305AC35}" srcOrd="0" destOrd="0" presId="urn:microsoft.com/office/officeart/2005/8/layout/chevron2"/>
    <dgm:cxn modelId="{2D021A35-2A7E-407C-8785-C0C3A90EEA02}" srcId="{E53EA28B-C937-4C6F-A355-C15E5DE42735}" destId="{AE44EC59-0976-4E12-A230-40F4AED1BB09}" srcOrd="2" destOrd="0" parTransId="{D3C6939A-A9CC-4B02-A716-D3C9F65E9552}" sibTransId="{899D8DEB-6158-461A-9785-DB4C21B97B18}"/>
    <dgm:cxn modelId="{E27B4B3D-248C-4B04-BCA9-AE92A0C54383}" srcId="{3B735C03-7E2A-479D-8F41-EC71535C427F}" destId="{5D3AFBC0-0400-4F3C-93C7-5094161CC4C3}" srcOrd="0" destOrd="0" parTransId="{D0B6DE00-FAAC-4426-8309-6C010C947D8D}" sibTransId="{F14C281C-71AB-4727-A845-2B3983622661}"/>
    <dgm:cxn modelId="{5455E66A-4609-44EC-908A-A6786B1CF8CC}" srcId="{231C961F-F72F-4D2B-BA5D-CDD3AB7B35FD}" destId="{3DA17715-C73A-4F3F-A713-19542759DC76}" srcOrd="0" destOrd="0" parTransId="{E5EB1489-D38D-471F-BD4E-AB29410A9B01}" sibTransId="{6B3BBAAC-9318-42AD-A6F4-3578357E89FB}"/>
    <dgm:cxn modelId="{E389984B-B505-47A4-B248-29829832279D}" type="presOf" srcId="{231C961F-F72F-4D2B-BA5D-CDD3AB7B35FD}" destId="{D6B2EF7D-B06B-4ED1-A0AE-84C1896573CC}" srcOrd="0" destOrd="0" presId="urn:microsoft.com/office/officeart/2005/8/layout/chevron2"/>
    <dgm:cxn modelId="{E8BF4C54-D805-4E32-8135-60A39273062B}" srcId="{AE44EC59-0976-4E12-A230-40F4AED1BB09}" destId="{5C122E8E-006F-46A4-86AC-05136A4984D3}" srcOrd="0" destOrd="0" parTransId="{42660246-26B7-4521-BAE0-E70C3A55459C}" sibTransId="{F0FCA408-1046-4869-B97A-20935F6F8B04}"/>
    <dgm:cxn modelId="{F2B2FA58-4F05-44C8-81F7-C40BD032CDFA}" type="presOf" srcId="{3B735C03-7E2A-479D-8F41-EC71535C427F}" destId="{72BD296C-4FFE-49DA-ADB6-0424E0B5AAB0}" srcOrd="0" destOrd="0" presId="urn:microsoft.com/office/officeart/2005/8/layout/chevron2"/>
    <dgm:cxn modelId="{90331185-6F8D-47F2-8B53-4ECCB335121B}" srcId="{E53EA28B-C937-4C6F-A355-C15E5DE42735}" destId="{3B735C03-7E2A-479D-8F41-EC71535C427F}" srcOrd="3" destOrd="0" parTransId="{5D8EA554-7A7A-4550-9D0C-EC777D6F6F56}" sibTransId="{2BB80E46-B3EE-4DC7-8828-B214257CC906}"/>
    <dgm:cxn modelId="{04C24C98-C1A0-4C66-B162-8C3191B74B88}" srcId="{E53EA28B-C937-4C6F-A355-C15E5DE42735}" destId="{231C961F-F72F-4D2B-BA5D-CDD3AB7B35FD}" srcOrd="1" destOrd="0" parTransId="{6B8FFAE8-DDB4-4831-8937-ED89886EC27F}" sibTransId="{97FA67BF-86D2-4C73-B96E-BE5EF6820BBB}"/>
    <dgm:cxn modelId="{9460D0A3-6322-40ED-BD30-47C0742B2A66}" type="presOf" srcId="{3DA17715-C73A-4F3F-A713-19542759DC76}" destId="{41EA1C1B-122E-47EB-8287-16AAC05607F5}" srcOrd="0" destOrd="0" presId="urn:microsoft.com/office/officeart/2005/8/layout/chevron2"/>
    <dgm:cxn modelId="{073792CC-9946-4568-82CE-83EED64E50C8}" type="presOf" srcId="{AE44EC59-0976-4E12-A230-40F4AED1BB09}" destId="{3F200525-E296-4C54-BE97-71D407565204}" srcOrd="0" destOrd="0" presId="urn:microsoft.com/office/officeart/2005/8/layout/chevron2"/>
    <dgm:cxn modelId="{31BEF8CE-764A-4118-8555-C2264DF0C18E}" type="presOf" srcId="{5D3AFBC0-0400-4F3C-93C7-5094161CC4C3}" destId="{88D56352-2FBE-4776-B4A4-B8398A0ABBFC}" srcOrd="0" destOrd="0" presId="urn:microsoft.com/office/officeart/2005/8/layout/chevron2"/>
    <dgm:cxn modelId="{12F8B7E3-B83E-48C5-9207-78EDAE94E0B4}" type="presOf" srcId="{2555CEB8-A775-47E0-BEB0-3F8803821D48}" destId="{72F76621-3863-4101-BBC4-9DBBFC169406}" srcOrd="0" destOrd="0" presId="urn:microsoft.com/office/officeart/2005/8/layout/chevron2"/>
    <dgm:cxn modelId="{1D5365E4-815F-4869-BD34-5AA9DE3BA6ED}" type="presOf" srcId="{E53EA28B-C937-4C6F-A355-C15E5DE42735}" destId="{B92DB4D7-85EA-48F1-8339-5048058C9386}" srcOrd="0" destOrd="0" presId="urn:microsoft.com/office/officeart/2005/8/layout/chevron2"/>
    <dgm:cxn modelId="{9A6915F5-4DE2-4EAF-B58A-569FB4ADBCCA}" srcId="{999CA785-7DF6-4282-8096-E5D8D5FB4CF2}" destId="{2555CEB8-A775-47E0-BEB0-3F8803821D48}" srcOrd="0" destOrd="0" parTransId="{D91D4336-DEDC-4640-B640-18FE99F1286B}" sibTransId="{CB16B50B-ECB0-448E-876F-321EBA5628D4}"/>
    <dgm:cxn modelId="{09857CD6-EA55-439D-B884-CB80D1690C8F}" type="presParOf" srcId="{B92DB4D7-85EA-48F1-8339-5048058C9386}" destId="{9A7C8345-4AD7-4116-BDD7-A126D4E3621F}" srcOrd="0" destOrd="0" presId="urn:microsoft.com/office/officeart/2005/8/layout/chevron2"/>
    <dgm:cxn modelId="{4B4FA177-AFF8-4464-A9E4-91F012A96A0D}" type="presParOf" srcId="{9A7C8345-4AD7-4116-BDD7-A126D4E3621F}" destId="{A170E497-4B40-48B9-9391-E3724E4A44B7}" srcOrd="0" destOrd="0" presId="urn:microsoft.com/office/officeart/2005/8/layout/chevron2"/>
    <dgm:cxn modelId="{D2E897B8-D08A-44F7-9211-89CF747407ED}" type="presParOf" srcId="{9A7C8345-4AD7-4116-BDD7-A126D4E3621F}" destId="{72F76621-3863-4101-BBC4-9DBBFC169406}" srcOrd="1" destOrd="0" presId="urn:microsoft.com/office/officeart/2005/8/layout/chevron2"/>
    <dgm:cxn modelId="{0CD81756-016B-4672-9860-078A39BF285C}" type="presParOf" srcId="{B92DB4D7-85EA-48F1-8339-5048058C9386}" destId="{623683EE-563F-4960-BA6C-CFEBCDB15C03}" srcOrd="1" destOrd="0" presId="urn:microsoft.com/office/officeart/2005/8/layout/chevron2"/>
    <dgm:cxn modelId="{06863763-84A7-4B20-88A2-6160934C2222}" type="presParOf" srcId="{B92DB4D7-85EA-48F1-8339-5048058C9386}" destId="{0A6786F7-00A4-4E8B-92EE-D26BCD68272A}" srcOrd="2" destOrd="0" presId="urn:microsoft.com/office/officeart/2005/8/layout/chevron2"/>
    <dgm:cxn modelId="{1BD16321-1A4E-4BC7-BBBD-5E2E14720E73}" type="presParOf" srcId="{0A6786F7-00A4-4E8B-92EE-D26BCD68272A}" destId="{D6B2EF7D-B06B-4ED1-A0AE-84C1896573CC}" srcOrd="0" destOrd="0" presId="urn:microsoft.com/office/officeart/2005/8/layout/chevron2"/>
    <dgm:cxn modelId="{E0868D2B-73A4-4A63-AA1C-9A9EDF311996}" type="presParOf" srcId="{0A6786F7-00A4-4E8B-92EE-D26BCD68272A}" destId="{41EA1C1B-122E-47EB-8287-16AAC05607F5}" srcOrd="1" destOrd="0" presId="urn:microsoft.com/office/officeart/2005/8/layout/chevron2"/>
    <dgm:cxn modelId="{C6D4EB4B-DFCA-4533-BA31-AD94840CDAAE}" type="presParOf" srcId="{B92DB4D7-85EA-48F1-8339-5048058C9386}" destId="{E7708CCF-574C-43C4-A98A-D435F4BCC039}" srcOrd="3" destOrd="0" presId="urn:microsoft.com/office/officeart/2005/8/layout/chevron2"/>
    <dgm:cxn modelId="{6D3B2BE1-8494-4FB9-996B-79B9D0574F11}" type="presParOf" srcId="{B92DB4D7-85EA-48F1-8339-5048058C9386}" destId="{C9B9CC26-5655-4DFD-B8DB-F7F25BC7AA31}" srcOrd="4" destOrd="0" presId="urn:microsoft.com/office/officeart/2005/8/layout/chevron2"/>
    <dgm:cxn modelId="{A1D4E9F0-AB13-4B09-9E04-242D33C1770F}" type="presParOf" srcId="{C9B9CC26-5655-4DFD-B8DB-F7F25BC7AA31}" destId="{3F200525-E296-4C54-BE97-71D407565204}" srcOrd="0" destOrd="0" presId="urn:microsoft.com/office/officeart/2005/8/layout/chevron2"/>
    <dgm:cxn modelId="{B49DC20F-34DE-4DFA-98F6-D453EAFF178B}" type="presParOf" srcId="{C9B9CC26-5655-4DFD-B8DB-F7F25BC7AA31}" destId="{F1CAE316-D9B2-4045-9933-9ACDD305AC35}" srcOrd="1" destOrd="0" presId="urn:microsoft.com/office/officeart/2005/8/layout/chevron2"/>
    <dgm:cxn modelId="{0EF68D13-A4EB-424B-A870-6B69B3F4BEB0}" type="presParOf" srcId="{B92DB4D7-85EA-48F1-8339-5048058C9386}" destId="{F170BB90-706B-429E-8AD8-77D3C0F27D90}" srcOrd="5" destOrd="0" presId="urn:microsoft.com/office/officeart/2005/8/layout/chevron2"/>
    <dgm:cxn modelId="{B93A7CDF-4748-4BC2-B462-36670765CA96}" type="presParOf" srcId="{B92DB4D7-85EA-48F1-8339-5048058C9386}" destId="{C5A70955-C06A-49C4-B9F3-AC1430421B4F}" srcOrd="6" destOrd="0" presId="urn:microsoft.com/office/officeart/2005/8/layout/chevron2"/>
    <dgm:cxn modelId="{DA98032D-6866-4CDE-AD6E-84282AE2D5AB}" type="presParOf" srcId="{C5A70955-C06A-49C4-B9F3-AC1430421B4F}" destId="{72BD296C-4FFE-49DA-ADB6-0424E0B5AAB0}" srcOrd="0" destOrd="0" presId="urn:microsoft.com/office/officeart/2005/8/layout/chevron2"/>
    <dgm:cxn modelId="{49D75055-50BB-4F2B-A443-18640EAEE595}" type="presParOf" srcId="{C5A70955-C06A-49C4-B9F3-AC1430421B4F}" destId="{88D56352-2FBE-4776-B4A4-B8398A0ABB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0D7EE-750B-448F-8DE0-28280F633624}">
      <dsp:nvSpPr>
        <dsp:cNvPr id="0" name=""/>
        <dsp:cNvSpPr/>
      </dsp:nvSpPr>
      <dsp:spPr>
        <a:xfrm>
          <a:off x="1384397" y="566649"/>
          <a:ext cx="3783932" cy="3783932"/>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C44044-DE48-4B70-9745-DABFE93E08AB}">
      <dsp:nvSpPr>
        <dsp:cNvPr id="0" name=""/>
        <dsp:cNvSpPr/>
      </dsp:nvSpPr>
      <dsp:spPr>
        <a:xfrm>
          <a:off x="1384397" y="566649"/>
          <a:ext cx="3783932" cy="3783932"/>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505D8E-81D5-4E0A-85E7-DE99A2AF7CB4}">
      <dsp:nvSpPr>
        <dsp:cNvPr id="0" name=""/>
        <dsp:cNvSpPr/>
      </dsp:nvSpPr>
      <dsp:spPr>
        <a:xfrm>
          <a:off x="1384397" y="566649"/>
          <a:ext cx="3783932" cy="3783932"/>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DF78BE-9B37-46E6-8F98-9B6B50980610}">
      <dsp:nvSpPr>
        <dsp:cNvPr id="0" name=""/>
        <dsp:cNvSpPr/>
      </dsp:nvSpPr>
      <dsp:spPr>
        <a:xfrm>
          <a:off x="2406079" y="1588331"/>
          <a:ext cx="1740568" cy="17405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CA" sz="2200" b="1" kern="1200" dirty="0"/>
            <a:t>Ministries</a:t>
          </a:r>
          <a:endParaRPr lang="en-CA" sz="2200" kern="1200" dirty="0"/>
        </a:p>
      </dsp:txBody>
      <dsp:txXfrm>
        <a:off x="2660979" y="1843231"/>
        <a:ext cx="1230768" cy="1230768"/>
      </dsp:txXfrm>
    </dsp:sp>
    <dsp:sp modelId="{C3F65ADF-23C2-4C52-903D-8CFF5966DE12}">
      <dsp:nvSpPr>
        <dsp:cNvPr id="0" name=""/>
        <dsp:cNvSpPr/>
      </dsp:nvSpPr>
      <dsp:spPr>
        <a:xfrm>
          <a:off x="2667165" y="1312"/>
          <a:ext cx="1218397" cy="1218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Central Agencies</a:t>
          </a:r>
          <a:endParaRPr lang="en-CA" sz="1400" kern="1200" dirty="0"/>
        </a:p>
      </dsp:txBody>
      <dsp:txXfrm>
        <a:off x="2845595" y="179742"/>
        <a:ext cx="861537" cy="861537"/>
      </dsp:txXfrm>
    </dsp:sp>
    <dsp:sp modelId="{63BD877D-35EB-46EE-A44C-B2116788B41B}">
      <dsp:nvSpPr>
        <dsp:cNvPr id="0" name=""/>
        <dsp:cNvSpPr/>
      </dsp:nvSpPr>
      <dsp:spPr>
        <a:xfrm>
          <a:off x="4267670" y="2773468"/>
          <a:ext cx="1218397" cy="1218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t>Crown Corporations</a:t>
          </a:r>
          <a:endParaRPr lang="en-CA" sz="1200" kern="1200" dirty="0"/>
        </a:p>
      </dsp:txBody>
      <dsp:txXfrm>
        <a:off x="4446100" y="2951898"/>
        <a:ext cx="861537" cy="861537"/>
      </dsp:txXfrm>
    </dsp:sp>
    <dsp:sp modelId="{FE066CEC-03B4-46BD-A80E-CA8C343D6CCE}">
      <dsp:nvSpPr>
        <dsp:cNvPr id="0" name=""/>
        <dsp:cNvSpPr/>
      </dsp:nvSpPr>
      <dsp:spPr>
        <a:xfrm>
          <a:off x="1066660" y="2773468"/>
          <a:ext cx="1218397" cy="1218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b="1" kern="1200" dirty="0">
              <a:solidFill>
                <a:schemeClr val="bg1"/>
              </a:solidFill>
              <a:latin typeface="BC Sans" pitchFamily="2" charset="0"/>
            </a:rPr>
            <a:t>Independent boards, commissions &amp; tribunals</a:t>
          </a:r>
          <a:endParaRPr lang="en-CA" sz="800" kern="1200" dirty="0">
            <a:solidFill>
              <a:schemeClr val="bg1"/>
            </a:solidFill>
          </a:endParaRPr>
        </a:p>
      </dsp:txBody>
      <dsp:txXfrm>
        <a:off x="1245090" y="2951898"/>
        <a:ext cx="861537" cy="861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0D7EE-750B-448F-8DE0-28280F633624}">
      <dsp:nvSpPr>
        <dsp:cNvPr id="0" name=""/>
        <dsp:cNvSpPr/>
      </dsp:nvSpPr>
      <dsp:spPr>
        <a:xfrm>
          <a:off x="1384397" y="566649"/>
          <a:ext cx="3783932" cy="3783932"/>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C44044-DE48-4B70-9745-DABFE93E08AB}">
      <dsp:nvSpPr>
        <dsp:cNvPr id="0" name=""/>
        <dsp:cNvSpPr/>
      </dsp:nvSpPr>
      <dsp:spPr>
        <a:xfrm>
          <a:off x="1384397" y="566649"/>
          <a:ext cx="3783932" cy="3783932"/>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505D8E-81D5-4E0A-85E7-DE99A2AF7CB4}">
      <dsp:nvSpPr>
        <dsp:cNvPr id="0" name=""/>
        <dsp:cNvSpPr/>
      </dsp:nvSpPr>
      <dsp:spPr>
        <a:xfrm>
          <a:off x="1384397" y="566649"/>
          <a:ext cx="3783932" cy="3783932"/>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DF78BE-9B37-46E6-8F98-9B6B50980610}">
      <dsp:nvSpPr>
        <dsp:cNvPr id="0" name=""/>
        <dsp:cNvSpPr/>
      </dsp:nvSpPr>
      <dsp:spPr>
        <a:xfrm>
          <a:off x="2406079" y="1588331"/>
          <a:ext cx="1740568" cy="17405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CA" sz="2200" b="1" kern="1200" dirty="0"/>
            <a:t>Ministries</a:t>
          </a:r>
          <a:endParaRPr lang="en-CA" sz="2200" kern="1200" dirty="0"/>
        </a:p>
      </dsp:txBody>
      <dsp:txXfrm>
        <a:off x="2660979" y="1843231"/>
        <a:ext cx="1230768" cy="1230768"/>
      </dsp:txXfrm>
    </dsp:sp>
    <dsp:sp modelId="{C3F65ADF-23C2-4C52-903D-8CFF5966DE12}">
      <dsp:nvSpPr>
        <dsp:cNvPr id="0" name=""/>
        <dsp:cNvSpPr/>
      </dsp:nvSpPr>
      <dsp:spPr>
        <a:xfrm>
          <a:off x="2667165" y="1312"/>
          <a:ext cx="1218397" cy="1218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Central Agencies</a:t>
          </a:r>
          <a:endParaRPr lang="en-CA" sz="1400" kern="1200" dirty="0"/>
        </a:p>
      </dsp:txBody>
      <dsp:txXfrm>
        <a:off x="2845595" y="179742"/>
        <a:ext cx="861537" cy="861537"/>
      </dsp:txXfrm>
    </dsp:sp>
    <dsp:sp modelId="{63BD877D-35EB-46EE-A44C-B2116788B41B}">
      <dsp:nvSpPr>
        <dsp:cNvPr id="0" name=""/>
        <dsp:cNvSpPr/>
      </dsp:nvSpPr>
      <dsp:spPr>
        <a:xfrm>
          <a:off x="4267670" y="2773468"/>
          <a:ext cx="1218397" cy="1218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t>Crown Corporations</a:t>
          </a:r>
          <a:endParaRPr lang="en-CA" sz="1200" kern="1200" dirty="0"/>
        </a:p>
      </dsp:txBody>
      <dsp:txXfrm>
        <a:off x="4446100" y="2951898"/>
        <a:ext cx="861537" cy="861537"/>
      </dsp:txXfrm>
    </dsp:sp>
    <dsp:sp modelId="{FE066CEC-03B4-46BD-A80E-CA8C343D6CCE}">
      <dsp:nvSpPr>
        <dsp:cNvPr id="0" name=""/>
        <dsp:cNvSpPr/>
      </dsp:nvSpPr>
      <dsp:spPr>
        <a:xfrm>
          <a:off x="1066660" y="2773468"/>
          <a:ext cx="1218397" cy="1218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b="1" kern="1200" dirty="0">
              <a:solidFill>
                <a:schemeClr val="bg1"/>
              </a:solidFill>
              <a:latin typeface="BC Sans" pitchFamily="2" charset="0"/>
            </a:rPr>
            <a:t>Independent boards, commissions &amp; tribunals</a:t>
          </a:r>
          <a:endParaRPr lang="en-CA" sz="800" kern="1200" dirty="0">
            <a:solidFill>
              <a:schemeClr val="bg1"/>
            </a:solidFill>
          </a:endParaRPr>
        </a:p>
      </dsp:txBody>
      <dsp:txXfrm>
        <a:off x="1245090" y="2951898"/>
        <a:ext cx="861537" cy="861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0D7EE-750B-448F-8DE0-28280F633624}">
      <dsp:nvSpPr>
        <dsp:cNvPr id="0" name=""/>
        <dsp:cNvSpPr/>
      </dsp:nvSpPr>
      <dsp:spPr>
        <a:xfrm>
          <a:off x="1384397" y="566649"/>
          <a:ext cx="3783932" cy="3783932"/>
        </a:xfrm>
        <a:prstGeom prst="blockArc">
          <a:avLst>
            <a:gd name="adj1" fmla="val 9000000"/>
            <a:gd name="adj2" fmla="val 16200000"/>
            <a:gd name="adj3" fmla="val 4637"/>
          </a:avLst>
        </a:prstGeom>
        <a:solidFill>
          <a:srgbClr val="B2C1DB">
            <a:alpha val="30196"/>
          </a:srgbClr>
        </a:solidFill>
        <a:ln>
          <a:noFill/>
        </a:ln>
        <a:effectLst/>
      </dsp:spPr>
      <dsp:style>
        <a:lnRef idx="0">
          <a:scrgbClr r="0" g="0" b="0"/>
        </a:lnRef>
        <a:fillRef idx="1">
          <a:scrgbClr r="0" g="0" b="0"/>
        </a:fillRef>
        <a:effectRef idx="0">
          <a:scrgbClr r="0" g="0" b="0"/>
        </a:effectRef>
        <a:fontRef idx="minor">
          <a:schemeClr val="lt1"/>
        </a:fontRef>
      </dsp:style>
    </dsp:sp>
    <dsp:sp modelId="{5AC44044-DE48-4B70-9745-DABFE93E08AB}">
      <dsp:nvSpPr>
        <dsp:cNvPr id="0" name=""/>
        <dsp:cNvSpPr/>
      </dsp:nvSpPr>
      <dsp:spPr>
        <a:xfrm>
          <a:off x="1384397" y="566649"/>
          <a:ext cx="3783932" cy="3783932"/>
        </a:xfrm>
        <a:prstGeom prst="blockArc">
          <a:avLst>
            <a:gd name="adj1" fmla="val 1800000"/>
            <a:gd name="adj2" fmla="val 9000000"/>
            <a:gd name="adj3" fmla="val 4637"/>
          </a:avLst>
        </a:prstGeom>
        <a:solidFill>
          <a:srgbClr val="B2C1DB">
            <a:alpha val="30196"/>
          </a:srgbClr>
        </a:solidFill>
        <a:ln>
          <a:noFill/>
        </a:ln>
        <a:effectLst/>
      </dsp:spPr>
      <dsp:style>
        <a:lnRef idx="0">
          <a:scrgbClr r="0" g="0" b="0"/>
        </a:lnRef>
        <a:fillRef idx="1">
          <a:scrgbClr r="0" g="0" b="0"/>
        </a:fillRef>
        <a:effectRef idx="0">
          <a:scrgbClr r="0" g="0" b="0"/>
        </a:effectRef>
        <a:fontRef idx="minor">
          <a:schemeClr val="lt1"/>
        </a:fontRef>
      </dsp:style>
    </dsp:sp>
    <dsp:sp modelId="{4A505D8E-81D5-4E0A-85E7-DE99A2AF7CB4}">
      <dsp:nvSpPr>
        <dsp:cNvPr id="0" name=""/>
        <dsp:cNvSpPr/>
      </dsp:nvSpPr>
      <dsp:spPr>
        <a:xfrm>
          <a:off x="1384397" y="566649"/>
          <a:ext cx="3783932" cy="3783932"/>
        </a:xfrm>
        <a:prstGeom prst="blockArc">
          <a:avLst>
            <a:gd name="adj1" fmla="val 16200000"/>
            <a:gd name="adj2" fmla="val 1800000"/>
            <a:gd name="adj3" fmla="val 4637"/>
          </a:avLst>
        </a:prstGeom>
        <a:solidFill>
          <a:srgbClr val="B2C1DB">
            <a:alpha val="30196"/>
          </a:srgbClr>
        </a:solidFill>
        <a:ln>
          <a:noFill/>
        </a:ln>
        <a:effectLst/>
      </dsp:spPr>
      <dsp:style>
        <a:lnRef idx="0">
          <a:scrgbClr r="0" g="0" b="0"/>
        </a:lnRef>
        <a:fillRef idx="1">
          <a:scrgbClr r="0" g="0" b="0"/>
        </a:fillRef>
        <a:effectRef idx="0">
          <a:scrgbClr r="0" g="0" b="0"/>
        </a:effectRef>
        <a:fontRef idx="minor">
          <a:schemeClr val="lt1"/>
        </a:fontRef>
      </dsp:style>
    </dsp:sp>
    <dsp:sp modelId="{BFDF78BE-9B37-46E6-8F98-9B6B50980610}">
      <dsp:nvSpPr>
        <dsp:cNvPr id="0" name=""/>
        <dsp:cNvSpPr/>
      </dsp:nvSpPr>
      <dsp:spPr>
        <a:xfrm>
          <a:off x="2406079" y="1588331"/>
          <a:ext cx="1740568" cy="17405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CA" sz="2200" b="1" kern="1200" dirty="0"/>
            <a:t>Ministries</a:t>
          </a:r>
          <a:endParaRPr lang="en-CA" sz="2200" kern="1200" dirty="0"/>
        </a:p>
      </dsp:txBody>
      <dsp:txXfrm>
        <a:off x="2660979" y="1843231"/>
        <a:ext cx="1230768" cy="1230768"/>
      </dsp:txXfrm>
    </dsp:sp>
    <dsp:sp modelId="{C3F65ADF-23C2-4C52-903D-8CFF5966DE12}">
      <dsp:nvSpPr>
        <dsp:cNvPr id="0" name=""/>
        <dsp:cNvSpPr/>
      </dsp:nvSpPr>
      <dsp:spPr>
        <a:xfrm>
          <a:off x="2667165" y="1312"/>
          <a:ext cx="1218397" cy="1218397"/>
        </a:xfrm>
        <a:prstGeom prst="ellipse">
          <a:avLst/>
        </a:prstGeom>
        <a:solidFill>
          <a:srgbClr val="4F81BD">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Central Agencies</a:t>
          </a:r>
          <a:endParaRPr lang="en-CA" sz="1400" kern="1200" dirty="0"/>
        </a:p>
      </dsp:txBody>
      <dsp:txXfrm>
        <a:off x="2845595" y="179742"/>
        <a:ext cx="861537" cy="861537"/>
      </dsp:txXfrm>
    </dsp:sp>
    <dsp:sp modelId="{63BD877D-35EB-46EE-A44C-B2116788B41B}">
      <dsp:nvSpPr>
        <dsp:cNvPr id="0" name=""/>
        <dsp:cNvSpPr/>
      </dsp:nvSpPr>
      <dsp:spPr>
        <a:xfrm>
          <a:off x="4267670" y="2773468"/>
          <a:ext cx="1218397" cy="1218397"/>
        </a:xfrm>
        <a:prstGeom prst="ellipse">
          <a:avLst/>
        </a:prstGeom>
        <a:solidFill>
          <a:srgbClr val="4F81BD">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t>Crown Corporations</a:t>
          </a:r>
          <a:endParaRPr lang="en-CA" sz="1200" kern="1200" dirty="0"/>
        </a:p>
      </dsp:txBody>
      <dsp:txXfrm>
        <a:off x="4446100" y="2951898"/>
        <a:ext cx="861537" cy="861537"/>
      </dsp:txXfrm>
    </dsp:sp>
    <dsp:sp modelId="{FE066CEC-03B4-46BD-A80E-CA8C343D6CCE}">
      <dsp:nvSpPr>
        <dsp:cNvPr id="0" name=""/>
        <dsp:cNvSpPr/>
      </dsp:nvSpPr>
      <dsp:spPr>
        <a:xfrm>
          <a:off x="1066660" y="2773468"/>
          <a:ext cx="1218397" cy="1218397"/>
        </a:xfrm>
        <a:prstGeom prst="ellipse">
          <a:avLst/>
        </a:prstGeom>
        <a:solidFill>
          <a:srgbClr val="4F81BD">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b="1" kern="1200" dirty="0">
              <a:solidFill>
                <a:schemeClr val="bg1"/>
              </a:solidFill>
              <a:latin typeface="BC Sans" pitchFamily="2" charset="0"/>
            </a:rPr>
            <a:t>Independent boards, commissions &amp; tribunals</a:t>
          </a:r>
          <a:endParaRPr lang="en-CA" sz="800" kern="1200" dirty="0">
            <a:solidFill>
              <a:schemeClr val="bg1"/>
            </a:solidFill>
          </a:endParaRPr>
        </a:p>
      </dsp:txBody>
      <dsp:txXfrm>
        <a:off x="1245090" y="2951898"/>
        <a:ext cx="861537" cy="861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19DE0-52A7-4800-815B-DBDE70FA6108}">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CA" sz="2900" kern="1200" dirty="0"/>
            <a:t>1</a:t>
          </a:r>
        </a:p>
      </dsp:txBody>
      <dsp:txXfrm rot="-5400000">
        <a:off x="1" y="520688"/>
        <a:ext cx="1039018" cy="445294"/>
      </dsp:txXfrm>
    </dsp:sp>
    <dsp:sp modelId="{13E0ECB6-F681-405B-93AF-197842433E83}">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None/>
          </a:pPr>
          <a:r>
            <a:rPr lang="en-CA" sz="3900" kern="1200" dirty="0">
              <a:solidFill>
                <a:schemeClr val="accent1"/>
              </a:solidFill>
            </a:rPr>
            <a:t>Supply Arrangements</a:t>
          </a:r>
        </a:p>
      </dsp:txBody>
      <dsp:txXfrm rot="-5400000">
        <a:off x="1039018" y="48278"/>
        <a:ext cx="5009883" cy="870607"/>
      </dsp:txXfrm>
    </dsp:sp>
    <dsp:sp modelId="{60991D9B-4357-491A-ADC9-D6F65AF3948A}">
      <dsp:nvSpPr>
        <dsp:cNvPr id="0" name=""/>
        <dsp:cNvSpPr/>
      </dsp:nvSpPr>
      <dsp:spPr>
        <a:xfrm rot="5400000">
          <a:off x="-222646" y="1512490"/>
          <a:ext cx="1484312" cy="1039018"/>
        </a:xfrm>
        <a:prstGeom prst="chevron">
          <a:avLst/>
        </a:prstGeom>
        <a:solidFill>
          <a:schemeClr val="accent6"/>
        </a:solidFill>
        <a:ln w="25400" cap="flat" cmpd="sng" algn="ctr">
          <a:solidFill>
            <a:schemeClr val="accent6"/>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CA" sz="2900" kern="1200" dirty="0"/>
            <a:t>2</a:t>
          </a:r>
        </a:p>
      </dsp:txBody>
      <dsp:txXfrm rot="-5400000">
        <a:off x="1" y="1809352"/>
        <a:ext cx="1039018" cy="445294"/>
      </dsp:txXfrm>
    </dsp:sp>
    <dsp:sp modelId="{54FC2BA5-1F0A-46E5-BE8E-9931D2DAE42A}">
      <dsp:nvSpPr>
        <dsp:cNvPr id="0" name=""/>
        <dsp:cNvSpPr/>
      </dsp:nvSpPr>
      <dsp:spPr>
        <a:xfrm rot="5400000">
          <a:off x="3085107" y="-756245"/>
          <a:ext cx="964803" cy="5056981"/>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None/>
          </a:pPr>
          <a:r>
            <a:rPr lang="en-CA" sz="3900" kern="1200" dirty="0">
              <a:solidFill>
                <a:schemeClr val="accent6"/>
              </a:solidFill>
            </a:rPr>
            <a:t>Competitive Processes</a:t>
          </a:r>
        </a:p>
      </dsp:txBody>
      <dsp:txXfrm rot="-5400000">
        <a:off x="1039018" y="1336942"/>
        <a:ext cx="5009883" cy="870607"/>
      </dsp:txXfrm>
    </dsp:sp>
    <dsp:sp modelId="{3F451472-0981-4348-9EFA-ED37B0241783}">
      <dsp:nvSpPr>
        <dsp:cNvPr id="0" name=""/>
        <dsp:cNvSpPr/>
      </dsp:nvSpPr>
      <dsp:spPr>
        <a:xfrm rot="5400000">
          <a:off x="-222646" y="2801154"/>
          <a:ext cx="1484312" cy="1039018"/>
        </a:xfrm>
        <a:prstGeom prst="chevron">
          <a:avLst/>
        </a:prstGeom>
        <a:solidFill>
          <a:schemeClr val="accent2"/>
        </a:solidFill>
        <a:ln w="25400" cap="flat" cmpd="sng" algn="ctr">
          <a:solidFill>
            <a:schemeClr val="accent2"/>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CA" sz="2900" kern="1200" dirty="0"/>
            <a:t>3</a:t>
          </a:r>
        </a:p>
      </dsp:txBody>
      <dsp:txXfrm rot="-5400000">
        <a:off x="1" y="3098016"/>
        <a:ext cx="1039018" cy="445294"/>
      </dsp:txXfrm>
    </dsp:sp>
    <dsp:sp modelId="{C818A42E-70C2-40C3-BC1F-5AC9077B0561}">
      <dsp:nvSpPr>
        <dsp:cNvPr id="0" name=""/>
        <dsp:cNvSpPr/>
      </dsp:nvSpPr>
      <dsp:spPr>
        <a:xfrm rot="5400000">
          <a:off x="3085107" y="532418"/>
          <a:ext cx="964803" cy="5056981"/>
        </a:xfrm>
        <a:prstGeom prst="round2Same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None/>
          </a:pPr>
          <a:r>
            <a:rPr lang="en-CA" sz="3900" kern="1200" dirty="0">
              <a:solidFill>
                <a:schemeClr val="accent2"/>
              </a:solidFill>
            </a:rPr>
            <a:t>Direct Awards</a:t>
          </a:r>
        </a:p>
      </dsp:txBody>
      <dsp:txXfrm rot="-5400000">
        <a:off x="1039018" y="2625605"/>
        <a:ext cx="5009883" cy="8706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0E497-4B40-48B9-9391-E3724E4A44B7}">
      <dsp:nvSpPr>
        <dsp:cNvPr id="0" name=""/>
        <dsp:cNvSpPr/>
      </dsp:nvSpPr>
      <dsp:spPr>
        <a:xfrm rot="5400000">
          <a:off x="-169068" y="169670"/>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dirty="0"/>
            <a:t>1</a:t>
          </a:r>
        </a:p>
      </dsp:txBody>
      <dsp:txXfrm rot="-5400000">
        <a:off x="1" y="395096"/>
        <a:ext cx="788987" cy="338137"/>
      </dsp:txXfrm>
    </dsp:sp>
    <dsp:sp modelId="{72F76621-3863-4101-BBC4-9DBBFC169406}">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None/>
          </a:pPr>
          <a:r>
            <a:rPr lang="en-CA" sz="4200" kern="1200" dirty="0">
              <a:solidFill>
                <a:schemeClr val="accent1"/>
              </a:solidFill>
            </a:rPr>
            <a:t>Understand the RFP</a:t>
          </a:r>
        </a:p>
      </dsp:txBody>
      <dsp:txXfrm rot="-5400000">
        <a:off x="788988" y="36365"/>
        <a:ext cx="5271248" cy="661103"/>
      </dsp:txXfrm>
    </dsp:sp>
    <dsp:sp modelId="{D6B2EF7D-B06B-4ED1-A0AE-84C1896573CC}">
      <dsp:nvSpPr>
        <dsp:cNvPr id="0" name=""/>
        <dsp:cNvSpPr/>
      </dsp:nvSpPr>
      <dsp:spPr>
        <a:xfrm rot="5400000">
          <a:off x="-169068" y="1148227"/>
          <a:ext cx="1127124" cy="788987"/>
        </a:xfrm>
        <a:prstGeom prst="chevron">
          <a:avLst/>
        </a:prstGeom>
        <a:solidFill>
          <a:schemeClr val="accent6"/>
        </a:solidFill>
        <a:ln w="25400" cap="flat" cmpd="sng" algn="ctr">
          <a:solidFill>
            <a:schemeClr val="accent6"/>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dirty="0"/>
            <a:t>2</a:t>
          </a:r>
        </a:p>
      </dsp:txBody>
      <dsp:txXfrm rot="-5400000">
        <a:off x="1" y="1373653"/>
        <a:ext cx="788987" cy="338137"/>
      </dsp:txXfrm>
    </dsp:sp>
    <dsp:sp modelId="{41EA1C1B-122E-47EB-8287-16AAC05607F5}">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None/>
          </a:pPr>
          <a:r>
            <a:rPr lang="en-CA" sz="4200" kern="1200" dirty="0">
              <a:solidFill>
                <a:schemeClr val="accent6"/>
              </a:solidFill>
            </a:rPr>
            <a:t>Follow Directions</a:t>
          </a:r>
        </a:p>
      </dsp:txBody>
      <dsp:txXfrm rot="-5400000">
        <a:off x="788988" y="1014923"/>
        <a:ext cx="5271248" cy="661103"/>
      </dsp:txXfrm>
    </dsp:sp>
    <dsp:sp modelId="{3F200525-E296-4C54-BE97-71D407565204}">
      <dsp:nvSpPr>
        <dsp:cNvPr id="0" name=""/>
        <dsp:cNvSpPr/>
      </dsp:nvSpPr>
      <dsp:spPr>
        <a:xfrm rot="5400000">
          <a:off x="-169068" y="2126784"/>
          <a:ext cx="1127124" cy="788987"/>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dirty="0"/>
            <a:t>3</a:t>
          </a:r>
        </a:p>
      </dsp:txBody>
      <dsp:txXfrm rot="-5400000">
        <a:off x="1" y="2352210"/>
        <a:ext cx="788987" cy="338137"/>
      </dsp:txXfrm>
    </dsp:sp>
    <dsp:sp modelId="{F1CAE316-D9B2-4045-9933-9ACDD305AC35}">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None/>
          </a:pPr>
          <a:r>
            <a:rPr lang="en-CA" sz="4200" kern="1200" dirty="0">
              <a:solidFill>
                <a:schemeClr val="accent2"/>
              </a:solidFill>
            </a:rPr>
            <a:t>Watch your Language</a:t>
          </a:r>
        </a:p>
      </dsp:txBody>
      <dsp:txXfrm rot="-5400000">
        <a:off x="788988" y="1993480"/>
        <a:ext cx="5271248" cy="661103"/>
      </dsp:txXfrm>
    </dsp:sp>
    <dsp:sp modelId="{72BD296C-4FFE-49DA-ADB6-0424E0B5AAB0}">
      <dsp:nvSpPr>
        <dsp:cNvPr id="0" name=""/>
        <dsp:cNvSpPr/>
      </dsp:nvSpPr>
      <dsp:spPr>
        <a:xfrm rot="5400000">
          <a:off x="-169068" y="3105342"/>
          <a:ext cx="1127124" cy="788987"/>
        </a:xfrm>
        <a:prstGeom prst="chevron">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dirty="0"/>
            <a:t>4</a:t>
          </a:r>
        </a:p>
      </dsp:txBody>
      <dsp:txXfrm rot="-5400000">
        <a:off x="1" y="3330768"/>
        <a:ext cx="788987" cy="338137"/>
      </dsp:txXfrm>
    </dsp:sp>
    <dsp:sp modelId="{88D56352-2FBE-4776-B4A4-B8398A0ABBFC}">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None/>
          </a:pPr>
          <a:r>
            <a:rPr lang="en-CA" sz="4200" kern="1200" dirty="0">
              <a:solidFill>
                <a:schemeClr val="accent4"/>
              </a:solidFill>
            </a:rPr>
            <a:t>Think like an Evaluator</a:t>
          </a:r>
        </a:p>
      </dsp:txBody>
      <dsp:txXfrm rot="-5400000">
        <a:off x="788988" y="2972037"/>
        <a:ext cx="5271248" cy="661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0E497-4B40-48B9-9391-E3724E4A44B7}">
      <dsp:nvSpPr>
        <dsp:cNvPr id="0" name=""/>
        <dsp:cNvSpPr/>
      </dsp:nvSpPr>
      <dsp:spPr>
        <a:xfrm rot="5400000">
          <a:off x="-84266" y="85598"/>
          <a:ext cx="561774" cy="39324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1</a:t>
          </a:r>
        </a:p>
      </dsp:txBody>
      <dsp:txXfrm rot="-5400000">
        <a:off x="0" y="197953"/>
        <a:ext cx="393242" cy="168532"/>
      </dsp:txXfrm>
    </dsp:sp>
    <dsp:sp modelId="{72F76621-3863-4101-BBC4-9DBBFC169406}">
      <dsp:nvSpPr>
        <dsp:cNvPr id="0" name=""/>
        <dsp:cNvSpPr/>
      </dsp:nvSpPr>
      <dsp:spPr>
        <a:xfrm rot="5400000">
          <a:off x="1418200" y="-1023626"/>
          <a:ext cx="365153" cy="24150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1"/>
              </a:solidFill>
            </a:rPr>
            <a:t>Understand the RFP</a:t>
          </a:r>
        </a:p>
      </dsp:txBody>
      <dsp:txXfrm rot="-5400000">
        <a:off x="393243" y="19156"/>
        <a:ext cx="2397244" cy="329503"/>
      </dsp:txXfrm>
    </dsp:sp>
    <dsp:sp modelId="{D6B2EF7D-B06B-4ED1-A0AE-84C1896573CC}">
      <dsp:nvSpPr>
        <dsp:cNvPr id="0" name=""/>
        <dsp:cNvSpPr/>
      </dsp:nvSpPr>
      <dsp:spPr>
        <a:xfrm rot="5400000">
          <a:off x="-84266" y="550782"/>
          <a:ext cx="561774" cy="393242"/>
        </a:xfrm>
        <a:prstGeom prst="chevron">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2</a:t>
          </a:r>
        </a:p>
      </dsp:txBody>
      <dsp:txXfrm rot="-5400000">
        <a:off x="0" y="663137"/>
        <a:ext cx="393242" cy="168532"/>
      </dsp:txXfrm>
    </dsp:sp>
    <dsp:sp modelId="{41EA1C1B-122E-47EB-8287-16AAC05607F5}">
      <dsp:nvSpPr>
        <dsp:cNvPr id="0" name=""/>
        <dsp:cNvSpPr/>
      </dsp:nvSpPr>
      <dsp:spPr>
        <a:xfrm rot="5400000">
          <a:off x="1418200" y="-558442"/>
          <a:ext cx="365153" cy="2415069"/>
        </a:xfrm>
        <a:prstGeom prst="round2SameRect">
          <a:avLst/>
        </a:prstGeom>
        <a:solidFill>
          <a:schemeClr val="lt1">
            <a:alpha val="90000"/>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6">
                  <a:lumMod val="40000"/>
                  <a:lumOff val="60000"/>
                </a:schemeClr>
              </a:solidFill>
            </a:rPr>
            <a:t>Follow Directions</a:t>
          </a:r>
        </a:p>
      </dsp:txBody>
      <dsp:txXfrm rot="-5400000">
        <a:off x="393243" y="484340"/>
        <a:ext cx="2397244" cy="329503"/>
      </dsp:txXfrm>
    </dsp:sp>
    <dsp:sp modelId="{3F200525-E296-4C54-BE97-71D407565204}">
      <dsp:nvSpPr>
        <dsp:cNvPr id="0" name=""/>
        <dsp:cNvSpPr/>
      </dsp:nvSpPr>
      <dsp:spPr>
        <a:xfrm rot="5400000">
          <a:off x="-84266" y="1015966"/>
          <a:ext cx="561774" cy="393242"/>
        </a:xfrm>
        <a:prstGeom prst="chevron">
          <a:avLst/>
        </a:prstGeom>
        <a:solidFill>
          <a:schemeClr val="accent2">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3</a:t>
          </a:r>
        </a:p>
      </dsp:txBody>
      <dsp:txXfrm rot="-5400000">
        <a:off x="0" y="1128321"/>
        <a:ext cx="393242" cy="168532"/>
      </dsp:txXfrm>
    </dsp:sp>
    <dsp:sp modelId="{F1CAE316-D9B2-4045-9933-9ACDD305AC35}">
      <dsp:nvSpPr>
        <dsp:cNvPr id="0" name=""/>
        <dsp:cNvSpPr/>
      </dsp:nvSpPr>
      <dsp:spPr>
        <a:xfrm rot="5400000">
          <a:off x="1418200" y="-93257"/>
          <a:ext cx="365153" cy="2415069"/>
        </a:xfrm>
        <a:prstGeom prst="round2SameRect">
          <a:avLst/>
        </a:prstGeom>
        <a:solidFill>
          <a:schemeClr val="lt1">
            <a:alpha val="90000"/>
            <a:hueOff val="0"/>
            <a:satOff val="0"/>
            <a:lumOff val="0"/>
            <a:alphaOff val="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2">
                  <a:lumMod val="40000"/>
                  <a:lumOff val="60000"/>
                </a:schemeClr>
              </a:solidFill>
            </a:rPr>
            <a:t>Watch your Language</a:t>
          </a:r>
        </a:p>
      </dsp:txBody>
      <dsp:txXfrm rot="-5400000">
        <a:off x="393243" y="949525"/>
        <a:ext cx="2397244" cy="329503"/>
      </dsp:txXfrm>
    </dsp:sp>
    <dsp:sp modelId="{72BD296C-4FFE-49DA-ADB6-0424E0B5AAB0}">
      <dsp:nvSpPr>
        <dsp:cNvPr id="0" name=""/>
        <dsp:cNvSpPr/>
      </dsp:nvSpPr>
      <dsp:spPr>
        <a:xfrm rot="5400000">
          <a:off x="-84266" y="1481150"/>
          <a:ext cx="561774" cy="393242"/>
        </a:xfrm>
        <a:prstGeom prst="chevron">
          <a:avLst/>
        </a:prstGeom>
        <a:solidFill>
          <a:schemeClr val="accent4">
            <a:lumMod val="40000"/>
            <a:lumOff val="60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4</a:t>
          </a:r>
        </a:p>
      </dsp:txBody>
      <dsp:txXfrm rot="-5400000">
        <a:off x="0" y="1593505"/>
        <a:ext cx="393242" cy="168532"/>
      </dsp:txXfrm>
    </dsp:sp>
    <dsp:sp modelId="{88D56352-2FBE-4776-B4A4-B8398A0ABBFC}">
      <dsp:nvSpPr>
        <dsp:cNvPr id="0" name=""/>
        <dsp:cNvSpPr/>
      </dsp:nvSpPr>
      <dsp:spPr>
        <a:xfrm rot="5400000">
          <a:off x="1418200" y="371926"/>
          <a:ext cx="365153" cy="2415069"/>
        </a:xfrm>
        <a:prstGeom prst="round2SameRect">
          <a:avLst/>
        </a:prstGeom>
        <a:solidFill>
          <a:schemeClr val="lt1">
            <a:alpha val="90000"/>
            <a:hueOff val="0"/>
            <a:satOff val="0"/>
            <a:lumOff val="0"/>
            <a:alphaOff val="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4">
                  <a:lumMod val="40000"/>
                  <a:lumOff val="60000"/>
                </a:schemeClr>
              </a:solidFill>
            </a:rPr>
            <a:t>Think like an Evaluator</a:t>
          </a:r>
        </a:p>
      </dsp:txBody>
      <dsp:txXfrm rot="-5400000">
        <a:off x="393243" y="1414709"/>
        <a:ext cx="2397244" cy="329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0E497-4B40-48B9-9391-E3724E4A44B7}">
      <dsp:nvSpPr>
        <dsp:cNvPr id="0" name=""/>
        <dsp:cNvSpPr/>
      </dsp:nvSpPr>
      <dsp:spPr>
        <a:xfrm rot="5400000">
          <a:off x="-84266" y="85598"/>
          <a:ext cx="561774" cy="393242"/>
        </a:xfrm>
        <a:prstGeom prst="chevron">
          <a:avLst/>
        </a:prstGeom>
        <a:solidFill>
          <a:schemeClr val="accent1">
            <a:lumMod val="40000"/>
            <a:lumOff val="6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1</a:t>
          </a:r>
        </a:p>
      </dsp:txBody>
      <dsp:txXfrm rot="-5400000">
        <a:off x="0" y="197953"/>
        <a:ext cx="393242" cy="168532"/>
      </dsp:txXfrm>
    </dsp:sp>
    <dsp:sp modelId="{72F76621-3863-4101-BBC4-9DBBFC169406}">
      <dsp:nvSpPr>
        <dsp:cNvPr id="0" name=""/>
        <dsp:cNvSpPr/>
      </dsp:nvSpPr>
      <dsp:spPr>
        <a:xfrm rot="5400000">
          <a:off x="1418200" y="-1023626"/>
          <a:ext cx="365153" cy="2415069"/>
        </a:xfrm>
        <a:prstGeom prst="round2SameRect">
          <a:avLst/>
        </a:prstGeom>
        <a:solidFill>
          <a:schemeClr val="lt1">
            <a:alpha val="90000"/>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1">
                  <a:lumMod val="40000"/>
                  <a:lumOff val="60000"/>
                </a:schemeClr>
              </a:solidFill>
            </a:rPr>
            <a:t>Understand the RFP</a:t>
          </a:r>
        </a:p>
      </dsp:txBody>
      <dsp:txXfrm rot="-5400000">
        <a:off x="393243" y="19156"/>
        <a:ext cx="2397244" cy="329503"/>
      </dsp:txXfrm>
    </dsp:sp>
    <dsp:sp modelId="{D6B2EF7D-B06B-4ED1-A0AE-84C1896573CC}">
      <dsp:nvSpPr>
        <dsp:cNvPr id="0" name=""/>
        <dsp:cNvSpPr/>
      </dsp:nvSpPr>
      <dsp:spPr>
        <a:xfrm rot="5400000">
          <a:off x="-84266" y="550782"/>
          <a:ext cx="561774" cy="393242"/>
        </a:xfrm>
        <a:prstGeom prst="chevron">
          <a:avLst/>
        </a:prstGeom>
        <a:solidFill>
          <a:schemeClr val="accent6"/>
        </a:solidFill>
        <a:ln w="25400" cap="flat" cmpd="sng" algn="ctr">
          <a:solidFill>
            <a:schemeClr val="accent6"/>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2</a:t>
          </a:r>
        </a:p>
      </dsp:txBody>
      <dsp:txXfrm rot="-5400000">
        <a:off x="0" y="663137"/>
        <a:ext cx="393242" cy="168532"/>
      </dsp:txXfrm>
    </dsp:sp>
    <dsp:sp modelId="{41EA1C1B-122E-47EB-8287-16AAC05607F5}">
      <dsp:nvSpPr>
        <dsp:cNvPr id="0" name=""/>
        <dsp:cNvSpPr/>
      </dsp:nvSpPr>
      <dsp:spPr>
        <a:xfrm rot="5400000">
          <a:off x="1418200" y="-558442"/>
          <a:ext cx="365153" cy="2415069"/>
        </a:xfrm>
        <a:prstGeom prst="round2Same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6"/>
              </a:solidFill>
            </a:rPr>
            <a:t>Follow Directions</a:t>
          </a:r>
        </a:p>
      </dsp:txBody>
      <dsp:txXfrm rot="-5400000">
        <a:off x="393243" y="484340"/>
        <a:ext cx="2397244" cy="329503"/>
      </dsp:txXfrm>
    </dsp:sp>
    <dsp:sp modelId="{3F200525-E296-4C54-BE97-71D407565204}">
      <dsp:nvSpPr>
        <dsp:cNvPr id="0" name=""/>
        <dsp:cNvSpPr/>
      </dsp:nvSpPr>
      <dsp:spPr>
        <a:xfrm rot="5400000">
          <a:off x="-84266" y="1015966"/>
          <a:ext cx="561774" cy="393242"/>
        </a:xfrm>
        <a:prstGeom prst="chevron">
          <a:avLst/>
        </a:prstGeom>
        <a:solidFill>
          <a:schemeClr val="accent2">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3</a:t>
          </a:r>
        </a:p>
      </dsp:txBody>
      <dsp:txXfrm rot="-5400000">
        <a:off x="0" y="1128321"/>
        <a:ext cx="393242" cy="168532"/>
      </dsp:txXfrm>
    </dsp:sp>
    <dsp:sp modelId="{F1CAE316-D9B2-4045-9933-9ACDD305AC35}">
      <dsp:nvSpPr>
        <dsp:cNvPr id="0" name=""/>
        <dsp:cNvSpPr/>
      </dsp:nvSpPr>
      <dsp:spPr>
        <a:xfrm rot="5400000">
          <a:off x="1418200" y="-93257"/>
          <a:ext cx="365153" cy="2415069"/>
        </a:xfrm>
        <a:prstGeom prst="round2SameRect">
          <a:avLst/>
        </a:prstGeom>
        <a:solidFill>
          <a:schemeClr val="lt1">
            <a:alpha val="90000"/>
            <a:hueOff val="0"/>
            <a:satOff val="0"/>
            <a:lumOff val="0"/>
            <a:alphaOff val="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2">
                  <a:lumMod val="40000"/>
                  <a:lumOff val="60000"/>
                </a:schemeClr>
              </a:solidFill>
            </a:rPr>
            <a:t>Watch your Language</a:t>
          </a:r>
        </a:p>
      </dsp:txBody>
      <dsp:txXfrm rot="-5400000">
        <a:off x="393243" y="949525"/>
        <a:ext cx="2397244" cy="329503"/>
      </dsp:txXfrm>
    </dsp:sp>
    <dsp:sp modelId="{72BD296C-4FFE-49DA-ADB6-0424E0B5AAB0}">
      <dsp:nvSpPr>
        <dsp:cNvPr id="0" name=""/>
        <dsp:cNvSpPr/>
      </dsp:nvSpPr>
      <dsp:spPr>
        <a:xfrm rot="5400000">
          <a:off x="-84266" y="1481150"/>
          <a:ext cx="561774" cy="393242"/>
        </a:xfrm>
        <a:prstGeom prst="chevron">
          <a:avLst/>
        </a:prstGeom>
        <a:solidFill>
          <a:schemeClr val="accent4">
            <a:lumMod val="40000"/>
            <a:lumOff val="60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4</a:t>
          </a:r>
        </a:p>
      </dsp:txBody>
      <dsp:txXfrm rot="-5400000">
        <a:off x="0" y="1593505"/>
        <a:ext cx="393242" cy="168532"/>
      </dsp:txXfrm>
    </dsp:sp>
    <dsp:sp modelId="{88D56352-2FBE-4776-B4A4-B8398A0ABBFC}">
      <dsp:nvSpPr>
        <dsp:cNvPr id="0" name=""/>
        <dsp:cNvSpPr/>
      </dsp:nvSpPr>
      <dsp:spPr>
        <a:xfrm rot="5400000">
          <a:off x="1418200" y="371926"/>
          <a:ext cx="365153" cy="2415069"/>
        </a:xfrm>
        <a:prstGeom prst="round2SameRect">
          <a:avLst/>
        </a:prstGeom>
        <a:solidFill>
          <a:schemeClr val="lt1">
            <a:alpha val="90000"/>
            <a:hueOff val="0"/>
            <a:satOff val="0"/>
            <a:lumOff val="0"/>
            <a:alphaOff val="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4">
                  <a:lumMod val="40000"/>
                  <a:lumOff val="60000"/>
                </a:schemeClr>
              </a:solidFill>
            </a:rPr>
            <a:t>Think like an Evaluator</a:t>
          </a:r>
        </a:p>
      </dsp:txBody>
      <dsp:txXfrm rot="-5400000">
        <a:off x="393243" y="1414709"/>
        <a:ext cx="2397244" cy="329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0E497-4B40-48B9-9391-E3724E4A44B7}">
      <dsp:nvSpPr>
        <dsp:cNvPr id="0" name=""/>
        <dsp:cNvSpPr/>
      </dsp:nvSpPr>
      <dsp:spPr>
        <a:xfrm rot="5400000">
          <a:off x="-84266" y="85598"/>
          <a:ext cx="561774" cy="393242"/>
        </a:xfrm>
        <a:prstGeom prst="chevron">
          <a:avLst/>
        </a:prstGeom>
        <a:solidFill>
          <a:schemeClr val="accent1">
            <a:lumMod val="40000"/>
            <a:lumOff val="6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1</a:t>
          </a:r>
        </a:p>
      </dsp:txBody>
      <dsp:txXfrm rot="-5400000">
        <a:off x="0" y="197953"/>
        <a:ext cx="393242" cy="168532"/>
      </dsp:txXfrm>
    </dsp:sp>
    <dsp:sp modelId="{72F76621-3863-4101-BBC4-9DBBFC169406}">
      <dsp:nvSpPr>
        <dsp:cNvPr id="0" name=""/>
        <dsp:cNvSpPr/>
      </dsp:nvSpPr>
      <dsp:spPr>
        <a:xfrm rot="5400000">
          <a:off x="1418200" y="-1023626"/>
          <a:ext cx="365153" cy="2415069"/>
        </a:xfrm>
        <a:prstGeom prst="round2SameRect">
          <a:avLst/>
        </a:prstGeom>
        <a:solidFill>
          <a:schemeClr val="lt1">
            <a:alpha val="90000"/>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1">
                  <a:lumMod val="40000"/>
                  <a:lumOff val="60000"/>
                </a:schemeClr>
              </a:solidFill>
            </a:rPr>
            <a:t>Understand the RFP</a:t>
          </a:r>
        </a:p>
      </dsp:txBody>
      <dsp:txXfrm rot="-5400000">
        <a:off x="393243" y="19156"/>
        <a:ext cx="2397244" cy="329503"/>
      </dsp:txXfrm>
    </dsp:sp>
    <dsp:sp modelId="{D6B2EF7D-B06B-4ED1-A0AE-84C1896573CC}">
      <dsp:nvSpPr>
        <dsp:cNvPr id="0" name=""/>
        <dsp:cNvSpPr/>
      </dsp:nvSpPr>
      <dsp:spPr>
        <a:xfrm rot="5400000">
          <a:off x="-84266" y="550782"/>
          <a:ext cx="561774" cy="393242"/>
        </a:xfrm>
        <a:prstGeom prst="chevron">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2</a:t>
          </a:r>
        </a:p>
      </dsp:txBody>
      <dsp:txXfrm rot="-5400000">
        <a:off x="0" y="663137"/>
        <a:ext cx="393242" cy="168532"/>
      </dsp:txXfrm>
    </dsp:sp>
    <dsp:sp modelId="{41EA1C1B-122E-47EB-8287-16AAC05607F5}">
      <dsp:nvSpPr>
        <dsp:cNvPr id="0" name=""/>
        <dsp:cNvSpPr/>
      </dsp:nvSpPr>
      <dsp:spPr>
        <a:xfrm rot="5400000">
          <a:off x="1418200" y="-558442"/>
          <a:ext cx="365153" cy="2415069"/>
        </a:xfrm>
        <a:prstGeom prst="round2SameRect">
          <a:avLst/>
        </a:prstGeom>
        <a:solidFill>
          <a:schemeClr val="lt1">
            <a:alpha val="90000"/>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6">
                  <a:lumMod val="40000"/>
                  <a:lumOff val="60000"/>
                </a:schemeClr>
              </a:solidFill>
            </a:rPr>
            <a:t>Follow Directions</a:t>
          </a:r>
        </a:p>
      </dsp:txBody>
      <dsp:txXfrm rot="-5400000">
        <a:off x="393243" y="484340"/>
        <a:ext cx="2397244" cy="329503"/>
      </dsp:txXfrm>
    </dsp:sp>
    <dsp:sp modelId="{3F200525-E296-4C54-BE97-71D407565204}">
      <dsp:nvSpPr>
        <dsp:cNvPr id="0" name=""/>
        <dsp:cNvSpPr/>
      </dsp:nvSpPr>
      <dsp:spPr>
        <a:xfrm rot="5400000">
          <a:off x="-84266" y="1015966"/>
          <a:ext cx="561774" cy="393242"/>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3</a:t>
          </a:r>
        </a:p>
      </dsp:txBody>
      <dsp:txXfrm rot="-5400000">
        <a:off x="0" y="1128321"/>
        <a:ext cx="393242" cy="168532"/>
      </dsp:txXfrm>
    </dsp:sp>
    <dsp:sp modelId="{F1CAE316-D9B2-4045-9933-9ACDD305AC35}">
      <dsp:nvSpPr>
        <dsp:cNvPr id="0" name=""/>
        <dsp:cNvSpPr/>
      </dsp:nvSpPr>
      <dsp:spPr>
        <a:xfrm rot="5400000">
          <a:off x="1418200" y="-93257"/>
          <a:ext cx="365153" cy="2415069"/>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2"/>
              </a:solidFill>
            </a:rPr>
            <a:t>Watch your Language</a:t>
          </a:r>
        </a:p>
      </dsp:txBody>
      <dsp:txXfrm rot="-5400000">
        <a:off x="393243" y="949525"/>
        <a:ext cx="2397244" cy="329503"/>
      </dsp:txXfrm>
    </dsp:sp>
    <dsp:sp modelId="{72BD296C-4FFE-49DA-ADB6-0424E0B5AAB0}">
      <dsp:nvSpPr>
        <dsp:cNvPr id="0" name=""/>
        <dsp:cNvSpPr/>
      </dsp:nvSpPr>
      <dsp:spPr>
        <a:xfrm rot="5400000">
          <a:off x="-84266" y="1481150"/>
          <a:ext cx="561774" cy="393242"/>
        </a:xfrm>
        <a:prstGeom prst="chevron">
          <a:avLst/>
        </a:prstGeom>
        <a:solidFill>
          <a:schemeClr val="accent4">
            <a:lumMod val="40000"/>
            <a:lumOff val="60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4</a:t>
          </a:r>
        </a:p>
      </dsp:txBody>
      <dsp:txXfrm rot="-5400000">
        <a:off x="0" y="1593505"/>
        <a:ext cx="393242" cy="168532"/>
      </dsp:txXfrm>
    </dsp:sp>
    <dsp:sp modelId="{88D56352-2FBE-4776-B4A4-B8398A0ABBFC}">
      <dsp:nvSpPr>
        <dsp:cNvPr id="0" name=""/>
        <dsp:cNvSpPr/>
      </dsp:nvSpPr>
      <dsp:spPr>
        <a:xfrm rot="5400000">
          <a:off x="1418200" y="371926"/>
          <a:ext cx="365153" cy="2415069"/>
        </a:xfrm>
        <a:prstGeom prst="round2SameRect">
          <a:avLst/>
        </a:prstGeom>
        <a:solidFill>
          <a:schemeClr val="lt1">
            <a:alpha val="90000"/>
            <a:hueOff val="0"/>
            <a:satOff val="0"/>
            <a:lumOff val="0"/>
            <a:alphaOff val="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4">
                  <a:lumMod val="40000"/>
                  <a:lumOff val="60000"/>
                </a:schemeClr>
              </a:solidFill>
            </a:rPr>
            <a:t>Think like an Evaluator</a:t>
          </a:r>
        </a:p>
      </dsp:txBody>
      <dsp:txXfrm rot="-5400000">
        <a:off x="393243" y="1414709"/>
        <a:ext cx="2397244" cy="3295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0E497-4B40-48B9-9391-E3724E4A44B7}">
      <dsp:nvSpPr>
        <dsp:cNvPr id="0" name=""/>
        <dsp:cNvSpPr/>
      </dsp:nvSpPr>
      <dsp:spPr>
        <a:xfrm rot="5400000">
          <a:off x="-84266" y="85598"/>
          <a:ext cx="561774" cy="393242"/>
        </a:xfrm>
        <a:prstGeom prst="chevron">
          <a:avLst/>
        </a:prstGeom>
        <a:solidFill>
          <a:schemeClr val="accent1">
            <a:lumMod val="40000"/>
            <a:lumOff val="6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1</a:t>
          </a:r>
        </a:p>
      </dsp:txBody>
      <dsp:txXfrm rot="-5400000">
        <a:off x="0" y="197953"/>
        <a:ext cx="393242" cy="168532"/>
      </dsp:txXfrm>
    </dsp:sp>
    <dsp:sp modelId="{72F76621-3863-4101-BBC4-9DBBFC169406}">
      <dsp:nvSpPr>
        <dsp:cNvPr id="0" name=""/>
        <dsp:cNvSpPr/>
      </dsp:nvSpPr>
      <dsp:spPr>
        <a:xfrm rot="5400000">
          <a:off x="1418200" y="-1023626"/>
          <a:ext cx="365153" cy="2415069"/>
        </a:xfrm>
        <a:prstGeom prst="round2SameRect">
          <a:avLst/>
        </a:prstGeom>
        <a:solidFill>
          <a:schemeClr val="lt1">
            <a:alpha val="90000"/>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1">
                  <a:lumMod val="40000"/>
                  <a:lumOff val="60000"/>
                </a:schemeClr>
              </a:solidFill>
            </a:rPr>
            <a:t>Understand the RFP</a:t>
          </a:r>
        </a:p>
      </dsp:txBody>
      <dsp:txXfrm rot="-5400000">
        <a:off x="393243" y="19156"/>
        <a:ext cx="2397244" cy="329503"/>
      </dsp:txXfrm>
    </dsp:sp>
    <dsp:sp modelId="{D6B2EF7D-B06B-4ED1-A0AE-84C1896573CC}">
      <dsp:nvSpPr>
        <dsp:cNvPr id="0" name=""/>
        <dsp:cNvSpPr/>
      </dsp:nvSpPr>
      <dsp:spPr>
        <a:xfrm rot="5400000">
          <a:off x="-84266" y="550782"/>
          <a:ext cx="561774" cy="393242"/>
        </a:xfrm>
        <a:prstGeom prst="chevron">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2</a:t>
          </a:r>
        </a:p>
      </dsp:txBody>
      <dsp:txXfrm rot="-5400000">
        <a:off x="0" y="663137"/>
        <a:ext cx="393242" cy="168532"/>
      </dsp:txXfrm>
    </dsp:sp>
    <dsp:sp modelId="{41EA1C1B-122E-47EB-8287-16AAC05607F5}">
      <dsp:nvSpPr>
        <dsp:cNvPr id="0" name=""/>
        <dsp:cNvSpPr/>
      </dsp:nvSpPr>
      <dsp:spPr>
        <a:xfrm rot="5400000">
          <a:off x="1418200" y="-558442"/>
          <a:ext cx="365153" cy="2415069"/>
        </a:xfrm>
        <a:prstGeom prst="round2SameRect">
          <a:avLst/>
        </a:prstGeom>
        <a:solidFill>
          <a:schemeClr val="lt1">
            <a:alpha val="90000"/>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6">
                  <a:lumMod val="40000"/>
                  <a:lumOff val="60000"/>
                </a:schemeClr>
              </a:solidFill>
            </a:rPr>
            <a:t>Follow Directions</a:t>
          </a:r>
        </a:p>
      </dsp:txBody>
      <dsp:txXfrm rot="-5400000">
        <a:off x="393243" y="484340"/>
        <a:ext cx="2397244" cy="329503"/>
      </dsp:txXfrm>
    </dsp:sp>
    <dsp:sp modelId="{3F200525-E296-4C54-BE97-71D407565204}">
      <dsp:nvSpPr>
        <dsp:cNvPr id="0" name=""/>
        <dsp:cNvSpPr/>
      </dsp:nvSpPr>
      <dsp:spPr>
        <a:xfrm rot="5400000">
          <a:off x="-84266" y="1015966"/>
          <a:ext cx="561774" cy="393242"/>
        </a:xfrm>
        <a:prstGeom prst="chevron">
          <a:avLst/>
        </a:prstGeom>
        <a:solidFill>
          <a:schemeClr val="accent2">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3</a:t>
          </a:r>
        </a:p>
      </dsp:txBody>
      <dsp:txXfrm rot="-5400000">
        <a:off x="0" y="1128321"/>
        <a:ext cx="393242" cy="168532"/>
      </dsp:txXfrm>
    </dsp:sp>
    <dsp:sp modelId="{F1CAE316-D9B2-4045-9933-9ACDD305AC35}">
      <dsp:nvSpPr>
        <dsp:cNvPr id="0" name=""/>
        <dsp:cNvSpPr/>
      </dsp:nvSpPr>
      <dsp:spPr>
        <a:xfrm rot="5400000">
          <a:off x="1418200" y="-93257"/>
          <a:ext cx="365153" cy="2415069"/>
        </a:xfrm>
        <a:prstGeom prst="round2SameRect">
          <a:avLst/>
        </a:prstGeom>
        <a:no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2">
                  <a:lumMod val="40000"/>
                  <a:lumOff val="60000"/>
                </a:schemeClr>
              </a:solidFill>
            </a:rPr>
            <a:t>Watch your Language</a:t>
          </a:r>
        </a:p>
      </dsp:txBody>
      <dsp:txXfrm rot="-5400000">
        <a:off x="393243" y="949525"/>
        <a:ext cx="2397244" cy="329503"/>
      </dsp:txXfrm>
    </dsp:sp>
    <dsp:sp modelId="{72BD296C-4FFE-49DA-ADB6-0424E0B5AAB0}">
      <dsp:nvSpPr>
        <dsp:cNvPr id="0" name=""/>
        <dsp:cNvSpPr/>
      </dsp:nvSpPr>
      <dsp:spPr>
        <a:xfrm rot="5400000">
          <a:off x="-84266" y="1481150"/>
          <a:ext cx="561774" cy="393242"/>
        </a:xfrm>
        <a:prstGeom prst="chevron">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CA" sz="1100" b="1" kern="1200" dirty="0"/>
            <a:t>4</a:t>
          </a:r>
        </a:p>
      </dsp:txBody>
      <dsp:txXfrm rot="-5400000">
        <a:off x="0" y="1593505"/>
        <a:ext cx="393242" cy="168532"/>
      </dsp:txXfrm>
    </dsp:sp>
    <dsp:sp modelId="{88D56352-2FBE-4776-B4A4-B8398A0ABBFC}">
      <dsp:nvSpPr>
        <dsp:cNvPr id="0" name=""/>
        <dsp:cNvSpPr/>
      </dsp:nvSpPr>
      <dsp:spPr>
        <a:xfrm rot="5400000">
          <a:off x="1418200" y="371926"/>
          <a:ext cx="365153" cy="2415069"/>
        </a:xfrm>
        <a:prstGeom prst="round2Same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CA" sz="1900" kern="1200" dirty="0">
              <a:solidFill>
                <a:schemeClr val="accent4"/>
              </a:solidFill>
            </a:rPr>
            <a:t>Think like an Evaluator</a:t>
          </a:r>
        </a:p>
      </dsp:txBody>
      <dsp:txXfrm rot="-5400000">
        <a:off x="393243" y="1414709"/>
        <a:ext cx="2397244" cy="3295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Myriad Pro Light" panose="020B0403030403020204" pitchFamily="34" charset="0"/>
              </a:defRPr>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Myriad Pro Light" panose="020B0403030403020204" pitchFamily="34" charset="0"/>
              </a:defRPr>
            </a:lvl1pPr>
          </a:lstStyle>
          <a:p>
            <a:fld id="{523A6106-468E-4B73-B554-DBAB0E956377}" type="datetimeFigureOut">
              <a:rPr lang="en-CA" smtClean="0"/>
              <a:pPr/>
              <a:t>2020-11-30</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Myriad Pro Light" panose="020B0403030403020204" pitchFamily="34" charset="0"/>
              </a:defRPr>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Myriad Pro Light" panose="020B0403030403020204" pitchFamily="34" charset="0"/>
              </a:defRPr>
            </a:lvl1pPr>
          </a:lstStyle>
          <a:p>
            <a:fld id="{EC9AC2A1-8E1D-42B0-AFC0-0BA34E6B276A}" type="slidenum">
              <a:rPr lang="en-CA" smtClean="0"/>
              <a:pPr/>
              <a:t>‹#›</a:t>
            </a:fld>
            <a:endParaRPr lang="en-CA" dirty="0"/>
          </a:p>
        </p:txBody>
      </p:sp>
    </p:spTree>
    <p:extLst>
      <p:ext uri="{BB962C8B-B14F-4D97-AF65-F5344CB8AC3E}">
        <p14:creationId xmlns:p14="http://schemas.microsoft.com/office/powerpoint/2010/main" val="273382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Light" panose="020B0403030403020204" pitchFamily="34" charset="0"/>
        <a:ea typeface="+mn-ea"/>
        <a:cs typeface="+mn-cs"/>
      </a:defRPr>
    </a:lvl1pPr>
    <a:lvl2pPr marL="457200" algn="l" defTabSz="914400" rtl="0" eaLnBrk="1" latinLnBrk="0" hangingPunct="1">
      <a:defRPr sz="1200" kern="1200">
        <a:solidFill>
          <a:schemeClr val="tx1"/>
        </a:solidFill>
        <a:latin typeface="Myriad Pro Light" panose="020B0403030403020204" pitchFamily="34" charset="0"/>
        <a:ea typeface="+mn-ea"/>
        <a:cs typeface="+mn-cs"/>
      </a:defRPr>
    </a:lvl2pPr>
    <a:lvl3pPr marL="914400" algn="l" defTabSz="914400" rtl="0" eaLnBrk="1" latinLnBrk="0" hangingPunct="1">
      <a:defRPr sz="1200" kern="1200">
        <a:solidFill>
          <a:schemeClr val="tx1"/>
        </a:solidFill>
        <a:latin typeface="Myriad Pro Light" panose="020B0403030403020204" pitchFamily="34" charset="0"/>
        <a:ea typeface="+mn-ea"/>
        <a:cs typeface="+mn-cs"/>
      </a:defRPr>
    </a:lvl3pPr>
    <a:lvl4pPr marL="1371600" algn="l" defTabSz="914400" rtl="0" eaLnBrk="1" latinLnBrk="0" hangingPunct="1">
      <a:defRPr sz="1200" kern="1200">
        <a:solidFill>
          <a:schemeClr val="tx1"/>
        </a:solidFill>
        <a:latin typeface="Myriad Pro Light" panose="020B0403030403020204" pitchFamily="34" charset="0"/>
        <a:ea typeface="+mn-ea"/>
        <a:cs typeface="+mn-cs"/>
      </a:defRPr>
    </a:lvl4pPr>
    <a:lvl5pPr marL="1828800" algn="l" defTabSz="914400" rtl="0" eaLnBrk="1" latinLnBrk="0" hangingPunct="1">
      <a:defRPr sz="1200" kern="1200">
        <a:solidFill>
          <a:schemeClr val="tx1"/>
        </a:solidFill>
        <a:latin typeface="Myriad Pro Light" panose="020B04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9AC2A1-8E1D-42B0-AFC0-0BA34E6B276A}" type="slidenum">
              <a:rPr lang="en-CA" smtClean="0"/>
              <a:pPr/>
              <a:t>15</a:t>
            </a:fld>
            <a:endParaRPr lang="en-CA" dirty="0"/>
          </a:p>
        </p:txBody>
      </p:sp>
    </p:spTree>
    <p:extLst>
      <p:ext uri="{BB962C8B-B14F-4D97-AF65-F5344CB8AC3E}">
        <p14:creationId xmlns:p14="http://schemas.microsoft.com/office/powerpoint/2010/main" val="210254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9AC2A1-8E1D-42B0-AFC0-0BA34E6B276A}" type="slidenum">
              <a:rPr lang="en-CA" smtClean="0"/>
              <a:pPr/>
              <a:t>64</a:t>
            </a:fld>
            <a:endParaRPr lang="en-CA" dirty="0"/>
          </a:p>
        </p:txBody>
      </p:sp>
    </p:spTree>
    <p:extLst>
      <p:ext uri="{BB962C8B-B14F-4D97-AF65-F5344CB8AC3E}">
        <p14:creationId xmlns:p14="http://schemas.microsoft.com/office/powerpoint/2010/main" val="151286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9AC2A1-8E1D-42B0-AFC0-0BA34E6B276A}" type="slidenum">
              <a:rPr lang="en-CA" smtClean="0"/>
              <a:pPr/>
              <a:t>16</a:t>
            </a:fld>
            <a:endParaRPr lang="en-CA" dirty="0"/>
          </a:p>
        </p:txBody>
      </p:sp>
    </p:spTree>
    <p:extLst>
      <p:ext uri="{BB962C8B-B14F-4D97-AF65-F5344CB8AC3E}">
        <p14:creationId xmlns:p14="http://schemas.microsoft.com/office/powerpoint/2010/main" val="363805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9AC2A1-8E1D-42B0-AFC0-0BA34E6B276A}" type="slidenum">
              <a:rPr lang="en-CA" smtClean="0"/>
              <a:t>18</a:t>
            </a:fld>
            <a:endParaRPr lang="en-CA"/>
          </a:p>
        </p:txBody>
      </p:sp>
    </p:spTree>
    <p:extLst>
      <p:ext uri="{BB962C8B-B14F-4D97-AF65-F5344CB8AC3E}">
        <p14:creationId xmlns:p14="http://schemas.microsoft.com/office/powerpoint/2010/main" val="186938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9AC2A1-8E1D-42B0-AFC0-0BA34E6B276A}" type="slidenum">
              <a:rPr lang="en-CA" smtClean="0"/>
              <a:pPr/>
              <a:t>30</a:t>
            </a:fld>
            <a:endParaRPr lang="en-CA" dirty="0"/>
          </a:p>
        </p:txBody>
      </p:sp>
    </p:spTree>
    <p:extLst>
      <p:ext uri="{BB962C8B-B14F-4D97-AF65-F5344CB8AC3E}">
        <p14:creationId xmlns:p14="http://schemas.microsoft.com/office/powerpoint/2010/main" val="424771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9AC2A1-8E1D-42B0-AFC0-0BA34E6B276A}" type="slidenum">
              <a:rPr lang="en-CA" smtClean="0"/>
              <a:pPr/>
              <a:t>32</a:t>
            </a:fld>
            <a:endParaRPr lang="en-CA" dirty="0"/>
          </a:p>
        </p:txBody>
      </p:sp>
    </p:spTree>
    <p:extLst>
      <p:ext uri="{BB962C8B-B14F-4D97-AF65-F5344CB8AC3E}">
        <p14:creationId xmlns:p14="http://schemas.microsoft.com/office/powerpoint/2010/main" val="10610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9AC2A1-8E1D-42B0-AFC0-0BA34E6B276A}" type="slidenum">
              <a:rPr lang="en-CA" smtClean="0"/>
              <a:pPr/>
              <a:t>33</a:t>
            </a:fld>
            <a:endParaRPr lang="en-CA" dirty="0"/>
          </a:p>
        </p:txBody>
      </p:sp>
    </p:spTree>
    <p:extLst>
      <p:ext uri="{BB962C8B-B14F-4D97-AF65-F5344CB8AC3E}">
        <p14:creationId xmlns:p14="http://schemas.microsoft.com/office/powerpoint/2010/main" val="109295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9AC2A1-8E1D-42B0-AFC0-0BA34E6B276A}" type="slidenum">
              <a:rPr lang="en-CA" smtClean="0"/>
              <a:pPr/>
              <a:t>34</a:t>
            </a:fld>
            <a:endParaRPr lang="en-CA" dirty="0"/>
          </a:p>
        </p:txBody>
      </p:sp>
    </p:spTree>
    <p:extLst>
      <p:ext uri="{BB962C8B-B14F-4D97-AF65-F5344CB8AC3E}">
        <p14:creationId xmlns:p14="http://schemas.microsoft.com/office/powerpoint/2010/main" val="425373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9AC2A1-8E1D-42B0-AFC0-0BA34E6B276A}" type="slidenum">
              <a:rPr lang="en-CA" smtClean="0"/>
              <a:pPr/>
              <a:t>44</a:t>
            </a:fld>
            <a:endParaRPr lang="en-CA" dirty="0"/>
          </a:p>
        </p:txBody>
      </p:sp>
    </p:spTree>
    <p:extLst>
      <p:ext uri="{BB962C8B-B14F-4D97-AF65-F5344CB8AC3E}">
        <p14:creationId xmlns:p14="http://schemas.microsoft.com/office/powerpoint/2010/main" val="264693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023">
              <a:defRPr/>
            </a:pPr>
            <a:endParaRPr lang="en-US" sz="1100" dirty="0">
              <a:latin typeface="Myriad Pro Light" panose="020B0403030403020204"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pPr>
                <a:defRPr/>
              </a:pPr>
              <a:t>54</a:t>
            </a:fld>
            <a:endParaRPr lang="en-US"/>
          </a:p>
        </p:txBody>
      </p:sp>
    </p:spTree>
    <p:extLst>
      <p:ext uri="{BB962C8B-B14F-4D97-AF65-F5344CB8AC3E}">
        <p14:creationId xmlns:p14="http://schemas.microsoft.com/office/powerpoint/2010/main" val="3303669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87AB4-3101-4A53-A6DC-7C1F00D14E82}" type="slidenum">
              <a:rPr lang="en-CA" smtClean="0"/>
              <a:t>‹#›</a:t>
            </a:fld>
            <a:endParaRPr lang="en-CA"/>
          </a:p>
        </p:txBody>
      </p:sp>
      <p:pic>
        <p:nvPicPr>
          <p:cNvPr id="7" name="Picture 6">
            <a:extLst>
              <a:ext uri="{FF2B5EF4-FFF2-40B4-BE49-F238E27FC236}">
                <a16:creationId xmlns:a16="http://schemas.microsoft.com/office/drawing/2014/main" id="{8EBCADAC-FF09-FC40-9FE4-6F14AB05BE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8738"/>
          </a:xfrm>
          <a:prstGeom prst="rect">
            <a:avLst/>
          </a:prstGeom>
        </p:spPr>
      </p:pic>
    </p:spTree>
    <p:extLst>
      <p:ext uri="{BB962C8B-B14F-4D97-AF65-F5344CB8AC3E}">
        <p14:creationId xmlns:p14="http://schemas.microsoft.com/office/powerpoint/2010/main" val="181386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40FF-2727-4479-ADD2-B25B8047ECC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67F46BF-1437-4DA3-9C71-DC6B6D33872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B00A057-A785-4E5A-83DE-330F2BF9C97F}"/>
              </a:ext>
            </a:extLst>
          </p:cNvPr>
          <p:cNvSpPr>
            <a:spLocks noGrp="1"/>
          </p:cNvSpPr>
          <p:nvPr>
            <p:ph type="dt" sz="half" idx="10"/>
          </p:nvPr>
        </p:nvSpPr>
        <p:spPr/>
        <p:txBody>
          <a:bodyPr/>
          <a:lstStyle/>
          <a:p>
            <a:fld id="{160ADC04-0CF5-44CB-973A-23C93EA3360D}" type="datetimeFigureOut">
              <a:rPr lang="en-CA" smtClean="0"/>
              <a:t>2020-11-30</a:t>
            </a:fld>
            <a:endParaRPr lang="en-CA"/>
          </a:p>
        </p:txBody>
      </p:sp>
      <p:sp>
        <p:nvSpPr>
          <p:cNvPr id="5" name="Footer Placeholder 4">
            <a:extLst>
              <a:ext uri="{FF2B5EF4-FFF2-40B4-BE49-F238E27FC236}">
                <a16:creationId xmlns:a16="http://schemas.microsoft.com/office/drawing/2014/main" id="{C4794A57-FEE6-49DE-BA99-40F146A426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0AFD5B-AF2B-4DE2-A134-1D179CDFA15F}"/>
              </a:ext>
            </a:extLst>
          </p:cNvPr>
          <p:cNvSpPr>
            <a:spLocks noGrp="1"/>
          </p:cNvSpPr>
          <p:nvPr>
            <p:ph type="sldNum" sz="quarter" idx="12"/>
          </p:nvPr>
        </p:nvSpPr>
        <p:spPr/>
        <p:txBody>
          <a:bodyPr/>
          <a:lstStyle/>
          <a:p>
            <a:fld id="{29CD62E4-47F6-46A6-9518-27B6ADC69156}" type="slidenum">
              <a:rPr lang="en-CA" smtClean="0"/>
              <a:t>‹#›</a:t>
            </a:fld>
            <a:endParaRPr lang="en-CA"/>
          </a:p>
        </p:txBody>
      </p:sp>
    </p:spTree>
    <p:extLst>
      <p:ext uri="{BB962C8B-B14F-4D97-AF65-F5344CB8AC3E}">
        <p14:creationId xmlns:p14="http://schemas.microsoft.com/office/powerpoint/2010/main" val="421285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1C7C-BCE6-4469-90DF-FD048641357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ED5CBDC-E652-4836-BD00-3535D686D8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2D0A4D-C1B1-4C99-A16B-D28FDA4C948B}"/>
              </a:ext>
            </a:extLst>
          </p:cNvPr>
          <p:cNvSpPr>
            <a:spLocks noGrp="1"/>
          </p:cNvSpPr>
          <p:nvPr>
            <p:ph type="dt" sz="half" idx="10"/>
          </p:nvPr>
        </p:nvSpPr>
        <p:spPr/>
        <p:txBody>
          <a:bodyPr/>
          <a:lstStyle/>
          <a:p>
            <a:fld id="{160ADC04-0CF5-44CB-973A-23C93EA3360D}" type="datetimeFigureOut">
              <a:rPr lang="en-CA" smtClean="0"/>
              <a:t>2020-11-30</a:t>
            </a:fld>
            <a:endParaRPr lang="en-CA"/>
          </a:p>
        </p:txBody>
      </p:sp>
      <p:sp>
        <p:nvSpPr>
          <p:cNvPr id="5" name="Footer Placeholder 4">
            <a:extLst>
              <a:ext uri="{FF2B5EF4-FFF2-40B4-BE49-F238E27FC236}">
                <a16:creationId xmlns:a16="http://schemas.microsoft.com/office/drawing/2014/main" id="{85F30865-B5A3-4EB2-952F-67B300ECE10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2D22FC-C112-4B42-A782-7349781BDB25}"/>
              </a:ext>
            </a:extLst>
          </p:cNvPr>
          <p:cNvSpPr>
            <a:spLocks noGrp="1"/>
          </p:cNvSpPr>
          <p:nvPr>
            <p:ph type="sldNum" sz="quarter" idx="12"/>
          </p:nvPr>
        </p:nvSpPr>
        <p:spPr/>
        <p:txBody>
          <a:bodyPr/>
          <a:lstStyle/>
          <a:p>
            <a:fld id="{29CD62E4-47F6-46A6-9518-27B6ADC69156}" type="slidenum">
              <a:rPr lang="en-CA" smtClean="0"/>
              <a:t>‹#›</a:t>
            </a:fld>
            <a:endParaRPr lang="en-CA"/>
          </a:p>
        </p:txBody>
      </p:sp>
    </p:spTree>
    <p:extLst>
      <p:ext uri="{BB962C8B-B14F-4D97-AF65-F5344CB8AC3E}">
        <p14:creationId xmlns:p14="http://schemas.microsoft.com/office/powerpoint/2010/main" val="228320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25C6-05FC-4689-A02C-4329E9AC979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D9D2B2B-88A4-49AE-BBF6-ACE2C3F3B6A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2A8ABA-B2C3-4764-B231-A878C69FDC40}"/>
              </a:ext>
            </a:extLst>
          </p:cNvPr>
          <p:cNvSpPr>
            <a:spLocks noGrp="1"/>
          </p:cNvSpPr>
          <p:nvPr>
            <p:ph type="dt" sz="half" idx="10"/>
          </p:nvPr>
        </p:nvSpPr>
        <p:spPr/>
        <p:txBody>
          <a:bodyPr/>
          <a:lstStyle/>
          <a:p>
            <a:fld id="{160ADC04-0CF5-44CB-973A-23C93EA3360D}" type="datetimeFigureOut">
              <a:rPr lang="en-CA" smtClean="0"/>
              <a:t>2020-11-30</a:t>
            </a:fld>
            <a:endParaRPr lang="en-CA"/>
          </a:p>
        </p:txBody>
      </p:sp>
      <p:sp>
        <p:nvSpPr>
          <p:cNvPr id="5" name="Footer Placeholder 4">
            <a:extLst>
              <a:ext uri="{FF2B5EF4-FFF2-40B4-BE49-F238E27FC236}">
                <a16:creationId xmlns:a16="http://schemas.microsoft.com/office/drawing/2014/main" id="{92C80713-B720-481C-8AE4-E661C07303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179CC9F-CE36-467B-8FAA-C5E491484539}"/>
              </a:ext>
            </a:extLst>
          </p:cNvPr>
          <p:cNvSpPr>
            <a:spLocks noGrp="1"/>
          </p:cNvSpPr>
          <p:nvPr>
            <p:ph type="sldNum" sz="quarter" idx="12"/>
          </p:nvPr>
        </p:nvSpPr>
        <p:spPr/>
        <p:txBody>
          <a:bodyPr/>
          <a:lstStyle/>
          <a:p>
            <a:fld id="{29CD62E4-47F6-46A6-9518-27B6ADC69156}" type="slidenum">
              <a:rPr lang="en-CA" smtClean="0"/>
              <a:t>‹#›</a:t>
            </a:fld>
            <a:endParaRPr lang="en-CA"/>
          </a:p>
        </p:txBody>
      </p:sp>
    </p:spTree>
    <p:extLst>
      <p:ext uri="{BB962C8B-B14F-4D97-AF65-F5344CB8AC3E}">
        <p14:creationId xmlns:p14="http://schemas.microsoft.com/office/powerpoint/2010/main" val="261199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909FA-E81F-43FB-B9D2-2DB7AC26123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3EE2CD1-E2F1-4DE9-98EE-1172D2D0B85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81476E1-1DC6-4A30-B682-8FB875C9157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FAC3C1E-CE0B-425C-B9D5-BE995A6EC08E}"/>
              </a:ext>
            </a:extLst>
          </p:cNvPr>
          <p:cNvSpPr>
            <a:spLocks noGrp="1"/>
          </p:cNvSpPr>
          <p:nvPr>
            <p:ph type="dt" sz="half" idx="10"/>
          </p:nvPr>
        </p:nvSpPr>
        <p:spPr/>
        <p:txBody>
          <a:bodyPr/>
          <a:lstStyle/>
          <a:p>
            <a:fld id="{160ADC04-0CF5-44CB-973A-23C93EA3360D}" type="datetimeFigureOut">
              <a:rPr lang="en-CA" smtClean="0"/>
              <a:t>2020-11-30</a:t>
            </a:fld>
            <a:endParaRPr lang="en-CA"/>
          </a:p>
        </p:txBody>
      </p:sp>
      <p:sp>
        <p:nvSpPr>
          <p:cNvPr id="6" name="Footer Placeholder 5">
            <a:extLst>
              <a:ext uri="{FF2B5EF4-FFF2-40B4-BE49-F238E27FC236}">
                <a16:creationId xmlns:a16="http://schemas.microsoft.com/office/drawing/2014/main" id="{9C4A5A52-87DE-4B67-BB71-BBDD795B187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B56678-E25D-4047-8080-2870EE1A4FAE}"/>
              </a:ext>
            </a:extLst>
          </p:cNvPr>
          <p:cNvSpPr>
            <a:spLocks noGrp="1"/>
          </p:cNvSpPr>
          <p:nvPr>
            <p:ph type="sldNum" sz="quarter" idx="12"/>
          </p:nvPr>
        </p:nvSpPr>
        <p:spPr/>
        <p:txBody>
          <a:bodyPr/>
          <a:lstStyle/>
          <a:p>
            <a:fld id="{29CD62E4-47F6-46A6-9518-27B6ADC69156}" type="slidenum">
              <a:rPr lang="en-CA" smtClean="0"/>
              <a:t>‹#›</a:t>
            </a:fld>
            <a:endParaRPr lang="en-CA"/>
          </a:p>
        </p:txBody>
      </p:sp>
    </p:spTree>
    <p:extLst>
      <p:ext uri="{BB962C8B-B14F-4D97-AF65-F5344CB8AC3E}">
        <p14:creationId xmlns:p14="http://schemas.microsoft.com/office/powerpoint/2010/main" val="83139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CE32-EDCB-497F-9EB5-A5A6C9260736}"/>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22F26AB-35F0-4AE0-BF28-6DA8941A181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4D3CE2-348B-4B50-940A-630104EE895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6C6A624-5927-4312-B123-553DD799D7E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E1F1D8-35BA-4492-B8F0-B2F347BD493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453BA64-5201-4C33-AD46-B5A96A2A4F5A}"/>
              </a:ext>
            </a:extLst>
          </p:cNvPr>
          <p:cNvSpPr>
            <a:spLocks noGrp="1"/>
          </p:cNvSpPr>
          <p:nvPr>
            <p:ph type="dt" sz="half" idx="10"/>
          </p:nvPr>
        </p:nvSpPr>
        <p:spPr/>
        <p:txBody>
          <a:bodyPr/>
          <a:lstStyle/>
          <a:p>
            <a:fld id="{160ADC04-0CF5-44CB-973A-23C93EA3360D}" type="datetimeFigureOut">
              <a:rPr lang="en-CA" smtClean="0"/>
              <a:t>2020-11-30</a:t>
            </a:fld>
            <a:endParaRPr lang="en-CA"/>
          </a:p>
        </p:txBody>
      </p:sp>
      <p:sp>
        <p:nvSpPr>
          <p:cNvPr id="8" name="Footer Placeholder 7">
            <a:extLst>
              <a:ext uri="{FF2B5EF4-FFF2-40B4-BE49-F238E27FC236}">
                <a16:creationId xmlns:a16="http://schemas.microsoft.com/office/drawing/2014/main" id="{5B5DF2CF-18B3-4278-B96A-EDD00D4DCF0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378395C-3FD4-4F12-AC97-156DA0DFF7A0}"/>
              </a:ext>
            </a:extLst>
          </p:cNvPr>
          <p:cNvSpPr>
            <a:spLocks noGrp="1"/>
          </p:cNvSpPr>
          <p:nvPr>
            <p:ph type="sldNum" sz="quarter" idx="12"/>
          </p:nvPr>
        </p:nvSpPr>
        <p:spPr/>
        <p:txBody>
          <a:bodyPr/>
          <a:lstStyle/>
          <a:p>
            <a:fld id="{29CD62E4-47F6-46A6-9518-27B6ADC69156}" type="slidenum">
              <a:rPr lang="en-CA" smtClean="0"/>
              <a:t>‹#›</a:t>
            </a:fld>
            <a:endParaRPr lang="en-CA"/>
          </a:p>
        </p:txBody>
      </p:sp>
    </p:spTree>
    <p:extLst>
      <p:ext uri="{BB962C8B-B14F-4D97-AF65-F5344CB8AC3E}">
        <p14:creationId xmlns:p14="http://schemas.microsoft.com/office/powerpoint/2010/main" val="2600503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3973-646F-4EB1-B309-7EE429DA5D1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3253350-0CC7-4A34-9C59-1A499852F7AA}"/>
              </a:ext>
            </a:extLst>
          </p:cNvPr>
          <p:cNvSpPr>
            <a:spLocks noGrp="1"/>
          </p:cNvSpPr>
          <p:nvPr>
            <p:ph type="dt" sz="half" idx="10"/>
          </p:nvPr>
        </p:nvSpPr>
        <p:spPr/>
        <p:txBody>
          <a:bodyPr/>
          <a:lstStyle/>
          <a:p>
            <a:fld id="{160ADC04-0CF5-44CB-973A-23C93EA3360D}" type="datetimeFigureOut">
              <a:rPr lang="en-CA" smtClean="0"/>
              <a:t>2020-11-30</a:t>
            </a:fld>
            <a:endParaRPr lang="en-CA"/>
          </a:p>
        </p:txBody>
      </p:sp>
      <p:sp>
        <p:nvSpPr>
          <p:cNvPr id="4" name="Footer Placeholder 3">
            <a:extLst>
              <a:ext uri="{FF2B5EF4-FFF2-40B4-BE49-F238E27FC236}">
                <a16:creationId xmlns:a16="http://schemas.microsoft.com/office/drawing/2014/main" id="{9DABDEFD-83E0-4DA2-AD18-8D7F0B7559B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253F88E-2CAD-42F7-B4DE-AB34B0D5138B}"/>
              </a:ext>
            </a:extLst>
          </p:cNvPr>
          <p:cNvSpPr>
            <a:spLocks noGrp="1"/>
          </p:cNvSpPr>
          <p:nvPr>
            <p:ph type="sldNum" sz="quarter" idx="12"/>
          </p:nvPr>
        </p:nvSpPr>
        <p:spPr/>
        <p:txBody>
          <a:bodyPr/>
          <a:lstStyle/>
          <a:p>
            <a:fld id="{29CD62E4-47F6-46A6-9518-27B6ADC69156}" type="slidenum">
              <a:rPr lang="en-CA" smtClean="0"/>
              <a:t>‹#›</a:t>
            </a:fld>
            <a:endParaRPr lang="en-CA"/>
          </a:p>
        </p:txBody>
      </p:sp>
    </p:spTree>
    <p:extLst>
      <p:ext uri="{BB962C8B-B14F-4D97-AF65-F5344CB8AC3E}">
        <p14:creationId xmlns:p14="http://schemas.microsoft.com/office/powerpoint/2010/main" val="2829395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36315A-C17B-41A0-B89A-55C7032D40F3}"/>
              </a:ext>
            </a:extLst>
          </p:cNvPr>
          <p:cNvSpPr>
            <a:spLocks noGrp="1"/>
          </p:cNvSpPr>
          <p:nvPr>
            <p:ph type="dt" sz="half" idx="10"/>
          </p:nvPr>
        </p:nvSpPr>
        <p:spPr/>
        <p:txBody>
          <a:bodyPr/>
          <a:lstStyle/>
          <a:p>
            <a:fld id="{160ADC04-0CF5-44CB-973A-23C93EA3360D}" type="datetimeFigureOut">
              <a:rPr lang="en-CA" smtClean="0"/>
              <a:t>2020-11-30</a:t>
            </a:fld>
            <a:endParaRPr lang="en-CA"/>
          </a:p>
        </p:txBody>
      </p:sp>
      <p:sp>
        <p:nvSpPr>
          <p:cNvPr id="3" name="Footer Placeholder 2">
            <a:extLst>
              <a:ext uri="{FF2B5EF4-FFF2-40B4-BE49-F238E27FC236}">
                <a16:creationId xmlns:a16="http://schemas.microsoft.com/office/drawing/2014/main" id="{92C47590-F7B1-4A02-9712-3A35FD28FC4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9A37247-E7E4-4E29-ADB2-3A19AB5B5C1F}"/>
              </a:ext>
            </a:extLst>
          </p:cNvPr>
          <p:cNvSpPr>
            <a:spLocks noGrp="1"/>
          </p:cNvSpPr>
          <p:nvPr>
            <p:ph type="sldNum" sz="quarter" idx="12"/>
          </p:nvPr>
        </p:nvSpPr>
        <p:spPr/>
        <p:txBody>
          <a:bodyPr/>
          <a:lstStyle/>
          <a:p>
            <a:fld id="{29CD62E4-47F6-46A6-9518-27B6ADC69156}" type="slidenum">
              <a:rPr lang="en-CA" smtClean="0"/>
              <a:t>‹#›</a:t>
            </a:fld>
            <a:endParaRPr lang="en-CA"/>
          </a:p>
        </p:txBody>
      </p:sp>
    </p:spTree>
    <p:extLst>
      <p:ext uri="{BB962C8B-B14F-4D97-AF65-F5344CB8AC3E}">
        <p14:creationId xmlns:p14="http://schemas.microsoft.com/office/powerpoint/2010/main" val="3260536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1062-ED38-44F0-B28D-1EB3E0BC41B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A0F44E1-26C4-4036-939B-3EE524B43C8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C0159B9-1AD0-4CC3-A1B7-AC87DB9D77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C1AFE5-B025-4487-A8A2-132E058CAABE}"/>
              </a:ext>
            </a:extLst>
          </p:cNvPr>
          <p:cNvSpPr>
            <a:spLocks noGrp="1"/>
          </p:cNvSpPr>
          <p:nvPr>
            <p:ph type="dt" sz="half" idx="10"/>
          </p:nvPr>
        </p:nvSpPr>
        <p:spPr/>
        <p:txBody>
          <a:bodyPr/>
          <a:lstStyle/>
          <a:p>
            <a:fld id="{160ADC04-0CF5-44CB-973A-23C93EA3360D}" type="datetimeFigureOut">
              <a:rPr lang="en-CA" smtClean="0"/>
              <a:t>2020-11-30</a:t>
            </a:fld>
            <a:endParaRPr lang="en-CA"/>
          </a:p>
        </p:txBody>
      </p:sp>
      <p:sp>
        <p:nvSpPr>
          <p:cNvPr id="6" name="Footer Placeholder 5">
            <a:extLst>
              <a:ext uri="{FF2B5EF4-FFF2-40B4-BE49-F238E27FC236}">
                <a16:creationId xmlns:a16="http://schemas.microsoft.com/office/drawing/2014/main" id="{4A14F08F-9D03-4298-9956-06AC65FE3B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AD063AD-C1F0-4B3C-90DE-3A7C219E8E46}"/>
              </a:ext>
            </a:extLst>
          </p:cNvPr>
          <p:cNvSpPr>
            <a:spLocks noGrp="1"/>
          </p:cNvSpPr>
          <p:nvPr>
            <p:ph type="sldNum" sz="quarter" idx="12"/>
          </p:nvPr>
        </p:nvSpPr>
        <p:spPr/>
        <p:txBody>
          <a:bodyPr/>
          <a:lstStyle/>
          <a:p>
            <a:fld id="{29CD62E4-47F6-46A6-9518-27B6ADC69156}" type="slidenum">
              <a:rPr lang="en-CA" smtClean="0"/>
              <a:t>‹#›</a:t>
            </a:fld>
            <a:endParaRPr lang="en-CA"/>
          </a:p>
        </p:txBody>
      </p:sp>
    </p:spTree>
    <p:extLst>
      <p:ext uri="{BB962C8B-B14F-4D97-AF65-F5344CB8AC3E}">
        <p14:creationId xmlns:p14="http://schemas.microsoft.com/office/powerpoint/2010/main" val="819197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DE4A-789B-40D3-89CD-C37E6D748C7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1C9C164-A8D5-46BF-8E2B-C90893AD9F1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19F6707-3598-4EAD-9055-AAC8744E02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2DE5E-AC98-44C8-94B3-8C2BC4F71227}"/>
              </a:ext>
            </a:extLst>
          </p:cNvPr>
          <p:cNvSpPr>
            <a:spLocks noGrp="1"/>
          </p:cNvSpPr>
          <p:nvPr>
            <p:ph type="dt" sz="half" idx="10"/>
          </p:nvPr>
        </p:nvSpPr>
        <p:spPr/>
        <p:txBody>
          <a:bodyPr/>
          <a:lstStyle/>
          <a:p>
            <a:fld id="{160ADC04-0CF5-44CB-973A-23C93EA3360D}" type="datetimeFigureOut">
              <a:rPr lang="en-CA" smtClean="0"/>
              <a:t>2020-11-30</a:t>
            </a:fld>
            <a:endParaRPr lang="en-CA"/>
          </a:p>
        </p:txBody>
      </p:sp>
      <p:sp>
        <p:nvSpPr>
          <p:cNvPr id="6" name="Footer Placeholder 5">
            <a:extLst>
              <a:ext uri="{FF2B5EF4-FFF2-40B4-BE49-F238E27FC236}">
                <a16:creationId xmlns:a16="http://schemas.microsoft.com/office/drawing/2014/main" id="{58427DC4-63EE-46AB-9CBE-3B26634C098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29FD84E-DC0C-442A-8B25-4F627F29EE32}"/>
              </a:ext>
            </a:extLst>
          </p:cNvPr>
          <p:cNvSpPr>
            <a:spLocks noGrp="1"/>
          </p:cNvSpPr>
          <p:nvPr>
            <p:ph type="sldNum" sz="quarter" idx="12"/>
          </p:nvPr>
        </p:nvSpPr>
        <p:spPr/>
        <p:txBody>
          <a:bodyPr/>
          <a:lstStyle/>
          <a:p>
            <a:fld id="{29CD62E4-47F6-46A6-9518-27B6ADC69156}" type="slidenum">
              <a:rPr lang="en-CA" smtClean="0"/>
              <a:t>‹#›</a:t>
            </a:fld>
            <a:endParaRPr lang="en-CA"/>
          </a:p>
        </p:txBody>
      </p:sp>
    </p:spTree>
    <p:extLst>
      <p:ext uri="{BB962C8B-B14F-4D97-AF65-F5344CB8AC3E}">
        <p14:creationId xmlns:p14="http://schemas.microsoft.com/office/powerpoint/2010/main" val="1316621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E0B7-AE4E-4A6B-A8C9-1487239D4EC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91A3E16-A542-4F6A-9702-3116B6639F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631A80-2AFD-4012-BABD-5F3061933543}"/>
              </a:ext>
            </a:extLst>
          </p:cNvPr>
          <p:cNvSpPr>
            <a:spLocks noGrp="1"/>
          </p:cNvSpPr>
          <p:nvPr>
            <p:ph type="dt" sz="half" idx="10"/>
          </p:nvPr>
        </p:nvSpPr>
        <p:spPr/>
        <p:txBody>
          <a:bodyPr/>
          <a:lstStyle/>
          <a:p>
            <a:fld id="{160ADC04-0CF5-44CB-973A-23C93EA3360D}" type="datetimeFigureOut">
              <a:rPr lang="en-CA" smtClean="0"/>
              <a:t>2020-11-30</a:t>
            </a:fld>
            <a:endParaRPr lang="en-CA"/>
          </a:p>
        </p:txBody>
      </p:sp>
      <p:sp>
        <p:nvSpPr>
          <p:cNvPr id="5" name="Footer Placeholder 4">
            <a:extLst>
              <a:ext uri="{FF2B5EF4-FFF2-40B4-BE49-F238E27FC236}">
                <a16:creationId xmlns:a16="http://schemas.microsoft.com/office/drawing/2014/main" id="{081964D2-C60D-40E9-9903-C746E862DF1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295B0BA-8AAF-4AB8-9A5A-542A11DAFC9D}"/>
              </a:ext>
            </a:extLst>
          </p:cNvPr>
          <p:cNvSpPr>
            <a:spLocks noGrp="1"/>
          </p:cNvSpPr>
          <p:nvPr>
            <p:ph type="sldNum" sz="quarter" idx="12"/>
          </p:nvPr>
        </p:nvSpPr>
        <p:spPr/>
        <p:txBody>
          <a:bodyPr/>
          <a:lstStyle/>
          <a:p>
            <a:fld id="{29CD62E4-47F6-46A6-9518-27B6ADC69156}" type="slidenum">
              <a:rPr lang="en-CA" smtClean="0"/>
              <a:t>‹#›</a:t>
            </a:fld>
            <a:endParaRPr lang="en-CA"/>
          </a:p>
        </p:txBody>
      </p:sp>
    </p:spTree>
    <p:extLst>
      <p:ext uri="{BB962C8B-B14F-4D97-AF65-F5344CB8AC3E}">
        <p14:creationId xmlns:p14="http://schemas.microsoft.com/office/powerpoint/2010/main" val="409035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7914"/>
            <a:ext cx="8229600" cy="868958"/>
          </a:xfrm>
          <a:prstGeom prst="rect">
            <a:avLst/>
          </a:prstGeom>
        </p:spPr>
        <p:txBody>
          <a:bodyPr>
            <a:normAutofit/>
          </a:bodyPr>
          <a:lstStyle>
            <a:lvl1pPr>
              <a:defRPr sz="3600">
                <a:solidFill>
                  <a:schemeClr val="tx2"/>
                </a:solidFill>
              </a:defRPr>
            </a:lvl1pPr>
          </a:lstStyle>
          <a:p>
            <a:r>
              <a:rPr lang="en-US"/>
              <a:t>Click to edit Master title style</a:t>
            </a:r>
            <a:endParaRPr lang="en-CA"/>
          </a:p>
        </p:txBody>
      </p:sp>
      <p:sp>
        <p:nvSpPr>
          <p:cNvPr id="3" name="Content Placeholder 2"/>
          <p:cNvSpPr>
            <a:spLocks noGrp="1"/>
          </p:cNvSpPr>
          <p:nvPr>
            <p:ph idx="1"/>
          </p:nvPr>
        </p:nvSpPr>
        <p:spPr>
          <a:xfrm>
            <a:off x="457200" y="2420888"/>
            <a:ext cx="8229600" cy="3705275"/>
          </a:xfrm>
          <a:prstGeom prst="rect">
            <a:avLst/>
          </a:prstGeom>
        </p:spPr>
        <p:txBody>
          <a:bodyPr>
            <a:normAutofit/>
          </a:bodyPr>
          <a:lstStyle>
            <a:lvl1pPr>
              <a:defRPr sz="2800"/>
            </a:lvl1pPr>
            <a:lvl2pPr>
              <a:defRPr sz="2400">
                <a:solidFill>
                  <a:schemeClr val="tx1">
                    <a:lumMod val="50000"/>
                    <a:lumOff val="50000"/>
                  </a:schemeClr>
                </a:solidFill>
              </a:defRPr>
            </a:lvl2pPr>
            <a:lvl3pPr>
              <a:defRPr sz="20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87AB4-3101-4A53-A6DC-7C1F00D14E82}" type="slidenum">
              <a:rPr lang="en-CA" smtClean="0"/>
              <a:t>‹#›</a:t>
            </a:fld>
            <a:endParaRPr lang="en-CA"/>
          </a:p>
        </p:txBody>
      </p:sp>
      <p:pic>
        <p:nvPicPr>
          <p:cNvPr id="7" name="Picture 6">
            <a:extLst>
              <a:ext uri="{FF2B5EF4-FFF2-40B4-BE49-F238E27FC236}">
                <a16:creationId xmlns:a16="http://schemas.microsoft.com/office/drawing/2014/main" id="{CA6C72D6-2B82-6244-A241-90714FA45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8738"/>
          </a:xfrm>
          <a:prstGeom prst="rect">
            <a:avLst/>
          </a:prstGeom>
        </p:spPr>
      </p:pic>
    </p:spTree>
    <p:extLst>
      <p:ext uri="{BB962C8B-B14F-4D97-AF65-F5344CB8AC3E}">
        <p14:creationId xmlns:p14="http://schemas.microsoft.com/office/powerpoint/2010/main" val="1724151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9B1796-2477-437F-9AC5-921017C5F8D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F622979-4C42-422E-83DF-72BB25A1496F}"/>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073C828-21DA-4DAB-B352-CFD63E4207C9}"/>
              </a:ext>
            </a:extLst>
          </p:cNvPr>
          <p:cNvSpPr>
            <a:spLocks noGrp="1"/>
          </p:cNvSpPr>
          <p:nvPr>
            <p:ph type="dt" sz="half" idx="10"/>
          </p:nvPr>
        </p:nvSpPr>
        <p:spPr/>
        <p:txBody>
          <a:bodyPr/>
          <a:lstStyle/>
          <a:p>
            <a:fld id="{160ADC04-0CF5-44CB-973A-23C93EA3360D}" type="datetimeFigureOut">
              <a:rPr lang="en-CA" smtClean="0"/>
              <a:t>2020-11-30</a:t>
            </a:fld>
            <a:endParaRPr lang="en-CA"/>
          </a:p>
        </p:txBody>
      </p:sp>
      <p:sp>
        <p:nvSpPr>
          <p:cNvPr id="5" name="Footer Placeholder 4">
            <a:extLst>
              <a:ext uri="{FF2B5EF4-FFF2-40B4-BE49-F238E27FC236}">
                <a16:creationId xmlns:a16="http://schemas.microsoft.com/office/drawing/2014/main" id="{94625430-C37B-429A-AB6A-8A1CFAEF45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09F5A24-C9A7-496D-A107-068A3ACEDCA4}"/>
              </a:ext>
            </a:extLst>
          </p:cNvPr>
          <p:cNvSpPr>
            <a:spLocks noGrp="1"/>
          </p:cNvSpPr>
          <p:nvPr>
            <p:ph type="sldNum" sz="quarter" idx="12"/>
          </p:nvPr>
        </p:nvSpPr>
        <p:spPr/>
        <p:txBody>
          <a:bodyPr/>
          <a:lstStyle/>
          <a:p>
            <a:fld id="{29CD62E4-47F6-46A6-9518-27B6ADC69156}" type="slidenum">
              <a:rPr lang="en-CA" smtClean="0"/>
              <a:t>‹#›</a:t>
            </a:fld>
            <a:endParaRPr lang="en-CA"/>
          </a:p>
        </p:txBody>
      </p:sp>
    </p:spTree>
    <p:extLst>
      <p:ext uri="{BB962C8B-B14F-4D97-AF65-F5344CB8AC3E}">
        <p14:creationId xmlns:p14="http://schemas.microsoft.com/office/powerpoint/2010/main" val="194370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87AB4-3101-4A53-A6DC-7C1F00D14E82}" type="slidenum">
              <a:rPr lang="en-CA" smtClean="0"/>
              <a:t>‹#›</a:t>
            </a:fld>
            <a:endParaRPr lang="en-CA"/>
          </a:p>
        </p:txBody>
      </p:sp>
      <p:pic>
        <p:nvPicPr>
          <p:cNvPr id="7" name="Picture 6">
            <a:extLst>
              <a:ext uri="{FF2B5EF4-FFF2-40B4-BE49-F238E27FC236}">
                <a16:creationId xmlns:a16="http://schemas.microsoft.com/office/drawing/2014/main" id="{5BBC08E1-2042-D540-B195-F900867F47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8738"/>
          </a:xfrm>
          <a:prstGeom prst="rect">
            <a:avLst/>
          </a:prstGeom>
        </p:spPr>
      </p:pic>
    </p:spTree>
    <p:extLst>
      <p:ext uri="{BB962C8B-B14F-4D97-AF65-F5344CB8AC3E}">
        <p14:creationId xmlns:p14="http://schemas.microsoft.com/office/powerpoint/2010/main" val="248545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868958"/>
          </a:xfrm>
          <a:prstGeom prst="rect">
            <a:avLst/>
          </a:prstGeom>
        </p:spPr>
        <p:txBody>
          <a:bodyPr>
            <a:normAutofit/>
          </a:bodyPr>
          <a:lstStyle>
            <a:lvl1pPr>
              <a:defRPr sz="3600" b="1">
                <a:solidFill>
                  <a:schemeClr val="tx2"/>
                </a:solidFill>
              </a:defRPr>
            </a:lvl1pPr>
          </a:lstStyle>
          <a:p>
            <a:r>
              <a:rPr lang="en-US"/>
              <a:t>Click to edit Master title style</a:t>
            </a:r>
            <a:endParaRPr lang="en-CA"/>
          </a:p>
        </p:txBody>
      </p:sp>
      <p:sp>
        <p:nvSpPr>
          <p:cNvPr id="3" name="Content Placeholder 2"/>
          <p:cNvSpPr>
            <a:spLocks noGrp="1"/>
          </p:cNvSpPr>
          <p:nvPr>
            <p:ph sz="half" idx="1"/>
          </p:nvPr>
        </p:nvSpPr>
        <p:spPr>
          <a:xfrm>
            <a:off x="457200" y="2492896"/>
            <a:ext cx="4038600" cy="3633267"/>
          </a:xfrm>
          <a:prstGeom prst="rect">
            <a:avLst/>
          </a:prstGeom>
        </p:spPr>
        <p:txBody>
          <a:bodyPr>
            <a:normAutofit/>
          </a:bodyPr>
          <a:lstStyle>
            <a:lvl1pPr>
              <a:defRPr sz="2400"/>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2492896"/>
            <a:ext cx="4038600" cy="3633267"/>
          </a:xfrm>
          <a:prstGeom prst="rect">
            <a:avLst/>
          </a:prstGeom>
        </p:spPr>
        <p:txBody>
          <a:bodyPr>
            <a:normAutofit/>
          </a:bodyPr>
          <a:lstStyle>
            <a:lvl1pPr>
              <a:defRPr sz="2400"/>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87AB4-3101-4A53-A6DC-7C1F00D14E82}" type="slidenum">
              <a:rPr lang="en-CA" smtClean="0"/>
              <a:t>‹#›</a:t>
            </a:fld>
            <a:endParaRPr lang="en-CA"/>
          </a:p>
        </p:txBody>
      </p:sp>
      <p:pic>
        <p:nvPicPr>
          <p:cNvPr id="8" name="Picture 7">
            <a:extLst>
              <a:ext uri="{FF2B5EF4-FFF2-40B4-BE49-F238E27FC236}">
                <a16:creationId xmlns:a16="http://schemas.microsoft.com/office/drawing/2014/main" id="{8B39AB8B-7E9B-C147-8359-044D27EC47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8738"/>
          </a:xfrm>
          <a:prstGeom prst="rect">
            <a:avLst/>
          </a:prstGeom>
        </p:spPr>
      </p:pic>
    </p:spTree>
    <p:extLst>
      <p:ext uri="{BB962C8B-B14F-4D97-AF65-F5344CB8AC3E}">
        <p14:creationId xmlns:p14="http://schemas.microsoft.com/office/powerpoint/2010/main" val="400713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6805"/>
            <a:ext cx="8229600" cy="757739"/>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2276872"/>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068959"/>
            <a:ext cx="4040188" cy="305720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2276872"/>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068959"/>
            <a:ext cx="4041775" cy="305720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6487AB4-3101-4A53-A6DC-7C1F00D14E82}" type="slidenum">
              <a:rPr lang="en-CA" smtClean="0"/>
              <a:t>‹#›</a:t>
            </a:fld>
            <a:endParaRPr lang="en-CA"/>
          </a:p>
        </p:txBody>
      </p:sp>
    </p:spTree>
    <p:extLst>
      <p:ext uri="{BB962C8B-B14F-4D97-AF65-F5344CB8AC3E}">
        <p14:creationId xmlns:p14="http://schemas.microsoft.com/office/powerpoint/2010/main" val="126960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8229600" cy="1143000"/>
          </a:xfrm>
          <a:prstGeom prst="rect">
            <a:avLst/>
          </a:prstGeom>
        </p:spPr>
        <p:txBody>
          <a:bodyPr/>
          <a:lstStyle/>
          <a:p>
            <a:r>
              <a:rPr lang="en-US"/>
              <a:t>Click to edit Master title style</a:t>
            </a:r>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6487AB4-3101-4A53-A6DC-7C1F00D14E82}" type="slidenum">
              <a:rPr lang="en-CA" smtClean="0"/>
              <a:t>‹#›</a:t>
            </a:fld>
            <a:endParaRPr lang="en-CA"/>
          </a:p>
        </p:txBody>
      </p:sp>
    </p:spTree>
    <p:extLst>
      <p:ext uri="{BB962C8B-B14F-4D97-AF65-F5344CB8AC3E}">
        <p14:creationId xmlns:p14="http://schemas.microsoft.com/office/powerpoint/2010/main" val="224609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6487AB4-3101-4A53-A6DC-7C1F00D14E82}" type="slidenum">
              <a:rPr lang="en-CA" smtClean="0"/>
              <a:t>‹#›</a:t>
            </a:fld>
            <a:endParaRPr lang="en-CA"/>
          </a:p>
        </p:txBody>
      </p:sp>
    </p:spTree>
    <p:extLst>
      <p:ext uri="{BB962C8B-B14F-4D97-AF65-F5344CB8AC3E}">
        <p14:creationId xmlns:p14="http://schemas.microsoft.com/office/powerpoint/2010/main" val="141301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a:prstGeom prst="rect">
            <a:avLst/>
          </a:prstGeom>
        </p:spPr>
        <p:txBody>
          <a:bodyPr anchor="b"/>
          <a:lstStyle>
            <a:lvl1pPr algn="l">
              <a:defRPr sz="2000" b="1"/>
            </a:lvl1pPr>
          </a:lstStyle>
          <a:p>
            <a:r>
              <a:rPr lang="en-US" dirty="0"/>
              <a:t>Click to edit Master title style</a:t>
            </a:r>
            <a:endParaRPr lang="en-CA" dirty="0"/>
          </a:p>
        </p:txBody>
      </p:sp>
      <p:sp>
        <p:nvSpPr>
          <p:cNvPr id="3" name="Content Placeholder 2"/>
          <p:cNvSpPr>
            <a:spLocks noGrp="1"/>
          </p:cNvSpPr>
          <p:nvPr>
            <p:ph idx="1"/>
          </p:nvPr>
        </p:nvSpPr>
        <p:spPr>
          <a:xfrm>
            <a:off x="3575050" y="1435100"/>
            <a:ext cx="5111750" cy="4691063"/>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2708920"/>
            <a:ext cx="3008313" cy="341724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87AB4-3101-4A53-A6DC-7C1F00D14E82}" type="slidenum">
              <a:rPr lang="en-CA" smtClean="0"/>
              <a:t>‹#›</a:t>
            </a:fld>
            <a:endParaRPr lang="en-CA"/>
          </a:p>
        </p:txBody>
      </p:sp>
    </p:spTree>
    <p:extLst>
      <p:ext uri="{BB962C8B-B14F-4D97-AF65-F5344CB8AC3E}">
        <p14:creationId xmlns:p14="http://schemas.microsoft.com/office/powerpoint/2010/main" val="305617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1484783"/>
            <a:ext cx="5486400" cy="324279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87AB4-3101-4A53-A6DC-7C1F00D14E82}" type="slidenum">
              <a:rPr lang="en-CA" smtClean="0"/>
              <a:t>‹#›</a:t>
            </a:fld>
            <a:endParaRPr lang="en-CA"/>
          </a:p>
        </p:txBody>
      </p:sp>
    </p:spTree>
    <p:extLst>
      <p:ext uri="{BB962C8B-B14F-4D97-AF65-F5344CB8AC3E}">
        <p14:creationId xmlns:p14="http://schemas.microsoft.com/office/powerpoint/2010/main" val="158139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61225"/>
            <a:ext cx="8229600" cy="724942"/>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2420888"/>
            <a:ext cx="8229600" cy="3705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Light" panose="020B0403030403020204" pitchFamily="34" charset="0"/>
              </a:defRPr>
            </a:lvl1pPr>
          </a:lstStyle>
          <a:p>
            <a:fld id="{76487AB4-3101-4A53-A6DC-7C1F00D14E82}" type="slidenum">
              <a:rPr lang="en-CA" smtClean="0"/>
              <a:pPr/>
              <a:t>‹#›</a:t>
            </a:fld>
            <a:endParaRPr lang="en-CA" dirty="0"/>
          </a:p>
        </p:txBody>
      </p:sp>
      <p:pic>
        <p:nvPicPr>
          <p:cNvPr id="13" name="Picture 12">
            <a:extLst>
              <a:ext uri="{FF2B5EF4-FFF2-40B4-BE49-F238E27FC236}">
                <a16:creationId xmlns:a16="http://schemas.microsoft.com/office/drawing/2014/main" id="{964E360D-493D-DD4D-887E-F2177BA55FF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1328738"/>
          </a:xfrm>
          <a:prstGeom prst="rect">
            <a:avLst/>
          </a:prstGeom>
        </p:spPr>
      </p:pic>
    </p:spTree>
    <p:extLst>
      <p:ext uri="{BB962C8B-B14F-4D97-AF65-F5344CB8AC3E}">
        <p14:creationId xmlns:p14="http://schemas.microsoft.com/office/powerpoint/2010/main" val="1941316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914400" rtl="0" eaLnBrk="1" latinLnBrk="0" hangingPunct="1">
        <a:spcBef>
          <a:spcPct val="0"/>
        </a:spcBef>
        <a:buNone/>
        <a:defRPr sz="3600" b="1" kern="1200">
          <a:solidFill>
            <a:schemeClr val="tx2"/>
          </a:solidFill>
          <a:latin typeface="Myriad Pro Light" panose="020B0403030403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yriad Pro Light" panose="020B0403030403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yriad Pro Light" panose="020B0403030403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yriad Pro Light" panose="020B0403030403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lumOff val="50000"/>
            </a:schemeClr>
          </a:solidFill>
          <a:latin typeface="Myriad Pro Light" panose="020B0403030403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50000"/>
              <a:lumOff val="50000"/>
            </a:schemeClr>
          </a:solidFill>
          <a:latin typeface="Myriad Pro Light" panose="020B04030304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EB0BF2-0FB4-4AE8-B914-01EB3B71FF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4037DFC-9DD0-4330-B9F5-8EE7A6F36B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74DDE3-CAE6-4411-8951-0649652DB3D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ADC04-0CF5-44CB-973A-23C93EA3360D}" type="datetimeFigureOut">
              <a:rPr lang="en-CA" smtClean="0"/>
              <a:t>2020-11-30</a:t>
            </a:fld>
            <a:endParaRPr lang="en-CA"/>
          </a:p>
        </p:txBody>
      </p:sp>
      <p:sp>
        <p:nvSpPr>
          <p:cNvPr id="5" name="Footer Placeholder 4">
            <a:extLst>
              <a:ext uri="{FF2B5EF4-FFF2-40B4-BE49-F238E27FC236}">
                <a16:creationId xmlns:a16="http://schemas.microsoft.com/office/drawing/2014/main" id="{FC69CD29-5577-4278-A099-0409C65B81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3137391-1BE7-4F9F-B7CA-A56A94B629D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D62E4-47F6-46A6-9518-27B6ADC69156}" type="slidenum">
              <a:rPr lang="en-CA" smtClean="0"/>
              <a:t>‹#›</a:t>
            </a:fld>
            <a:endParaRPr lang="en-CA"/>
          </a:p>
        </p:txBody>
      </p:sp>
    </p:spTree>
    <p:extLst>
      <p:ext uri="{BB962C8B-B14F-4D97-AF65-F5344CB8AC3E}">
        <p14:creationId xmlns:p14="http://schemas.microsoft.com/office/powerpoint/2010/main" val="54425886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4.jpeg"/><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tiff"/></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cbid.gov.bc.ca/"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2.gov.bc.ca/gov/content/governments/services-for-government/bc-bid-resources/goods-and-services-catalogue/supply-arrangements-faq#list" TargetMode="External"/><Relationship Id="rId2" Type="http://schemas.openxmlformats.org/officeDocument/2006/relationships/hyperlink" Target="https://www2.gov.bc.ca/gov/content/governments/services-for-government/bc-bid-resources/goods-and-services-catalogu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2.gov.bc.ca/gov/content/governments/organizational-structure/ministries-organization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ww2.gov.bc.ca/gov/content/bc-bid-resources"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Kai.Robinson@gov.bc.ca"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5F50-8E09-B54F-A3F2-DCB6AC5AC3C5}"/>
              </a:ext>
            </a:extLst>
          </p:cNvPr>
          <p:cNvSpPr>
            <a:spLocks noGrp="1"/>
          </p:cNvSpPr>
          <p:nvPr>
            <p:ph type="ctrTitle"/>
          </p:nvPr>
        </p:nvSpPr>
        <p:spPr/>
        <p:txBody>
          <a:bodyPr>
            <a:normAutofit/>
          </a:bodyPr>
          <a:lstStyle/>
          <a:p>
            <a:r>
              <a:rPr lang="en-US" dirty="0">
                <a:ea typeface="Lucida Grande"/>
              </a:rPr>
              <a:t>Doing Business with the Province of British Columbia </a:t>
            </a:r>
            <a:endParaRPr lang="en-US" dirty="0"/>
          </a:p>
        </p:txBody>
      </p:sp>
      <p:sp>
        <p:nvSpPr>
          <p:cNvPr id="4" name="Slide Number Placeholder 3">
            <a:extLst>
              <a:ext uri="{FF2B5EF4-FFF2-40B4-BE49-F238E27FC236}">
                <a16:creationId xmlns:a16="http://schemas.microsoft.com/office/drawing/2014/main" id="{A9E4CB1C-DCFF-4BF6-A155-1C3DA1C25C17}"/>
              </a:ext>
            </a:extLst>
          </p:cNvPr>
          <p:cNvSpPr>
            <a:spLocks noGrp="1"/>
          </p:cNvSpPr>
          <p:nvPr>
            <p:ph type="sldNum" sz="quarter" idx="12"/>
          </p:nvPr>
        </p:nvSpPr>
        <p:spPr/>
        <p:txBody>
          <a:bodyPr/>
          <a:lstStyle/>
          <a:p>
            <a:fld id="{76487AB4-3101-4A53-A6DC-7C1F00D14E82}" type="slidenum">
              <a:rPr lang="en-CA" smtClean="0"/>
              <a:t>1</a:t>
            </a:fld>
            <a:endParaRPr lang="en-CA"/>
          </a:p>
        </p:txBody>
      </p:sp>
      <p:sp>
        <p:nvSpPr>
          <p:cNvPr id="5" name="Title 1">
            <a:extLst>
              <a:ext uri="{FF2B5EF4-FFF2-40B4-BE49-F238E27FC236}">
                <a16:creationId xmlns:a16="http://schemas.microsoft.com/office/drawing/2014/main" id="{8E62BA6C-8A9E-4DB8-AF68-C43ECD3FB913}"/>
              </a:ext>
            </a:extLst>
          </p:cNvPr>
          <p:cNvSpPr txBox="1">
            <a:spLocks/>
          </p:cNvSpPr>
          <p:nvPr/>
        </p:nvSpPr>
        <p:spPr>
          <a:xfrm>
            <a:off x="3635896" y="4869160"/>
            <a:ext cx="6454140" cy="1065679"/>
          </a:xfrm>
          <a:prstGeom prst="rect">
            <a:avLst/>
          </a:prstGeom>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b="1" dirty="0"/>
              <a:t>Kai Robinson</a:t>
            </a:r>
          </a:p>
          <a:p>
            <a:r>
              <a:rPr lang="en-US" sz="1600" dirty="0"/>
              <a:t>Director </a:t>
            </a:r>
          </a:p>
          <a:p>
            <a:r>
              <a:rPr lang="en-US" sz="1600" dirty="0"/>
              <a:t>Strategy and Transformation Branch</a:t>
            </a:r>
          </a:p>
          <a:p>
            <a:r>
              <a:rPr lang="en-US" sz="1600" dirty="0"/>
              <a:t>Ministry of Citizens’ Services</a:t>
            </a:r>
          </a:p>
          <a:p>
            <a:pPr algn="l"/>
            <a:endParaRPr lang="en-CA" b="1" dirty="0"/>
          </a:p>
        </p:txBody>
      </p:sp>
      <p:pic>
        <p:nvPicPr>
          <p:cNvPr id="6" name="Picture 5">
            <a:extLst>
              <a:ext uri="{FF2B5EF4-FFF2-40B4-BE49-F238E27FC236}">
                <a16:creationId xmlns:a16="http://schemas.microsoft.com/office/drawing/2014/main" id="{5A0DC6E0-B236-4370-B075-CD5C8B49AD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69" r="16215"/>
          <a:stretch/>
        </p:blipFill>
        <p:spPr>
          <a:xfrm>
            <a:off x="1991805" y="4486965"/>
            <a:ext cx="1451937" cy="1731083"/>
          </a:xfrm>
          <a:prstGeom prst="rect">
            <a:avLst/>
          </a:prstGeom>
          <a:ln w="571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2792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64F5-4A0F-4763-988B-4E98F78B8FA8}"/>
              </a:ext>
            </a:extLst>
          </p:cNvPr>
          <p:cNvSpPr>
            <a:spLocks noGrp="1"/>
          </p:cNvSpPr>
          <p:nvPr>
            <p:ph type="ctrTitle"/>
          </p:nvPr>
        </p:nvSpPr>
        <p:spPr/>
        <p:txBody>
          <a:bodyPr/>
          <a:lstStyle/>
          <a:p>
            <a:r>
              <a:rPr lang="en-CA" dirty="0"/>
              <a:t>What does the Province buy?</a:t>
            </a:r>
          </a:p>
        </p:txBody>
      </p:sp>
      <p:sp>
        <p:nvSpPr>
          <p:cNvPr id="4" name="Slide Number Placeholder 3">
            <a:extLst>
              <a:ext uri="{FF2B5EF4-FFF2-40B4-BE49-F238E27FC236}">
                <a16:creationId xmlns:a16="http://schemas.microsoft.com/office/drawing/2014/main" id="{238BB957-C95D-440C-90A5-4D3A4548344B}"/>
              </a:ext>
            </a:extLst>
          </p:cNvPr>
          <p:cNvSpPr>
            <a:spLocks noGrp="1"/>
          </p:cNvSpPr>
          <p:nvPr>
            <p:ph type="sldNum" sz="quarter" idx="12"/>
          </p:nvPr>
        </p:nvSpPr>
        <p:spPr/>
        <p:txBody>
          <a:bodyPr/>
          <a:lstStyle/>
          <a:p>
            <a:fld id="{76487AB4-3101-4A53-A6DC-7C1F00D14E82}" type="slidenum">
              <a:rPr lang="en-CA" smtClean="0"/>
              <a:t>10</a:t>
            </a:fld>
            <a:endParaRPr lang="en-CA"/>
          </a:p>
        </p:txBody>
      </p:sp>
    </p:spTree>
    <p:extLst>
      <p:ext uri="{BB962C8B-B14F-4D97-AF65-F5344CB8AC3E}">
        <p14:creationId xmlns:p14="http://schemas.microsoft.com/office/powerpoint/2010/main" val="388067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49C8-0956-4CFA-96CB-FEFF1261575C}"/>
              </a:ext>
            </a:extLst>
          </p:cNvPr>
          <p:cNvSpPr>
            <a:spLocks noGrp="1"/>
          </p:cNvSpPr>
          <p:nvPr>
            <p:ph type="title"/>
          </p:nvPr>
        </p:nvSpPr>
        <p:spPr/>
        <p:txBody>
          <a:bodyPr/>
          <a:lstStyle/>
          <a:p>
            <a:r>
              <a:rPr lang="en-CA" dirty="0"/>
              <a:t>What does the Province buy?</a:t>
            </a:r>
          </a:p>
        </p:txBody>
      </p:sp>
      <p:sp>
        <p:nvSpPr>
          <p:cNvPr id="4" name="Slide Number Placeholder 3">
            <a:extLst>
              <a:ext uri="{FF2B5EF4-FFF2-40B4-BE49-F238E27FC236}">
                <a16:creationId xmlns:a16="http://schemas.microsoft.com/office/drawing/2014/main" id="{04A23A76-6814-4638-82DC-410F20D8ABB1}"/>
              </a:ext>
            </a:extLst>
          </p:cNvPr>
          <p:cNvSpPr>
            <a:spLocks noGrp="1"/>
          </p:cNvSpPr>
          <p:nvPr>
            <p:ph type="sldNum" sz="quarter" idx="12"/>
          </p:nvPr>
        </p:nvSpPr>
        <p:spPr/>
        <p:txBody>
          <a:bodyPr/>
          <a:lstStyle/>
          <a:p>
            <a:fld id="{76487AB4-3101-4A53-A6DC-7C1F00D14E82}" type="slidenum">
              <a:rPr lang="en-CA" smtClean="0"/>
              <a:t>11</a:t>
            </a:fld>
            <a:endParaRPr lang="en-CA"/>
          </a:p>
        </p:txBody>
      </p:sp>
      <p:pic>
        <p:nvPicPr>
          <p:cNvPr id="8" name="Picture 7" descr="A picture containing text&#10;&#10;Description automatically generated">
            <a:extLst>
              <a:ext uri="{FF2B5EF4-FFF2-40B4-BE49-F238E27FC236}">
                <a16:creationId xmlns:a16="http://schemas.microsoft.com/office/drawing/2014/main" id="{712F1997-72C7-47D4-B007-A143BEAA9FA8}"/>
              </a:ext>
            </a:extLst>
          </p:cNvPr>
          <p:cNvPicPr>
            <a:picLocks noChangeAspect="1"/>
          </p:cNvPicPr>
          <p:nvPr/>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2344049" y="4437112"/>
            <a:ext cx="1929676" cy="825387"/>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283EDD38-57CD-4CC1-99F9-0BE9A2617EB8}"/>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79512" y="5022659"/>
            <a:ext cx="2260843" cy="8244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6BFBD61-2C87-4A1B-B98F-487EA226FEA0}"/>
              </a:ext>
            </a:extLst>
          </p:cNvPr>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79512" y="3717347"/>
            <a:ext cx="2092086" cy="8244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DCE275E-EC61-498A-84F0-9C6194E6309D}"/>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30779" y="3640118"/>
            <a:ext cx="2102583" cy="8244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B83B628-A89F-4EA4-B0A0-3BE64E82F937}"/>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79512" y="4370003"/>
            <a:ext cx="2310903" cy="824400"/>
          </a:xfrm>
          <a:prstGeom prst="rect">
            <a:avLst/>
          </a:prstGeom>
        </p:spPr>
      </p:pic>
      <p:pic>
        <p:nvPicPr>
          <p:cNvPr id="19" name="Picture 18" descr="Logo, company name&#10;&#10;Description automatically generated">
            <a:extLst>
              <a:ext uri="{FF2B5EF4-FFF2-40B4-BE49-F238E27FC236}">
                <a16:creationId xmlns:a16="http://schemas.microsoft.com/office/drawing/2014/main" id="{844014B0-7020-476C-828E-FCE068744F42}"/>
              </a:ext>
            </a:extLst>
          </p:cNvPr>
          <p:cNvPicPr>
            <a:picLocks noChangeAspect="1"/>
          </p:cNvPicPr>
          <p:nvPr/>
        </p:nvPicPr>
        <p:blipFill>
          <a:blip r:embed="rId7"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79512" y="3016800"/>
            <a:ext cx="1653649" cy="824400"/>
          </a:xfrm>
          <a:prstGeom prst="rect">
            <a:avLst/>
          </a:prstGeom>
        </p:spPr>
      </p:pic>
      <p:cxnSp>
        <p:nvCxnSpPr>
          <p:cNvPr id="21" name="Straight Connector 20">
            <a:extLst>
              <a:ext uri="{FF2B5EF4-FFF2-40B4-BE49-F238E27FC236}">
                <a16:creationId xmlns:a16="http://schemas.microsoft.com/office/drawing/2014/main" id="{4F75F7D8-10E4-4606-BEE4-65F19DDEF4D8}"/>
              </a:ext>
            </a:extLst>
          </p:cNvPr>
          <p:cNvCxnSpPr>
            <a:cxnSpLocks/>
          </p:cNvCxnSpPr>
          <p:nvPr/>
        </p:nvCxnSpPr>
        <p:spPr>
          <a:xfrm>
            <a:off x="4603908" y="3326779"/>
            <a:ext cx="0" cy="2520280"/>
          </a:xfrm>
          <a:prstGeom prst="line">
            <a:avLst/>
          </a:prstGeom>
          <a:effectLst/>
        </p:spPr>
        <p:style>
          <a:lnRef idx="2">
            <a:schemeClr val="accent6"/>
          </a:lnRef>
          <a:fillRef idx="0">
            <a:schemeClr val="accent6"/>
          </a:fillRef>
          <a:effectRef idx="1">
            <a:schemeClr val="accent6"/>
          </a:effectRef>
          <a:fontRef idx="minor">
            <a:schemeClr val="tx1"/>
          </a:fontRef>
        </p:style>
      </p:cxnSp>
      <p:sp>
        <p:nvSpPr>
          <p:cNvPr id="24" name="TextBox 23">
            <a:extLst>
              <a:ext uri="{FF2B5EF4-FFF2-40B4-BE49-F238E27FC236}">
                <a16:creationId xmlns:a16="http://schemas.microsoft.com/office/drawing/2014/main" id="{D62B1780-E5B7-4360-87A8-DEBE1D77DECD}"/>
              </a:ext>
            </a:extLst>
          </p:cNvPr>
          <p:cNvSpPr txBox="1"/>
          <p:nvPr/>
        </p:nvSpPr>
        <p:spPr>
          <a:xfrm>
            <a:off x="4860032" y="2420888"/>
            <a:ext cx="3888430" cy="4524315"/>
          </a:xfrm>
          <a:prstGeom prst="rect">
            <a:avLst/>
          </a:prstGeom>
          <a:noFill/>
        </p:spPr>
        <p:txBody>
          <a:bodyPr wrap="square" rtlCol="0">
            <a:spAutoFit/>
          </a:bodyPr>
          <a:lstStyle/>
          <a:p>
            <a:pPr marL="285750" indent="-285750">
              <a:buFont typeface="Arial" panose="020B0604020202020204" pitchFamily="34" charset="0"/>
              <a:buChar char="•"/>
            </a:pPr>
            <a:r>
              <a:rPr lang="en-CA" dirty="0"/>
              <a:t>Road Construction and Maintenance</a:t>
            </a:r>
          </a:p>
          <a:p>
            <a:pPr marL="285750" indent="-285750">
              <a:buFont typeface="Arial" panose="020B0604020202020204" pitchFamily="34" charset="0"/>
              <a:buChar char="•"/>
            </a:pPr>
            <a:r>
              <a:rPr lang="en-CA" dirty="0"/>
              <a:t>Bridge Building</a:t>
            </a:r>
          </a:p>
          <a:p>
            <a:pPr marL="285750" indent="-285750">
              <a:buFont typeface="Arial" panose="020B0604020202020204" pitchFamily="34" charset="0"/>
              <a:buChar char="•"/>
            </a:pPr>
            <a:r>
              <a:rPr lang="en-CA" dirty="0"/>
              <a:t>Infrastructure Projects</a:t>
            </a:r>
          </a:p>
          <a:p>
            <a:pPr marL="285750" indent="-285750">
              <a:buFont typeface="Arial" panose="020B0604020202020204" pitchFamily="34" charset="0"/>
              <a:buChar char="•"/>
            </a:pPr>
            <a:r>
              <a:rPr lang="en-CA" dirty="0"/>
              <a:t>Market Research and Development</a:t>
            </a:r>
          </a:p>
          <a:p>
            <a:pPr marL="285750" indent="-285750">
              <a:buFont typeface="Arial" panose="020B0604020202020204" pitchFamily="34" charset="0"/>
              <a:buChar char="•"/>
            </a:pPr>
            <a:r>
              <a:rPr lang="en-CA" dirty="0"/>
              <a:t>Food Inspection</a:t>
            </a:r>
          </a:p>
          <a:p>
            <a:pPr marL="285750" indent="-285750">
              <a:buFont typeface="Arial" panose="020B0604020202020204" pitchFamily="34" charset="0"/>
              <a:buChar char="•"/>
            </a:pPr>
            <a:r>
              <a:rPr lang="en-CA" dirty="0"/>
              <a:t>Business Development</a:t>
            </a:r>
          </a:p>
          <a:p>
            <a:pPr marL="285750" indent="-285750">
              <a:buFont typeface="Arial" panose="020B0604020202020204" pitchFamily="34" charset="0"/>
              <a:buChar char="•"/>
            </a:pPr>
            <a:r>
              <a:rPr lang="en-CA" dirty="0"/>
              <a:t>Studies</a:t>
            </a:r>
          </a:p>
          <a:p>
            <a:pPr marL="285750" indent="-285750">
              <a:buFont typeface="Arial" panose="020B0604020202020204" pitchFamily="34" charset="0"/>
              <a:buChar char="•"/>
            </a:pPr>
            <a:r>
              <a:rPr lang="en-CA" dirty="0"/>
              <a:t>Greenhouse Gas Offsets</a:t>
            </a:r>
          </a:p>
          <a:p>
            <a:pPr marL="285750" indent="-285750">
              <a:buFont typeface="Arial" panose="020B0604020202020204" pitchFamily="34" charset="0"/>
              <a:buChar char="•"/>
            </a:pPr>
            <a:r>
              <a:rPr lang="en-CA" dirty="0"/>
              <a:t>Environmental Remediation</a:t>
            </a:r>
          </a:p>
          <a:p>
            <a:pPr marL="285750" indent="-285750">
              <a:buFont typeface="Arial" panose="020B0604020202020204" pitchFamily="34" charset="0"/>
              <a:buChar char="•"/>
            </a:pPr>
            <a:r>
              <a:rPr lang="en-CA" dirty="0"/>
              <a:t>Engineering</a:t>
            </a:r>
          </a:p>
          <a:p>
            <a:pPr marL="285750" indent="-285750">
              <a:buFont typeface="Arial" panose="020B0604020202020204" pitchFamily="34" charset="0"/>
              <a:buChar char="•"/>
            </a:pPr>
            <a:r>
              <a:rPr lang="en-CA" dirty="0"/>
              <a:t>Aviation Services</a:t>
            </a:r>
          </a:p>
          <a:p>
            <a:pPr marL="285750" indent="-285750">
              <a:buFont typeface="Arial" panose="020B0604020202020204" pitchFamily="34" charset="0"/>
              <a:buChar char="•"/>
            </a:pPr>
            <a:r>
              <a:rPr lang="en-CA" dirty="0"/>
              <a:t>Geographic Information System (GIS) Data and Analysis</a:t>
            </a:r>
          </a:p>
          <a:p>
            <a:pPr marL="285750" indent="-285750">
              <a:buFont typeface="Arial" panose="020B0604020202020204" pitchFamily="34" charset="0"/>
              <a:buChar char="•"/>
            </a:pPr>
            <a:r>
              <a:rPr lang="en-CA" dirty="0"/>
              <a:t>Wildfire-related Goods and Services</a:t>
            </a:r>
          </a:p>
          <a:p>
            <a:pPr marL="285750" indent="-285750">
              <a:buFont typeface="Arial" panose="020B0604020202020204" pitchFamily="34" charset="0"/>
              <a:buChar char="•"/>
            </a:pPr>
            <a:r>
              <a:rPr lang="en-CA" dirty="0"/>
              <a:t>And more…</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01854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49C8-0956-4CFA-96CB-FEFF1261575C}"/>
              </a:ext>
            </a:extLst>
          </p:cNvPr>
          <p:cNvSpPr>
            <a:spLocks noGrp="1"/>
          </p:cNvSpPr>
          <p:nvPr>
            <p:ph type="title"/>
          </p:nvPr>
        </p:nvSpPr>
        <p:spPr/>
        <p:txBody>
          <a:bodyPr/>
          <a:lstStyle/>
          <a:p>
            <a:r>
              <a:rPr lang="en-CA" dirty="0"/>
              <a:t>What does the Province buy?</a:t>
            </a:r>
          </a:p>
        </p:txBody>
      </p:sp>
      <p:sp>
        <p:nvSpPr>
          <p:cNvPr id="4" name="Slide Number Placeholder 3">
            <a:extLst>
              <a:ext uri="{FF2B5EF4-FFF2-40B4-BE49-F238E27FC236}">
                <a16:creationId xmlns:a16="http://schemas.microsoft.com/office/drawing/2014/main" id="{04A23A76-6814-4638-82DC-410F20D8ABB1}"/>
              </a:ext>
            </a:extLst>
          </p:cNvPr>
          <p:cNvSpPr>
            <a:spLocks noGrp="1"/>
          </p:cNvSpPr>
          <p:nvPr>
            <p:ph type="sldNum" sz="quarter" idx="12"/>
          </p:nvPr>
        </p:nvSpPr>
        <p:spPr/>
        <p:txBody>
          <a:bodyPr/>
          <a:lstStyle/>
          <a:p>
            <a:fld id="{76487AB4-3101-4A53-A6DC-7C1F00D14E82}" type="slidenum">
              <a:rPr lang="en-CA" smtClean="0"/>
              <a:t>12</a:t>
            </a:fld>
            <a:endParaRPr lang="en-CA"/>
          </a:p>
        </p:txBody>
      </p:sp>
      <p:cxnSp>
        <p:nvCxnSpPr>
          <p:cNvPr id="21" name="Straight Connector 20">
            <a:extLst>
              <a:ext uri="{FF2B5EF4-FFF2-40B4-BE49-F238E27FC236}">
                <a16:creationId xmlns:a16="http://schemas.microsoft.com/office/drawing/2014/main" id="{4F75F7D8-10E4-4606-BEE4-65F19DDEF4D8}"/>
              </a:ext>
            </a:extLst>
          </p:cNvPr>
          <p:cNvCxnSpPr>
            <a:cxnSpLocks/>
          </p:cNvCxnSpPr>
          <p:nvPr/>
        </p:nvCxnSpPr>
        <p:spPr>
          <a:xfrm>
            <a:off x="4603908" y="3326779"/>
            <a:ext cx="0" cy="2520280"/>
          </a:xfrm>
          <a:prstGeom prst="line">
            <a:avLst/>
          </a:prstGeom>
          <a:effectLst/>
        </p:spPr>
        <p:style>
          <a:lnRef idx="2">
            <a:schemeClr val="accent6"/>
          </a:lnRef>
          <a:fillRef idx="0">
            <a:schemeClr val="accent6"/>
          </a:fillRef>
          <a:effectRef idx="1">
            <a:schemeClr val="accent6"/>
          </a:effectRef>
          <a:fontRef idx="minor">
            <a:schemeClr val="tx1"/>
          </a:fontRef>
        </p:style>
      </p:cxnSp>
      <p:sp>
        <p:nvSpPr>
          <p:cNvPr id="24" name="TextBox 23">
            <a:extLst>
              <a:ext uri="{FF2B5EF4-FFF2-40B4-BE49-F238E27FC236}">
                <a16:creationId xmlns:a16="http://schemas.microsoft.com/office/drawing/2014/main" id="{D62B1780-E5B7-4360-87A8-DEBE1D77DECD}"/>
              </a:ext>
            </a:extLst>
          </p:cNvPr>
          <p:cNvSpPr txBox="1"/>
          <p:nvPr/>
        </p:nvSpPr>
        <p:spPr>
          <a:xfrm>
            <a:off x="635846" y="3016659"/>
            <a:ext cx="3888430" cy="2585323"/>
          </a:xfrm>
          <a:prstGeom prst="rect">
            <a:avLst/>
          </a:prstGeom>
          <a:noFill/>
        </p:spPr>
        <p:txBody>
          <a:bodyPr wrap="square" rtlCol="0">
            <a:spAutoFit/>
          </a:bodyPr>
          <a:lstStyle/>
          <a:p>
            <a:pPr marL="285750" indent="-285750">
              <a:buFont typeface="Arial" panose="020B0604020202020204" pitchFamily="34" charset="0"/>
              <a:buChar char="•"/>
            </a:pPr>
            <a:r>
              <a:rPr lang="en-CA" dirty="0"/>
              <a:t>Instructional Designers</a:t>
            </a:r>
          </a:p>
          <a:p>
            <a:pPr marL="285750" indent="-285750">
              <a:buFont typeface="Arial" panose="020B0604020202020204" pitchFamily="34" charset="0"/>
              <a:buChar char="•"/>
            </a:pPr>
            <a:r>
              <a:rPr lang="en-CA" dirty="0"/>
              <a:t>Illustrators and Graphic Designers</a:t>
            </a:r>
          </a:p>
          <a:p>
            <a:pPr marL="285750" indent="-285750">
              <a:buFont typeface="Arial" panose="020B0604020202020204" pitchFamily="34" charset="0"/>
              <a:buChar char="•"/>
            </a:pPr>
            <a:r>
              <a:rPr lang="en-CA" dirty="0"/>
              <a:t>Photographers and Videographers</a:t>
            </a:r>
          </a:p>
          <a:p>
            <a:pPr marL="285750" indent="-285750">
              <a:buFont typeface="Arial" panose="020B0604020202020204" pitchFamily="34" charset="0"/>
              <a:buChar char="•"/>
            </a:pPr>
            <a:r>
              <a:rPr lang="en-CA" dirty="0"/>
              <a:t>Skills Training Program Delivery</a:t>
            </a:r>
          </a:p>
          <a:p>
            <a:pPr marL="285750" indent="-285750">
              <a:buFont typeface="Arial" panose="020B0604020202020204" pitchFamily="34" charset="0"/>
              <a:buChar char="•"/>
            </a:pPr>
            <a:r>
              <a:rPr lang="en-CA" dirty="0"/>
              <a:t>Private Training Inspectors</a:t>
            </a:r>
          </a:p>
          <a:p>
            <a:pPr marL="285750" indent="-285750">
              <a:buFont typeface="Arial" panose="020B0604020202020204" pitchFamily="34" charset="0"/>
              <a:buChar char="•"/>
            </a:pPr>
            <a:r>
              <a:rPr lang="en-CA" dirty="0"/>
              <a:t>Human Resource Consulting</a:t>
            </a:r>
          </a:p>
          <a:p>
            <a:pPr marL="285750" indent="-285750">
              <a:buFont typeface="Arial" panose="020B0604020202020204" pitchFamily="34" charset="0"/>
              <a:buChar char="•"/>
            </a:pPr>
            <a:r>
              <a:rPr lang="en-CA" dirty="0"/>
              <a:t>Grant Administration Services</a:t>
            </a:r>
          </a:p>
          <a:p>
            <a:pPr marL="285750" indent="-285750">
              <a:buFont typeface="Arial" panose="020B0604020202020204" pitchFamily="34" charset="0"/>
              <a:buChar char="•"/>
            </a:pPr>
            <a:r>
              <a:rPr lang="en-CA" dirty="0"/>
              <a:t>And more…</a:t>
            </a:r>
          </a:p>
          <a:p>
            <a:pPr marL="285750" indent="-285750">
              <a:buFont typeface="Arial" panose="020B0604020202020204" pitchFamily="34" charset="0"/>
              <a:buChar char="•"/>
            </a:pPr>
            <a:endParaRPr lang="en-CA" dirty="0"/>
          </a:p>
        </p:txBody>
      </p:sp>
      <p:pic>
        <p:nvPicPr>
          <p:cNvPr id="5" name="Picture 4" descr="Text&#10;&#10;Description automatically generated">
            <a:extLst>
              <a:ext uri="{FF2B5EF4-FFF2-40B4-BE49-F238E27FC236}">
                <a16:creationId xmlns:a16="http://schemas.microsoft.com/office/drawing/2014/main" id="{70454F44-3E86-4929-A5B3-EF30A67C2F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4030" y="2483764"/>
            <a:ext cx="2123577" cy="824400"/>
          </a:xfrm>
          <a:prstGeom prst="rect">
            <a:avLst/>
          </a:prstGeom>
        </p:spPr>
      </p:pic>
      <p:pic>
        <p:nvPicPr>
          <p:cNvPr id="9" name="Picture 8" descr="Logo, company name&#10;&#10;Description automatically generated">
            <a:extLst>
              <a:ext uri="{FF2B5EF4-FFF2-40B4-BE49-F238E27FC236}">
                <a16:creationId xmlns:a16="http://schemas.microsoft.com/office/drawing/2014/main" id="{F3963186-42D9-4D2C-834A-07E828C318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030" y="3256034"/>
            <a:ext cx="1654453" cy="8244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9AA7157-93E1-4EEE-B529-4578D76A2D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4030" y="4077072"/>
            <a:ext cx="1933020" cy="824400"/>
          </a:xfrm>
          <a:prstGeom prst="rect">
            <a:avLst/>
          </a:prstGeom>
        </p:spPr>
      </p:pic>
      <p:pic>
        <p:nvPicPr>
          <p:cNvPr id="16" name="Picture 15" descr="Text, letter&#10;&#10;Description automatically generated">
            <a:extLst>
              <a:ext uri="{FF2B5EF4-FFF2-40B4-BE49-F238E27FC236}">
                <a16:creationId xmlns:a16="http://schemas.microsoft.com/office/drawing/2014/main" id="{6B310D5A-611D-4F50-A4EA-1CBAEA101A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953" y="4912783"/>
            <a:ext cx="2519487" cy="824400"/>
          </a:xfrm>
          <a:prstGeom prst="rect">
            <a:avLst/>
          </a:prstGeom>
        </p:spPr>
      </p:pic>
      <p:pic>
        <p:nvPicPr>
          <p:cNvPr id="20" name="Picture 19" descr="Logo, company name&#10;&#10;Description automatically generated">
            <a:extLst>
              <a:ext uri="{FF2B5EF4-FFF2-40B4-BE49-F238E27FC236}">
                <a16:creationId xmlns:a16="http://schemas.microsoft.com/office/drawing/2014/main" id="{9FCF4CF0-B4D7-48DF-9279-67BB1A6271BD}"/>
              </a:ext>
            </a:extLst>
          </p:cNvPr>
          <p:cNvPicPr>
            <a:picLocks noChangeAspect="1"/>
          </p:cNvPicPr>
          <p:nvPr/>
        </p:nvPicPr>
        <p:blipFill>
          <a:blip r:embed="rId6"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5005381" y="4077072"/>
            <a:ext cx="1754576" cy="824400"/>
          </a:xfrm>
          <a:prstGeom prst="rect">
            <a:avLst/>
          </a:prstGeom>
        </p:spPr>
      </p:pic>
      <p:pic>
        <p:nvPicPr>
          <p:cNvPr id="23" name="Picture 22" descr="Logo, company name&#10;&#10;Description automatically generated">
            <a:extLst>
              <a:ext uri="{FF2B5EF4-FFF2-40B4-BE49-F238E27FC236}">
                <a16:creationId xmlns:a16="http://schemas.microsoft.com/office/drawing/2014/main" id="{C112AA6A-4BF8-49BB-92D5-AC84F0A115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5381" y="3332471"/>
            <a:ext cx="1633458" cy="824400"/>
          </a:xfrm>
          <a:prstGeom prst="rect">
            <a:avLst/>
          </a:prstGeom>
        </p:spPr>
      </p:pic>
    </p:spTree>
    <p:extLst>
      <p:ext uri="{BB962C8B-B14F-4D97-AF65-F5344CB8AC3E}">
        <p14:creationId xmlns:p14="http://schemas.microsoft.com/office/powerpoint/2010/main" val="126683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49C8-0956-4CFA-96CB-FEFF1261575C}"/>
              </a:ext>
            </a:extLst>
          </p:cNvPr>
          <p:cNvSpPr>
            <a:spLocks noGrp="1"/>
          </p:cNvSpPr>
          <p:nvPr>
            <p:ph type="title"/>
          </p:nvPr>
        </p:nvSpPr>
        <p:spPr/>
        <p:txBody>
          <a:bodyPr/>
          <a:lstStyle/>
          <a:p>
            <a:r>
              <a:rPr lang="en-CA" dirty="0"/>
              <a:t>What does the Province buy?</a:t>
            </a:r>
          </a:p>
        </p:txBody>
      </p:sp>
      <p:sp>
        <p:nvSpPr>
          <p:cNvPr id="4" name="Slide Number Placeholder 3">
            <a:extLst>
              <a:ext uri="{FF2B5EF4-FFF2-40B4-BE49-F238E27FC236}">
                <a16:creationId xmlns:a16="http://schemas.microsoft.com/office/drawing/2014/main" id="{04A23A76-6814-4638-82DC-410F20D8ABB1}"/>
              </a:ext>
            </a:extLst>
          </p:cNvPr>
          <p:cNvSpPr>
            <a:spLocks noGrp="1"/>
          </p:cNvSpPr>
          <p:nvPr>
            <p:ph type="sldNum" sz="quarter" idx="12"/>
          </p:nvPr>
        </p:nvSpPr>
        <p:spPr/>
        <p:txBody>
          <a:bodyPr/>
          <a:lstStyle/>
          <a:p>
            <a:fld id="{76487AB4-3101-4A53-A6DC-7C1F00D14E82}" type="slidenum">
              <a:rPr lang="en-CA" smtClean="0"/>
              <a:t>13</a:t>
            </a:fld>
            <a:endParaRPr lang="en-CA"/>
          </a:p>
        </p:txBody>
      </p:sp>
      <p:pic>
        <p:nvPicPr>
          <p:cNvPr id="5" name="Picture 4" descr="Logo&#10;&#10;Description automatically generated">
            <a:extLst>
              <a:ext uri="{FF2B5EF4-FFF2-40B4-BE49-F238E27FC236}">
                <a16:creationId xmlns:a16="http://schemas.microsoft.com/office/drawing/2014/main" id="{4D2987E3-547B-43AC-83A4-1305146971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529180"/>
            <a:ext cx="3447638" cy="1483996"/>
          </a:xfrm>
          <a:prstGeom prst="rect">
            <a:avLst/>
          </a:prstGeom>
        </p:spPr>
      </p:pic>
      <p:sp>
        <p:nvSpPr>
          <p:cNvPr id="7" name="TextBox 6">
            <a:extLst>
              <a:ext uri="{FF2B5EF4-FFF2-40B4-BE49-F238E27FC236}">
                <a16:creationId xmlns:a16="http://schemas.microsoft.com/office/drawing/2014/main" id="{4644FC38-16CC-4DED-86E5-FAE9938C6EBF}"/>
              </a:ext>
            </a:extLst>
          </p:cNvPr>
          <p:cNvSpPr txBox="1"/>
          <p:nvPr/>
        </p:nvSpPr>
        <p:spPr>
          <a:xfrm>
            <a:off x="4316579" y="2520751"/>
            <a:ext cx="4473242" cy="369332"/>
          </a:xfrm>
          <a:prstGeom prst="rect">
            <a:avLst/>
          </a:prstGeom>
          <a:noFill/>
        </p:spPr>
        <p:txBody>
          <a:bodyPr wrap="square" rtlCol="0">
            <a:spAutoFit/>
          </a:bodyPr>
          <a:lstStyle/>
          <a:p>
            <a:r>
              <a:rPr lang="en-CA" b="1" dirty="0"/>
              <a:t>Office of the Chief Information Officer</a:t>
            </a:r>
          </a:p>
        </p:txBody>
      </p:sp>
      <p:sp>
        <p:nvSpPr>
          <p:cNvPr id="19" name="TextBox 18">
            <a:extLst>
              <a:ext uri="{FF2B5EF4-FFF2-40B4-BE49-F238E27FC236}">
                <a16:creationId xmlns:a16="http://schemas.microsoft.com/office/drawing/2014/main" id="{5188A7FD-D574-4768-9704-1EEFD97A59B5}"/>
              </a:ext>
            </a:extLst>
          </p:cNvPr>
          <p:cNvSpPr txBox="1"/>
          <p:nvPr/>
        </p:nvSpPr>
        <p:spPr>
          <a:xfrm>
            <a:off x="4316579" y="3235260"/>
            <a:ext cx="4473242" cy="369332"/>
          </a:xfrm>
          <a:prstGeom prst="rect">
            <a:avLst/>
          </a:prstGeom>
          <a:noFill/>
        </p:spPr>
        <p:txBody>
          <a:bodyPr wrap="square" rtlCol="0">
            <a:spAutoFit/>
          </a:bodyPr>
          <a:lstStyle/>
          <a:p>
            <a:r>
              <a:rPr lang="en-CA" b="1" dirty="0" err="1"/>
              <a:t>ServiceBC</a:t>
            </a:r>
            <a:endParaRPr lang="en-CA" b="1" dirty="0"/>
          </a:p>
        </p:txBody>
      </p:sp>
      <p:sp>
        <p:nvSpPr>
          <p:cNvPr id="20" name="TextBox 19">
            <a:extLst>
              <a:ext uri="{FF2B5EF4-FFF2-40B4-BE49-F238E27FC236}">
                <a16:creationId xmlns:a16="http://schemas.microsoft.com/office/drawing/2014/main" id="{F3AB59A5-F23B-42CA-99B0-FD92ECCDB695}"/>
              </a:ext>
            </a:extLst>
          </p:cNvPr>
          <p:cNvSpPr txBox="1"/>
          <p:nvPr/>
        </p:nvSpPr>
        <p:spPr>
          <a:xfrm>
            <a:off x="4316579" y="3949769"/>
            <a:ext cx="4473242" cy="369332"/>
          </a:xfrm>
          <a:prstGeom prst="rect">
            <a:avLst/>
          </a:prstGeom>
          <a:noFill/>
        </p:spPr>
        <p:txBody>
          <a:bodyPr wrap="square" rtlCol="0">
            <a:spAutoFit/>
          </a:bodyPr>
          <a:lstStyle/>
          <a:p>
            <a:r>
              <a:rPr lang="en-CA" b="1" dirty="0"/>
              <a:t>Government Digital Experience</a:t>
            </a:r>
          </a:p>
        </p:txBody>
      </p:sp>
      <p:sp>
        <p:nvSpPr>
          <p:cNvPr id="22" name="TextBox 21">
            <a:extLst>
              <a:ext uri="{FF2B5EF4-FFF2-40B4-BE49-F238E27FC236}">
                <a16:creationId xmlns:a16="http://schemas.microsoft.com/office/drawing/2014/main" id="{E90B42FA-AC1C-4060-B711-542BC88FCEB7}"/>
              </a:ext>
            </a:extLst>
          </p:cNvPr>
          <p:cNvSpPr txBox="1"/>
          <p:nvPr/>
        </p:nvSpPr>
        <p:spPr>
          <a:xfrm>
            <a:off x="4316579" y="4664278"/>
            <a:ext cx="4473242" cy="369332"/>
          </a:xfrm>
          <a:prstGeom prst="rect">
            <a:avLst/>
          </a:prstGeom>
          <a:noFill/>
        </p:spPr>
        <p:txBody>
          <a:bodyPr wrap="square" rtlCol="0">
            <a:spAutoFit/>
          </a:bodyPr>
          <a:lstStyle/>
          <a:p>
            <a:r>
              <a:rPr lang="en-CA" b="1" dirty="0"/>
              <a:t>Procurement and Supply Division</a:t>
            </a:r>
          </a:p>
        </p:txBody>
      </p:sp>
      <p:sp>
        <p:nvSpPr>
          <p:cNvPr id="23" name="TextBox 22">
            <a:extLst>
              <a:ext uri="{FF2B5EF4-FFF2-40B4-BE49-F238E27FC236}">
                <a16:creationId xmlns:a16="http://schemas.microsoft.com/office/drawing/2014/main" id="{430C5847-F463-40E9-AEDB-49B85D72EC2E}"/>
              </a:ext>
            </a:extLst>
          </p:cNvPr>
          <p:cNvSpPr txBox="1"/>
          <p:nvPr/>
        </p:nvSpPr>
        <p:spPr>
          <a:xfrm>
            <a:off x="4316579" y="5378787"/>
            <a:ext cx="4473242" cy="369332"/>
          </a:xfrm>
          <a:prstGeom prst="rect">
            <a:avLst/>
          </a:prstGeom>
          <a:noFill/>
        </p:spPr>
        <p:txBody>
          <a:bodyPr wrap="square" rtlCol="0">
            <a:spAutoFit/>
          </a:bodyPr>
          <a:lstStyle/>
          <a:p>
            <a:r>
              <a:rPr lang="en-CA" b="1" dirty="0"/>
              <a:t>Real Property Division</a:t>
            </a:r>
          </a:p>
        </p:txBody>
      </p:sp>
      <p:sp>
        <p:nvSpPr>
          <p:cNvPr id="25" name="TextBox 24">
            <a:extLst>
              <a:ext uri="{FF2B5EF4-FFF2-40B4-BE49-F238E27FC236}">
                <a16:creationId xmlns:a16="http://schemas.microsoft.com/office/drawing/2014/main" id="{412F7DC2-36C7-4DC3-8F90-7AC6CFB2556D}"/>
              </a:ext>
            </a:extLst>
          </p:cNvPr>
          <p:cNvSpPr txBox="1"/>
          <p:nvPr/>
        </p:nvSpPr>
        <p:spPr>
          <a:xfrm>
            <a:off x="4316579" y="6093296"/>
            <a:ext cx="4473242" cy="369332"/>
          </a:xfrm>
          <a:prstGeom prst="rect">
            <a:avLst/>
          </a:prstGeom>
          <a:noFill/>
        </p:spPr>
        <p:txBody>
          <a:bodyPr wrap="square" rtlCol="0">
            <a:spAutoFit/>
          </a:bodyPr>
          <a:lstStyle/>
          <a:p>
            <a:r>
              <a:rPr lang="en-CA" b="1" dirty="0"/>
              <a:t>Corporate Services Division</a:t>
            </a:r>
          </a:p>
        </p:txBody>
      </p:sp>
      <p:sp>
        <p:nvSpPr>
          <p:cNvPr id="10" name="Left Brace 9">
            <a:extLst>
              <a:ext uri="{FF2B5EF4-FFF2-40B4-BE49-F238E27FC236}">
                <a16:creationId xmlns:a16="http://schemas.microsoft.com/office/drawing/2014/main" id="{4A6D09C2-B31F-47BC-9F58-6A566C8D2F85}"/>
              </a:ext>
            </a:extLst>
          </p:cNvPr>
          <p:cNvSpPr/>
          <p:nvPr/>
        </p:nvSpPr>
        <p:spPr>
          <a:xfrm>
            <a:off x="3563888" y="2708920"/>
            <a:ext cx="576064" cy="360040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6" name="Left Brace 25">
            <a:extLst>
              <a:ext uri="{FF2B5EF4-FFF2-40B4-BE49-F238E27FC236}">
                <a16:creationId xmlns:a16="http://schemas.microsoft.com/office/drawing/2014/main" id="{952E5916-1652-453F-9B3F-944E22DBC8CF}"/>
              </a:ext>
            </a:extLst>
          </p:cNvPr>
          <p:cNvSpPr/>
          <p:nvPr/>
        </p:nvSpPr>
        <p:spPr>
          <a:xfrm>
            <a:off x="3567142" y="3429000"/>
            <a:ext cx="576064" cy="216024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7" name="Left Brace 26">
            <a:extLst>
              <a:ext uri="{FF2B5EF4-FFF2-40B4-BE49-F238E27FC236}">
                <a16:creationId xmlns:a16="http://schemas.microsoft.com/office/drawing/2014/main" id="{2BFC12CB-85B6-47D2-A3A3-591975751F87}"/>
              </a:ext>
            </a:extLst>
          </p:cNvPr>
          <p:cNvSpPr/>
          <p:nvPr/>
        </p:nvSpPr>
        <p:spPr>
          <a:xfrm>
            <a:off x="3574989" y="4149080"/>
            <a:ext cx="576064" cy="72008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730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49C8-0956-4CFA-96CB-FEFF1261575C}"/>
              </a:ext>
            </a:extLst>
          </p:cNvPr>
          <p:cNvSpPr>
            <a:spLocks noGrp="1"/>
          </p:cNvSpPr>
          <p:nvPr>
            <p:ph type="title"/>
          </p:nvPr>
        </p:nvSpPr>
        <p:spPr/>
        <p:txBody>
          <a:bodyPr/>
          <a:lstStyle/>
          <a:p>
            <a:r>
              <a:rPr lang="en-CA" dirty="0"/>
              <a:t>What does the Province buy?</a:t>
            </a:r>
          </a:p>
        </p:txBody>
      </p:sp>
      <p:sp>
        <p:nvSpPr>
          <p:cNvPr id="4" name="Slide Number Placeholder 3">
            <a:extLst>
              <a:ext uri="{FF2B5EF4-FFF2-40B4-BE49-F238E27FC236}">
                <a16:creationId xmlns:a16="http://schemas.microsoft.com/office/drawing/2014/main" id="{04A23A76-6814-4638-82DC-410F20D8ABB1}"/>
              </a:ext>
            </a:extLst>
          </p:cNvPr>
          <p:cNvSpPr>
            <a:spLocks noGrp="1"/>
          </p:cNvSpPr>
          <p:nvPr>
            <p:ph type="sldNum" sz="quarter" idx="12"/>
          </p:nvPr>
        </p:nvSpPr>
        <p:spPr/>
        <p:txBody>
          <a:bodyPr/>
          <a:lstStyle/>
          <a:p>
            <a:fld id="{76487AB4-3101-4A53-A6DC-7C1F00D14E82}" type="slidenum">
              <a:rPr lang="en-CA" smtClean="0"/>
              <a:t>14</a:t>
            </a:fld>
            <a:endParaRPr lang="en-CA"/>
          </a:p>
        </p:txBody>
      </p:sp>
      <p:pic>
        <p:nvPicPr>
          <p:cNvPr id="5" name="Picture 4" descr="Logo&#10;&#10;Description automatically generated">
            <a:extLst>
              <a:ext uri="{FF2B5EF4-FFF2-40B4-BE49-F238E27FC236}">
                <a16:creationId xmlns:a16="http://schemas.microsoft.com/office/drawing/2014/main" id="{4D2987E3-547B-43AC-83A4-1305146971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529180"/>
            <a:ext cx="3447638" cy="1483996"/>
          </a:xfrm>
          <a:prstGeom prst="rect">
            <a:avLst/>
          </a:prstGeom>
        </p:spPr>
      </p:pic>
      <p:sp>
        <p:nvSpPr>
          <p:cNvPr id="7" name="TextBox 6">
            <a:extLst>
              <a:ext uri="{FF2B5EF4-FFF2-40B4-BE49-F238E27FC236}">
                <a16:creationId xmlns:a16="http://schemas.microsoft.com/office/drawing/2014/main" id="{4644FC38-16CC-4DED-86E5-FAE9938C6EBF}"/>
              </a:ext>
            </a:extLst>
          </p:cNvPr>
          <p:cNvSpPr txBox="1"/>
          <p:nvPr/>
        </p:nvSpPr>
        <p:spPr>
          <a:xfrm>
            <a:off x="4316579" y="2520751"/>
            <a:ext cx="4473242" cy="369332"/>
          </a:xfrm>
          <a:prstGeom prst="rect">
            <a:avLst/>
          </a:prstGeom>
          <a:noFill/>
        </p:spPr>
        <p:txBody>
          <a:bodyPr wrap="square" rtlCol="0">
            <a:spAutoFit/>
          </a:bodyPr>
          <a:lstStyle/>
          <a:p>
            <a:r>
              <a:rPr lang="en-CA" b="1" dirty="0"/>
              <a:t>Office of the Chief Information Officer</a:t>
            </a:r>
          </a:p>
        </p:txBody>
      </p:sp>
      <p:sp>
        <p:nvSpPr>
          <p:cNvPr id="19" name="TextBox 18">
            <a:extLst>
              <a:ext uri="{FF2B5EF4-FFF2-40B4-BE49-F238E27FC236}">
                <a16:creationId xmlns:a16="http://schemas.microsoft.com/office/drawing/2014/main" id="{5188A7FD-D574-4768-9704-1EEFD97A59B5}"/>
              </a:ext>
            </a:extLst>
          </p:cNvPr>
          <p:cNvSpPr txBox="1"/>
          <p:nvPr/>
        </p:nvSpPr>
        <p:spPr>
          <a:xfrm>
            <a:off x="4316579" y="3235260"/>
            <a:ext cx="4473242" cy="369332"/>
          </a:xfrm>
          <a:prstGeom prst="rect">
            <a:avLst/>
          </a:prstGeom>
          <a:noFill/>
        </p:spPr>
        <p:txBody>
          <a:bodyPr wrap="square" rtlCol="0">
            <a:spAutoFit/>
          </a:bodyPr>
          <a:lstStyle/>
          <a:p>
            <a:r>
              <a:rPr lang="en-CA" b="1" dirty="0" err="1"/>
              <a:t>ServiceBC</a:t>
            </a:r>
            <a:endParaRPr lang="en-CA" b="1" dirty="0"/>
          </a:p>
        </p:txBody>
      </p:sp>
      <p:sp>
        <p:nvSpPr>
          <p:cNvPr id="20" name="TextBox 19">
            <a:extLst>
              <a:ext uri="{FF2B5EF4-FFF2-40B4-BE49-F238E27FC236}">
                <a16:creationId xmlns:a16="http://schemas.microsoft.com/office/drawing/2014/main" id="{F3AB59A5-F23B-42CA-99B0-FD92ECCDB695}"/>
              </a:ext>
            </a:extLst>
          </p:cNvPr>
          <p:cNvSpPr txBox="1"/>
          <p:nvPr/>
        </p:nvSpPr>
        <p:spPr>
          <a:xfrm>
            <a:off x="4316579" y="3949769"/>
            <a:ext cx="4473242" cy="369332"/>
          </a:xfrm>
          <a:prstGeom prst="rect">
            <a:avLst/>
          </a:prstGeom>
          <a:noFill/>
        </p:spPr>
        <p:txBody>
          <a:bodyPr wrap="square" rtlCol="0">
            <a:spAutoFit/>
          </a:bodyPr>
          <a:lstStyle/>
          <a:p>
            <a:r>
              <a:rPr lang="en-CA" b="1" dirty="0"/>
              <a:t>Government Digital Experience</a:t>
            </a:r>
          </a:p>
        </p:txBody>
      </p:sp>
      <p:sp>
        <p:nvSpPr>
          <p:cNvPr id="22" name="TextBox 21">
            <a:extLst>
              <a:ext uri="{FF2B5EF4-FFF2-40B4-BE49-F238E27FC236}">
                <a16:creationId xmlns:a16="http://schemas.microsoft.com/office/drawing/2014/main" id="{E90B42FA-AC1C-4060-B711-542BC88FCEB7}"/>
              </a:ext>
            </a:extLst>
          </p:cNvPr>
          <p:cNvSpPr txBox="1"/>
          <p:nvPr/>
        </p:nvSpPr>
        <p:spPr>
          <a:xfrm>
            <a:off x="4316579" y="4664278"/>
            <a:ext cx="4473242" cy="369332"/>
          </a:xfrm>
          <a:prstGeom prst="rect">
            <a:avLst/>
          </a:prstGeom>
          <a:noFill/>
        </p:spPr>
        <p:txBody>
          <a:bodyPr wrap="square" rtlCol="0">
            <a:spAutoFit/>
          </a:bodyPr>
          <a:lstStyle/>
          <a:p>
            <a:r>
              <a:rPr lang="en-CA" b="1" dirty="0"/>
              <a:t>Procurement and Supply Division</a:t>
            </a:r>
          </a:p>
        </p:txBody>
      </p:sp>
      <p:sp>
        <p:nvSpPr>
          <p:cNvPr id="23" name="TextBox 22">
            <a:extLst>
              <a:ext uri="{FF2B5EF4-FFF2-40B4-BE49-F238E27FC236}">
                <a16:creationId xmlns:a16="http://schemas.microsoft.com/office/drawing/2014/main" id="{430C5847-F463-40E9-AEDB-49B85D72EC2E}"/>
              </a:ext>
            </a:extLst>
          </p:cNvPr>
          <p:cNvSpPr txBox="1"/>
          <p:nvPr/>
        </p:nvSpPr>
        <p:spPr>
          <a:xfrm>
            <a:off x="4316579" y="5378787"/>
            <a:ext cx="4473242" cy="369332"/>
          </a:xfrm>
          <a:prstGeom prst="rect">
            <a:avLst/>
          </a:prstGeom>
          <a:noFill/>
        </p:spPr>
        <p:txBody>
          <a:bodyPr wrap="square" rtlCol="0">
            <a:spAutoFit/>
          </a:bodyPr>
          <a:lstStyle/>
          <a:p>
            <a:r>
              <a:rPr lang="en-CA" b="1" dirty="0"/>
              <a:t>Real Property Division</a:t>
            </a:r>
          </a:p>
        </p:txBody>
      </p:sp>
      <p:sp>
        <p:nvSpPr>
          <p:cNvPr id="25" name="TextBox 24">
            <a:extLst>
              <a:ext uri="{FF2B5EF4-FFF2-40B4-BE49-F238E27FC236}">
                <a16:creationId xmlns:a16="http://schemas.microsoft.com/office/drawing/2014/main" id="{412F7DC2-36C7-4DC3-8F90-7AC6CFB2556D}"/>
              </a:ext>
            </a:extLst>
          </p:cNvPr>
          <p:cNvSpPr txBox="1"/>
          <p:nvPr/>
        </p:nvSpPr>
        <p:spPr>
          <a:xfrm>
            <a:off x="4316579" y="6093296"/>
            <a:ext cx="4473242" cy="369332"/>
          </a:xfrm>
          <a:prstGeom prst="rect">
            <a:avLst/>
          </a:prstGeom>
          <a:noFill/>
        </p:spPr>
        <p:txBody>
          <a:bodyPr wrap="square" rtlCol="0">
            <a:spAutoFit/>
          </a:bodyPr>
          <a:lstStyle/>
          <a:p>
            <a:r>
              <a:rPr lang="en-CA" b="1" dirty="0"/>
              <a:t>Corporate Services Division</a:t>
            </a:r>
          </a:p>
        </p:txBody>
      </p:sp>
      <p:sp>
        <p:nvSpPr>
          <p:cNvPr id="10" name="Left Brace 9">
            <a:extLst>
              <a:ext uri="{FF2B5EF4-FFF2-40B4-BE49-F238E27FC236}">
                <a16:creationId xmlns:a16="http://schemas.microsoft.com/office/drawing/2014/main" id="{4A6D09C2-B31F-47BC-9F58-6A566C8D2F85}"/>
              </a:ext>
            </a:extLst>
          </p:cNvPr>
          <p:cNvSpPr/>
          <p:nvPr/>
        </p:nvSpPr>
        <p:spPr>
          <a:xfrm>
            <a:off x="3563888" y="2708920"/>
            <a:ext cx="576064" cy="360040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6" name="Left Brace 25">
            <a:extLst>
              <a:ext uri="{FF2B5EF4-FFF2-40B4-BE49-F238E27FC236}">
                <a16:creationId xmlns:a16="http://schemas.microsoft.com/office/drawing/2014/main" id="{952E5916-1652-453F-9B3F-944E22DBC8CF}"/>
              </a:ext>
            </a:extLst>
          </p:cNvPr>
          <p:cNvSpPr/>
          <p:nvPr/>
        </p:nvSpPr>
        <p:spPr>
          <a:xfrm>
            <a:off x="3567142" y="3429000"/>
            <a:ext cx="576064" cy="216024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7" name="Left Brace 26">
            <a:extLst>
              <a:ext uri="{FF2B5EF4-FFF2-40B4-BE49-F238E27FC236}">
                <a16:creationId xmlns:a16="http://schemas.microsoft.com/office/drawing/2014/main" id="{2BFC12CB-85B6-47D2-A3A3-591975751F87}"/>
              </a:ext>
            </a:extLst>
          </p:cNvPr>
          <p:cNvSpPr/>
          <p:nvPr/>
        </p:nvSpPr>
        <p:spPr>
          <a:xfrm>
            <a:off x="3574989" y="4149080"/>
            <a:ext cx="576064" cy="72008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3" name="TextBox 2">
            <a:extLst>
              <a:ext uri="{FF2B5EF4-FFF2-40B4-BE49-F238E27FC236}">
                <a16:creationId xmlns:a16="http://schemas.microsoft.com/office/drawing/2014/main" id="{3A34DABC-2937-4119-B62D-CD25545498C8}"/>
              </a:ext>
            </a:extLst>
          </p:cNvPr>
          <p:cNvSpPr txBox="1"/>
          <p:nvPr/>
        </p:nvSpPr>
        <p:spPr>
          <a:xfrm>
            <a:off x="4572000" y="2834841"/>
            <a:ext cx="5904656" cy="338554"/>
          </a:xfrm>
          <a:prstGeom prst="rect">
            <a:avLst/>
          </a:prstGeom>
          <a:noFill/>
        </p:spPr>
        <p:txBody>
          <a:bodyPr wrap="square" rtlCol="0">
            <a:spAutoFit/>
          </a:bodyPr>
          <a:lstStyle/>
          <a:p>
            <a:r>
              <a:rPr lang="en-CA" sz="1600" dirty="0">
                <a:solidFill>
                  <a:schemeClr val="accent1"/>
                </a:solidFill>
              </a:rPr>
              <a:t>- Workstations and support, network, software…</a:t>
            </a:r>
          </a:p>
        </p:txBody>
      </p:sp>
      <p:sp>
        <p:nvSpPr>
          <p:cNvPr id="15" name="TextBox 14">
            <a:extLst>
              <a:ext uri="{FF2B5EF4-FFF2-40B4-BE49-F238E27FC236}">
                <a16:creationId xmlns:a16="http://schemas.microsoft.com/office/drawing/2014/main" id="{1D0A0C3F-9767-46BE-84B8-AB628171B19E}"/>
              </a:ext>
            </a:extLst>
          </p:cNvPr>
          <p:cNvSpPr txBox="1"/>
          <p:nvPr/>
        </p:nvSpPr>
        <p:spPr>
          <a:xfrm>
            <a:off x="4587635" y="3554826"/>
            <a:ext cx="5904656" cy="338554"/>
          </a:xfrm>
          <a:prstGeom prst="rect">
            <a:avLst/>
          </a:prstGeom>
          <a:noFill/>
        </p:spPr>
        <p:txBody>
          <a:bodyPr wrap="square" rtlCol="0">
            <a:spAutoFit/>
          </a:bodyPr>
          <a:lstStyle/>
          <a:p>
            <a:r>
              <a:rPr lang="en-CA" sz="1600" dirty="0">
                <a:solidFill>
                  <a:schemeClr val="accent1"/>
                </a:solidFill>
              </a:rPr>
              <a:t>- Contact centre services, </a:t>
            </a:r>
            <a:r>
              <a:rPr lang="en-CA" sz="1600" dirty="0" err="1">
                <a:solidFill>
                  <a:schemeClr val="accent1"/>
                </a:solidFill>
              </a:rPr>
              <a:t>ServiceBC</a:t>
            </a:r>
            <a:r>
              <a:rPr lang="en-CA" sz="1600" dirty="0">
                <a:solidFill>
                  <a:schemeClr val="accent1"/>
                </a:solidFill>
              </a:rPr>
              <a:t> locations…</a:t>
            </a:r>
          </a:p>
        </p:txBody>
      </p:sp>
      <p:sp>
        <p:nvSpPr>
          <p:cNvPr id="16" name="TextBox 15">
            <a:extLst>
              <a:ext uri="{FF2B5EF4-FFF2-40B4-BE49-F238E27FC236}">
                <a16:creationId xmlns:a16="http://schemas.microsoft.com/office/drawing/2014/main" id="{6C3FEFCE-0BAB-4B83-8D03-DB958472CFA8}"/>
              </a:ext>
            </a:extLst>
          </p:cNvPr>
          <p:cNvSpPr txBox="1"/>
          <p:nvPr/>
        </p:nvSpPr>
        <p:spPr>
          <a:xfrm>
            <a:off x="4572000" y="4279248"/>
            <a:ext cx="5904656" cy="338554"/>
          </a:xfrm>
          <a:prstGeom prst="rect">
            <a:avLst/>
          </a:prstGeom>
          <a:noFill/>
        </p:spPr>
        <p:txBody>
          <a:bodyPr wrap="square" rtlCol="0">
            <a:spAutoFit/>
          </a:bodyPr>
          <a:lstStyle/>
          <a:p>
            <a:r>
              <a:rPr lang="en-CA" sz="1600" dirty="0">
                <a:solidFill>
                  <a:schemeClr val="accent1"/>
                </a:solidFill>
              </a:rPr>
              <a:t>- Surveys, UX analysis, web development…</a:t>
            </a:r>
          </a:p>
        </p:txBody>
      </p:sp>
      <p:sp>
        <p:nvSpPr>
          <p:cNvPr id="17" name="TextBox 16">
            <a:extLst>
              <a:ext uri="{FF2B5EF4-FFF2-40B4-BE49-F238E27FC236}">
                <a16:creationId xmlns:a16="http://schemas.microsoft.com/office/drawing/2014/main" id="{2C3C2246-C073-411E-A516-07566E0AC0FC}"/>
              </a:ext>
            </a:extLst>
          </p:cNvPr>
          <p:cNvSpPr txBox="1"/>
          <p:nvPr/>
        </p:nvSpPr>
        <p:spPr>
          <a:xfrm>
            <a:off x="4572000" y="4947281"/>
            <a:ext cx="4391194" cy="584775"/>
          </a:xfrm>
          <a:prstGeom prst="rect">
            <a:avLst/>
          </a:prstGeom>
          <a:noFill/>
        </p:spPr>
        <p:txBody>
          <a:bodyPr wrap="square" rtlCol="0">
            <a:spAutoFit/>
          </a:bodyPr>
          <a:lstStyle/>
          <a:p>
            <a:pPr marL="114300" indent="-114300"/>
            <a:r>
              <a:rPr lang="en-CA" sz="1600" dirty="0">
                <a:solidFill>
                  <a:schemeClr val="accent1"/>
                </a:solidFill>
              </a:rPr>
              <a:t>- Office supplies, uniforms, pharmaceuticals, printing, Corporate Supply Arrangements…</a:t>
            </a:r>
          </a:p>
        </p:txBody>
      </p:sp>
      <p:sp>
        <p:nvSpPr>
          <p:cNvPr id="18" name="TextBox 17">
            <a:extLst>
              <a:ext uri="{FF2B5EF4-FFF2-40B4-BE49-F238E27FC236}">
                <a16:creationId xmlns:a16="http://schemas.microsoft.com/office/drawing/2014/main" id="{1FD18F32-44D8-42C6-A311-79B64080239F}"/>
              </a:ext>
            </a:extLst>
          </p:cNvPr>
          <p:cNvSpPr txBox="1"/>
          <p:nvPr/>
        </p:nvSpPr>
        <p:spPr>
          <a:xfrm>
            <a:off x="4572000" y="5691629"/>
            <a:ext cx="5904656" cy="338554"/>
          </a:xfrm>
          <a:prstGeom prst="rect">
            <a:avLst/>
          </a:prstGeom>
          <a:noFill/>
        </p:spPr>
        <p:txBody>
          <a:bodyPr wrap="square" rtlCol="0">
            <a:spAutoFit/>
          </a:bodyPr>
          <a:lstStyle/>
          <a:p>
            <a:r>
              <a:rPr lang="en-CA" sz="1600" dirty="0">
                <a:solidFill>
                  <a:schemeClr val="accent1"/>
                </a:solidFill>
              </a:rPr>
              <a:t>- Construction, facility management, furniture…</a:t>
            </a:r>
          </a:p>
        </p:txBody>
      </p:sp>
      <p:sp>
        <p:nvSpPr>
          <p:cNvPr id="21" name="TextBox 20">
            <a:extLst>
              <a:ext uri="{FF2B5EF4-FFF2-40B4-BE49-F238E27FC236}">
                <a16:creationId xmlns:a16="http://schemas.microsoft.com/office/drawing/2014/main" id="{93DE62DF-BF1A-4C1F-9BAF-34C8F7F7C931}"/>
              </a:ext>
            </a:extLst>
          </p:cNvPr>
          <p:cNvSpPr txBox="1"/>
          <p:nvPr/>
        </p:nvSpPr>
        <p:spPr>
          <a:xfrm>
            <a:off x="4572000" y="6375360"/>
            <a:ext cx="5904656" cy="338554"/>
          </a:xfrm>
          <a:prstGeom prst="rect">
            <a:avLst/>
          </a:prstGeom>
          <a:noFill/>
        </p:spPr>
        <p:txBody>
          <a:bodyPr wrap="square" rtlCol="0">
            <a:spAutoFit/>
          </a:bodyPr>
          <a:lstStyle/>
          <a:p>
            <a:r>
              <a:rPr lang="en-CA" sz="1600" dirty="0">
                <a:solidFill>
                  <a:schemeClr val="accent1"/>
                </a:solidFill>
              </a:rPr>
              <a:t>- Studies, analysis, HR, financial analysis, planning…</a:t>
            </a:r>
          </a:p>
        </p:txBody>
      </p:sp>
    </p:spTree>
    <p:extLst>
      <p:ext uri="{BB962C8B-B14F-4D97-AF65-F5344CB8AC3E}">
        <p14:creationId xmlns:p14="http://schemas.microsoft.com/office/powerpoint/2010/main" val="166046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43B9-5770-4B7E-88BB-7B494A156011}"/>
              </a:ext>
            </a:extLst>
          </p:cNvPr>
          <p:cNvSpPr>
            <a:spLocks noGrp="1"/>
          </p:cNvSpPr>
          <p:nvPr>
            <p:ph type="title"/>
          </p:nvPr>
        </p:nvSpPr>
        <p:spPr/>
        <p:txBody>
          <a:bodyPr/>
          <a:lstStyle/>
          <a:p>
            <a:r>
              <a:rPr lang="en-CA" dirty="0"/>
              <a:t>What does the Province buy?</a:t>
            </a:r>
          </a:p>
        </p:txBody>
      </p:sp>
      <p:sp>
        <p:nvSpPr>
          <p:cNvPr id="4" name="Slide Number Placeholder 3">
            <a:extLst>
              <a:ext uri="{FF2B5EF4-FFF2-40B4-BE49-F238E27FC236}">
                <a16:creationId xmlns:a16="http://schemas.microsoft.com/office/drawing/2014/main" id="{D98F1CBB-A02E-42FA-A7B6-ACBC9BE40E82}"/>
              </a:ext>
            </a:extLst>
          </p:cNvPr>
          <p:cNvSpPr>
            <a:spLocks noGrp="1"/>
          </p:cNvSpPr>
          <p:nvPr>
            <p:ph type="sldNum" sz="quarter" idx="12"/>
          </p:nvPr>
        </p:nvSpPr>
        <p:spPr/>
        <p:txBody>
          <a:bodyPr/>
          <a:lstStyle/>
          <a:p>
            <a:fld id="{76487AB4-3101-4A53-A6DC-7C1F00D14E82}" type="slidenum">
              <a:rPr lang="en-CA" smtClean="0"/>
              <a:t>15</a:t>
            </a:fld>
            <a:endParaRPr lang="en-CA"/>
          </a:p>
        </p:txBody>
      </p:sp>
      <p:pic>
        <p:nvPicPr>
          <p:cNvPr id="11" name="Picture 10">
            <a:extLst>
              <a:ext uri="{FF2B5EF4-FFF2-40B4-BE49-F238E27FC236}">
                <a16:creationId xmlns:a16="http://schemas.microsoft.com/office/drawing/2014/main" id="{0D557BF9-09F3-40D6-A9C3-2669AB63C4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69" r="16215"/>
          <a:stretch/>
        </p:blipFill>
        <p:spPr>
          <a:xfrm>
            <a:off x="323528" y="3284984"/>
            <a:ext cx="1451937" cy="1731083"/>
          </a:xfrm>
          <a:prstGeom prst="rect">
            <a:avLst/>
          </a:prstGeom>
          <a:ln w="57150">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317579F1-BB3B-450C-BE18-E47D2B398B4D}"/>
              </a:ext>
            </a:extLst>
          </p:cNvPr>
          <p:cNvSpPr/>
          <p:nvPr/>
        </p:nvSpPr>
        <p:spPr>
          <a:xfrm>
            <a:off x="2411760" y="2300674"/>
            <a:ext cx="6624736" cy="4031873"/>
          </a:xfrm>
          <a:prstGeom prst="rect">
            <a:avLst/>
          </a:prstGeom>
        </p:spPr>
        <p:txBody>
          <a:bodyPr wrap="square">
            <a:spAutoFit/>
          </a:bodyPr>
          <a:lstStyle/>
          <a:p>
            <a:r>
              <a:rPr lang="en-CA" sz="1600" dirty="0"/>
              <a:t>Transcription services, defibrillators, air tankers, rental vehicles, training delivery, curriculum development, anti-virus software, business plan writing, youth program delivery, market development program delivery, supervisory skills training delivery, HR resourcing benchmarking, financial audit services, real estate appraisals, real estate brokerage, refugee support services, English as a second language training, surveying, event management, utility data management, server colocation, video conferencing, supported independent living, library statistics collection and reporting, bullying prevention, writing services, public legal education, construction skills training delivery, business metadata services, electronic survey services, application management services, anti-virus software, network maintenance, research, food industry report writing, project management services, online directories, food traceability advisors, telecommunications regulatory affairs consulting, craft beer marketing strategy development, export guide development, market analysis, </a:t>
            </a:r>
            <a:r>
              <a:rPr lang="en-US" sz="1600" dirty="0"/>
              <a:t>hazardous materials abatement and demolition services, facility management services</a:t>
            </a:r>
            <a:endParaRPr lang="en-CA" sz="1600" dirty="0"/>
          </a:p>
        </p:txBody>
      </p:sp>
      <p:sp>
        <p:nvSpPr>
          <p:cNvPr id="6" name="Left Brace 5">
            <a:extLst>
              <a:ext uri="{FF2B5EF4-FFF2-40B4-BE49-F238E27FC236}">
                <a16:creationId xmlns:a16="http://schemas.microsoft.com/office/drawing/2014/main" id="{EE7EF1D5-3321-4FDD-AEDB-A373B9875B36}"/>
              </a:ext>
            </a:extLst>
          </p:cNvPr>
          <p:cNvSpPr/>
          <p:nvPr/>
        </p:nvSpPr>
        <p:spPr>
          <a:xfrm>
            <a:off x="1929745" y="2420888"/>
            <a:ext cx="410007" cy="3744416"/>
          </a:xfrm>
          <a:prstGeom prst="leftBrace">
            <a:avLst/>
          </a:prstGeom>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60396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43B9-5770-4B7E-88BB-7B494A156011}"/>
              </a:ext>
            </a:extLst>
          </p:cNvPr>
          <p:cNvSpPr>
            <a:spLocks noGrp="1"/>
          </p:cNvSpPr>
          <p:nvPr>
            <p:ph type="title"/>
          </p:nvPr>
        </p:nvSpPr>
        <p:spPr/>
        <p:txBody>
          <a:bodyPr/>
          <a:lstStyle/>
          <a:p>
            <a:r>
              <a:rPr lang="en-CA" dirty="0"/>
              <a:t>What does the Province buy?</a:t>
            </a:r>
          </a:p>
        </p:txBody>
      </p:sp>
      <p:sp>
        <p:nvSpPr>
          <p:cNvPr id="4" name="Slide Number Placeholder 3">
            <a:extLst>
              <a:ext uri="{FF2B5EF4-FFF2-40B4-BE49-F238E27FC236}">
                <a16:creationId xmlns:a16="http://schemas.microsoft.com/office/drawing/2014/main" id="{D98F1CBB-A02E-42FA-A7B6-ACBC9BE40E82}"/>
              </a:ext>
            </a:extLst>
          </p:cNvPr>
          <p:cNvSpPr>
            <a:spLocks noGrp="1"/>
          </p:cNvSpPr>
          <p:nvPr>
            <p:ph type="sldNum" sz="quarter" idx="12"/>
          </p:nvPr>
        </p:nvSpPr>
        <p:spPr/>
        <p:txBody>
          <a:bodyPr/>
          <a:lstStyle/>
          <a:p>
            <a:fld id="{76487AB4-3101-4A53-A6DC-7C1F00D14E82}" type="slidenum">
              <a:rPr lang="en-CA" smtClean="0"/>
              <a:t>16</a:t>
            </a:fld>
            <a:endParaRPr lang="en-CA"/>
          </a:p>
        </p:txBody>
      </p:sp>
      <p:sp>
        <p:nvSpPr>
          <p:cNvPr id="3" name="TextBox 2">
            <a:extLst>
              <a:ext uri="{FF2B5EF4-FFF2-40B4-BE49-F238E27FC236}">
                <a16:creationId xmlns:a16="http://schemas.microsoft.com/office/drawing/2014/main" id="{A54268BE-C2B3-413A-9991-0C118D456700}"/>
              </a:ext>
            </a:extLst>
          </p:cNvPr>
          <p:cNvSpPr txBox="1"/>
          <p:nvPr/>
        </p:nvSpPr>
        <p:spPr>
          <a:xfrm>
            <a:off x="1051843" y="2564904"/>
            <a:ext cx="7200800" cy="769441"/>
          </a:xfrm>
          <a:prstGeom prst="rect">
            <a:avLst/>
          </a:prstGeom>
          <a:noFill/>
        </p:spPr>
        <p:txBody>
          <a:bodyPr wrap="square" rtlCol="0">
            <a:spAutoFit/>
          </a:bodyPr>
          <a:lstStyle/>
          <a:p>
            <a:r>
              <a:rPr lang="en-CA" sz="4400" dirty="0">
                <a:solidFill>
                  <a:srgbClr val="FFC000"/>
                </a:solidFill>
              </a:rPr>
              <a:t>In short…</a:t>
            </a:r>
          </a:p>
        </p:txBody>
      </p:sp>
      <p:sp>
        <p:nvSpPr>
          <p:cNvPr id="8" name="TextBox 7">
            <a:extLst>
              <a:ext uri="{FF2B5EF4-FFF2-40B4-BE49-F238E27FC236}">
                <a16:creationId xmlns:a16="http://schemas.microsoft.com/office/drawing/2014/main" id="{1E77417D-683B-46FD-80EF-3E8EE79C59FF}"/>
              </a:ext>
            </a:extLst>
          </p:cNvPr>
          <p:cNvSpPr txBox="1"/>
          <p:nvPr/>
        </p:nvSpPr>
        <p:spPr>
          <a:xfrm>
            <a:off x="1403648" y="3622377"/>
            <a:ext cx="7200800" cy="1446550"/>
          </a:xfrm>
          <a:prstGeom prst="rect">
            <a:avLst/>
          </a:prstGeom>
          <a:noFill/>
        </p:spPr>
        <p:txBody>
          <a:bodyPr wrap="square" rtlCol="0">
            <a:spAutoFit/>
          </a:bodyPr>
          <a:lstStyle/>
          <a:p>
            <a:pPr algn="ctr"/>
            <a:r>
              <a:rPr lang="en-CA" sz="4400" dirty="0"/>
              <a:t>Whatever it is there’s a good chance government buys it</a:t>
            </a:r>
          </a:p>
        </p:txBody>
      </p:sp>
    </p:spTree>
    <p:extLst>
      <p:ext uri="{BB962C8B-B14F-4D97-AF65-F5344CB8AC3E}">
        <p14:creationId xmlns:p14="http://schemas.microsoft.com/office/powerpoint/2010/main" val="208593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64F5-4A0F-4763-988B-4E98F78B8FA8}"/>
              </a:ext>
            </a:extLst>
          </p:cNvPr>
          <p:cNvSpPr>
            <a:spLocks noGrp="1"/>
          </p:cNvSpPr>
          <p:nvPr>
            <p:ph type="ctrTitle"/>
          </p:nvPr>
        </p:nvSpPr>
        <p:spPr/>
        <p:txBody>
          <a:bodyPr/>
          <a:lstStyle/>
          <a:p>
            <a:r>
              <a:rPr lang="en-CA" dirty="0"/>
              <a:t>How does the Province buy?</a:t>
            </a:r>
          </a:p>
        </p:txBody>
      </p:sp>
      <p:sp>
        <p:nvSpPr>
          <p:cNvPr id="3" name="Subtitle 2">
            <a:extLst>
              <a:ext uri="{FF2B5EF4-FFF2-40B4-BE49-F238E27FC236}">
                <a16:creationId xmlns:a16="http://schemas.microsoft.com/office/drawing/2014/main" id="{D002B6FE-E309-4021-BF82-6D098007E4CD}"/>
              </a:ext>
            </a:extLst>
          </p:cNvPr>
          <p:cNvSpPr>
            <a:spLocks noGrp="1"/>
          </p:cNvSpPr>
          <p:nvPr>
            <p:ph type="subTitle" idx="1"/>
          </p:nvPr>
        </p:nvSpPr>
        <p:spPr/>
        <p:txBody>
          <a:bodyPr/>
          <a:lstStyle/>
          <a:p>
            <a:endParaRPr lang="en-CA"/>
          </a:p>
        </p:txBody>
      </p:sp>
      <p:sp>
        <p:nvSpPr>
          <p:cNvPr id="4" name="Slide Number Placeholder 3">
            <a:extLst>
              <a:ext uri="{FF2B5EF4-FFF2-40B4-BE49-F238E27FC236}">
                <a16:creationId xmlns:a16="http://schemas.microsoft.com/office/drawing/2014/main" id="{238BB957-C95D-440C-90A5-4D3A4548344B}"/>
              </a:ext>
            </a:extLst>
          </p:cNvPr>
          <p:cNvSpPr>
            <a:spLocks noGrp="1"/>
          </p:cNvSpPr>
          <p:nvPr>
            <p:ph type="sldNum" sz="quarter" idx="12"/>
          </p:nvPr>
        </p:nvSpPr>
        <p:spPr/>
        <p:txBody>
          <a:bodyPr/>
          <a:lstStyle/>
          <a:p>
            <a:fld id="{76487AB4-3101-4A53-A6DC-7C1F00D14E82}" type="slidenum">
              <a:rPr lang="en-CA" smtClean="0"/>
              <a:t>17</a:t>
            </a:fld>
            <a:endParaRPr lang="en-CA"/>
          </a:p>
        </p:txBody>
      </p:sp>
    </p:spTree>
    <p:extLst>
      <p:ext uri="{BB962C8B-B14F-4D97-AF65-F5344CB8AC3E}">
        <p14:creationId xmlns:p14="http://schemas.microsoft.com/office/powerpoint/2010/main" val="496046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2A88-8129-4B7D-B786-F8083B593F64}"/>
              </a:ext>
            </a:extLst>
          </p:cNvPr>
          <p:cNvSpPr>
            <a:spLocks noGrp="1"/>
          </p:cNvSpPr>
          <p:nvPr>
            <p:ph type="title"/>
          </p:nvPr>
        </p:nvSpPr>
        <p:spPr/>
        <p:txBody>
          <a:bodyPr/>
          <a:lstStyle/>
          <a:p>
            <a:r>
              <a:rPr lang="en-CA" dirty="0"/>
              <a:t>How does the Province buy?</a:t>
            </a:r>
          </a:p>
        </p:txBody>
      </p:sp>
      <p:sp>
        <p:nvSpPr>
          <p:cNvPr id="3" name="Content Placeholder 2">
            <a:extLst>
              <a:ext uri="{FF2B5EF4-FFF2-40B4-BE49-F238E27FC236}">
                <a16:creationId xmlns:a16="http://schemas.microsoft.com/office/drawing/2014/main" id="{D9ED13C4-41D4-4998-A194-205596160053}"/>
              </a:ext>
            </a:extLst>
          </p:cNvPr>
          <p:cNvSpPr>
            <a:spLocks noGrp="1"/>
          </p:cNvSpPr>
          <p:nvPr>
            <p:ph idx="1"/>
          </p:nvPr>
        </p:nvSpPr>
        <p:spPr/>
        <p:txBody>
          <a:bodyPr>
            <a:normAutofit/>
          </a:bodyPr>
          <a:lstStyle/>
          <a:p>
            <a:pPr>
              <a:spcBef>
                <a:spcPts val="24"/>
              </a:spcBef>
              <a:spcAft>
                <a:spcPts val="600"/>
              </a:spcAft>
              <a:defRPr/>
            </a:pPr>
            <a:r>
              <a:rPr lang="en-US" dirty="0">
                <a:cs typeface="Arial"/>
              </a:rPr>
              <a:t>In a fair, o</a:t>
            </a:r>
            <a:r>
              <a:rPr lang="en-US" dirty="0">
                <a:latin typeface="Myriad Pro Light" panose="020B0403030403020204" pitchFamily="34" charset="0"/>
                <a:cs typeface="Arial"/>
              </a:rPr>
              <a:t>pen, and transparent manner</a:t>
            </a:r>
          </a:p>
          <a:p>
            <a:pPr>
              <a:spcBef>
                <a:spcPts val="24"/>
              </a:spcBef>
              <a:spcAft>
                <a:spcPts val="600"/>
              </a:spcAft>
              <a:defRPr/>
            </a:pPr>
            <a:r>
              <a:rPr lang="en-US" dirty="0">
                <a:latin typeface="Myriad Pro Light" panose="020B0403030403020204" pitchFamily="34" charset="0"/>
                <a:cs typeface="Arial"/>
              </a:rPr>
              <a:t>Using competitive processes wherever possible  </a:t>
            </a:r>
          </a:p>
          <a:p>
            <a:pPr lvl="0">
              <a:spcBef>
                <a:spcPts val="24"/>
              </a:spcBef>
              <a:spcAft>
                <a:spcPts val="600"/>
              </a:spcAft>
            </a:pPr>
            <a:r>
              <a:rPr lang="en-US" dirty="0">
                <a:latin typeface="Myriad Pro Light" panose="020B0403030403020204" pitchFamily="34" charset="0"/>
                <a:cs typeface="Arial" panose="020B0604020202020204" pitchFamily="34" charset="0"/>
              </a:rPr>
              <a:t>Optimizing value for money</a:t>
            </a:r>
          </a:p>
          <a:p>
            <a:pPr>
              <a:spcBef>
                <a:spcPts val="24"/>
              </a:spcBef>
              <a:spcAft>
                <a:spcPts val="600"/>
              </a:spcAft>
            </a:pPr>
            <a:r>
              <a:rPr lang="en-CA" dirty="0">
                <a:latin typeface="Myriad Pro Light" panose="020B0403030403020204" pitchFamily="34" charset="0"/>
                <a:cs typeface="Arial" panose="020B0604020202020204" pitchFamily="34" charset="0"/>
              </a:rPr>
              <a:t>Consolidating spend on common requirements </a:t>
            </a:r>
          </a:p>
          <a:p>
            <a:pPr>
              <a:spcBef>
                <a:spcPts val="24"/>
              </a:spcBef>
              <a:spcAft>
                <a:spcPts val="600"/>
              </a:spcAft>
            </a:pPr>
            <a:r>
              <a:rPr lang="en-US" dirty="0">
                <a:latin typeface="Myriad Pro Light" panose="020B0403030403020204" pitchFamily="34" charset="0"/>
                <a:cs typeface="Arial"/>
              </a:rPr>
              <a:t>Complying with federal and provincial laws and regulations as well as various trade agreements </a:t>
            </a:r>
          </a:p>
          <a:p>
            <a:endParaRPr lang="en-CA" dirty="0"/>
          </a:p>
        </p:txBody>
      </p:sp>
      <p:sp>
        <p:nvSpPr>
          <p:cNvPr id="4" name="Slide Number Placeholder 3">
            <a:extLst>
              <a:ext uri="{FF2B5EF4-FFF2-40B4-BE49-F238E27FC236}">
                <a16:creationId xmlns:a16="http://schemas.microsoft.com/office/drawing/2014/main" id="{947BDC47-CAA6-408A-AC66-0AE005249101}"/>
              </a:ext>
            </a:extLst>
          </p:cNvPr>
          <p:cNvSpPr>
            <a:spLocks noGrp="1"/>
          </p:cNvSpPr>
          <p:nvPr>
            <p:ph type="sldNum" sz="quarter" idx="12"/>
          </p:nvPr>
        </p:nvSpPr>
        <p:spPr/>
        <p:txBody>
          <a:bodyPr/>
          <a:lstStyle/>
          <a:p>
            <a:fld id="{76487AB4-3101-4A53-A6DC-7C1F00D14E82}" type="slidenum">
              <a:rPr lang="en-CA" smtClean="0"/>
              <a:t>18</a:t>
            </a:fld>
            <a:endParaRPr lang="en-CA"/>
          </a:p>
        </p:txBody>
      </p:sp>
    </p:spTree>
    <p:extLst>
      <p:ext uri="{BB962C8B-B14F-4D97-AF65-F5344CB8AC3E}">
        <p14:creationId xmlns:p14="http://schemas.microsoft.com/office/powerpoint/2010/main" val="240225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FD9D20-2EC1-434C-9999-902655D52A20}"/>
              </a:ext>
            </a:extLst>
          </p:cNvPr>
          <p:cNvSpPr>
            <a:spLocks noGrp="1"/>
          </p:cNvSpPr>
          <p:nvPr>
            <p:ph type="sldNum" sz="quarter" idx="12"/>
          </p:nvPr>
        </p:nvSpPr>
        <p:spPr/>
        <p:txBody>
          <a:bodyPr/>
          <a:lstStyle/>
          <a:p>
            <a:fld id="{76487AB4-3101-4A53-A6DC-7C1F00D14E82}" type="slidenum">
              <a:rPr lang="en-CA" smtClean="0"/>
              <a:t>19</a:t>
            </a:fld>
            <a:endParaRPr lang="en-CA"/>
          </a:p>
        </p:txBody>
      </p:sp>
      <p:pic>
        <p:nvPicPr>
          <p:cNvPr id="5" name="Picture 2">
            <a:extLst>
              <a:ext uri="{FF2B5EF4-FFF2-40B4-BE49-F238E27FC236}">
                <a16:creationId xmlns:a16="http://schemas.microsoft.com/office/drawing/2014/main" id="{7097C43C-C186-43DD-9EF1-FF2D87FF8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41684"/>
            <a:ext cx="6113497" cy="2916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6A7AE2-B36B-40DF-A8DC-F759FE62AA71}"/>
              </a:ext>
            </a:extLst>
          </p:cNvPr>
          <p:cNvSpPr/>
          <p:nvPr/>
        </p:nvSpPr>
        <p:spPr>
          <a:xfrm>
            <a:off x="2313369" y="4797152"/>
            <a:ext cx="4517262" cy="523220"/>
          </a:xfrm>
          <a:prstGeom prst="rect">
            <a:avLst/>
          </a:prstGeom>
        </p:spPr>
        <p:txBody>
          <a:bodyPr wrap="none">
            <a:spAutoFit/>
          </a:bodyPr>
          <a:lstStyle/>
          <a:p>
            <a:r>
              <a:rPr lang="en-CA" sz="2800" dirty="0">
                <a:hlinkClick r:id="rId3"/>
              </a:rPr>
              <a:t>https://www.bcbid.gov.bc.ca/</a:t>
            </a:r>
            <a:endParaRPr lang="en-CA" sz="2800" dirty="0"/>
          </a:p>
        </p:txBody>
      </p:sp>
      <p:sp>
        <p:nvSpPr>
          <p:cNvPr id="7" name="Title 1">
            <a:extLst>
              <a:ext uri="{FF2B5EF4-FFF2-40B4-BE49-F238E27FC236}">
                <a16:creationId xmlns:a16="http://schemas.microsoft.com/office/drawing/2014/main" id="{7BA7B105-7AB2-402D-AC6D-AA33465E488A}"/>
              </a:ext>
            </a:extLst>
          </p:cNvPr>
          <p:cNvSpPr>
            <a:spLocks noGrp="1"/>
          </p:cNvSpPr>
          <p:nvPr>
            <p:ph type="title"/>
          </p:nvPr>
        </p:nvSpPr>
        <p:spPr>
          <a:xfrm>
            <a:off x="457200" y="1407914"/>
            <a:ext cx="8229600" cy="868958"/>
          </a:xfrm>
        </p:spPr>
        <p:txBody>
          <a:bodyPr/>
          <a:lstStyle/>
          <a:p>
            <a:r>
              <a:rPr lang="en-CA" dirty="0"/>
              <a:t>How does the Province buy?</a:t>
            </a:r>
          </a:p>
        </p:txBody>
      </p:sp>
    </p:spTree>
    <p:extLst>
      <p:ext uri="{BB962C8B-B14F-4D97-AF65-F5344CB8AC3E}">
        <p14:creationId xmlns:p14="http://schemas.microsoft.com/office/powerpoint/2010/main" val="76440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182FE-A701-465E-84DF-EE3E92B4D899}"/>
              </a:ext>
            </a:extLst>
          </p:cNvPr>
          <p:cNvSpPr>
            <a:spLocks noGrp="1"/>
          </p:cNvSpPr>
          <p:nvPr>
            <p:ph type="title"/>
          </p:nvPr>
        </p:nvSpPr>
        <p:spPr/>
        <p:txBody>
          <a:bodyPr/>
          <a:lstStyle/>
          <a:p>
            <a:r>
              <a:rPr lang="en-CA" dirty="0"/>
              <a:t>Agenda</a:t>
            </a:r>
          </a:p>
        </p:txBody>
      </p:sp>
      <p:sp>
        <p:nvSpPr>
          <p:cNvPr id="3" name="Content Placeholder 2">
            <a:extLst>
              <a:ext uri="{FF2B5EF4-FFF2-40B4-BE49-F238E27FC236}">
                <a16:creationId xmlns:a16="http://schemas.microsoft.com/office/drawing/2014/main" id="{2D9C7319-240B-45B2-930B-21F4FF92452F}"/>
              </a:ext>
            </a:extLst>
          </p:cNvPr>
          <p:cNvSpPr>
            <a:spLocks noGrp="1"/>
          </p:cNvSpPr>
          <p:nvPr>
            <p:ph idx="1"/>
          </p:nvPr>
        </p:nvSpPr>
        <p:spPr/>
        <p:txBody>
          <a:bodyPr/>
          <a:lstStyle/>
          <a:p>
            <a:r>
              <a:rPr lang="en-CA" dirty="0"/>
              <a:t>What is the Province of British Columbia?</a:t>
            </a:r>
          </a:p>
          <a:p>
            <a:r>
              <a:rPr lang="en-CA" dirty="0"/>
              <a:t>What is procurement?</a:t>
            </a:r>
          </a:p>
          <a:p>
            <a:r>
              <a:rPr lang="en-CA" dirty="0"/>
              <a:t>What does the Province buy?</a:t>
            </a:r>
          </a:p>
          <a:p>
            <a:r>
              <a:rPr lang="en-CA" dirty="0"/>
              <a:t>How does the Province buy?</a:t>
            </a:r>
          </a:p>
          <a:p>
            <a:r>
              <a:rPr lang="en-CA" dirty="0"/>
              <a:t>Tips for responding to Requests for Proposals</a:t>
            </a:r>
          </a:p>
          <a:p>
            <a:r>
              <a:rPr lang="en-CA" dirty="0"/>
              <a:t>Where to find more information</a:t>
            </a:r>
          </a:p>
          <a:p>
            <a:r>
              <a:rPr lang="en-CA" dirty="0"/>
              <a:t>Questions</a:t>
            </a:r>
          </a:p>
        </p:txBody>
      </p:sp>
      <p:sp>
        <p:nvSpPr>
          <p:cNvPr id="4" name="Slide Number Placeholder 3">
            <a:extLst>
              <a:ext uri="{FF2B5EF4-FFF2-40B4-BE49-F238E27FC236}">
                <a16:creationId xmlns:a16="http://schemas.microsoft.com/office/drawing/2014/main" id="{444AA7F1-EE39-45B5-9BA8-B7C05838F29D}"/>
              </a:ext>
            </a:extLst>
          </p:cNvPr>
          <p:cNvSpPr>
            <a:spLocks noGrp="1"/>
          </p:cNvSpPr>
          <p:nvPr>
            <p:ph type="sldNum" sz="quarter" idx="12"/>
          </p:nvPr>
        </p:nvSpPr>
        <p:spPr/>
        <p:txBody>
          <a:bodyPr/>
          <a:lstStyle/>
          <a:p>
            <a:fld id="{76487AB4-3101-4A53-A6DC-7C1F00D14E82}" type="slidenum">
              <a:rPr lang="en-CA" smtClean="0"/>
              <a:t>2</a:t>
            </a:fld>
            <a:endParaRPr lang="en-CA"/>
          </a:p>
        </p:txBody>
      </p:sp>
    </p:spTree>
    <p:extLst>
      <p:ext uri="{BB962C8B-B14F-4D97-AF65-F5344CB8AC3E}">
        <p14:creationId xmlns:p14="http://schemas.microsoft.com/office/powerpoint/2010/main" val="272355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F28B5-4535-4BCE-9348-B04A6DABA015}"/>
              </a:ext>
            </a:extLst>
          </p:cNvPr>
          <p:cNvSpPr>
            <a:spLocks noGrp="1"/>
          </p:cNvSpPr>
          <p:nvPr>
            <p:ph type="sldNum" sz="quarter" idx="12"/>
          </p:nvPr>
        </p:nvSpPr>
        <p:spPr/>
        <p:txBody>
          <a:bodyPr/>
          <a:lstStyle/>
          <a:p>
            <a:fld id="{76487AB4-3101-4A53-A6DC-7C1F00D14E82}" type="slidenum">
              <a:rPr lang="en-CA" smtClean="0"/>
              <a:t>20</a:t>
            </a:fld>
            <a:endParaRPr lang="en-CA"/>
          </a:p>
        </p:txBody>
      </p:sp>
      <p:pic>
        <p:nvPicPr>
          <p:cNvPr id="5" name="Picture 4">
            <a:extLst>
              <a:ext uri="{FF2B5EF4-FFF2-40B4-BE49-F238E27FC236}">
                <a16:creationId xmlns:a16="http://schemas.microsoft.com/office/drawing/2014/main" id="{B3076D2E-9A78-46B6-9150-2157B704E98C}"/>
              </a:ext>
            </a:extLst>
          </p:cNvPr>
          <p:cNvPicPr>
            <a:picLocks noChangeAspect="1"/>
          </p:cNvPicPr>
          <p:nvPr/>
        </p:nvPicPr>
        <p:blipFill rotWithShape="1">
          <a:blip r:embed="rId2"/>
          <a:srcRect b="31624"/>
          <a:stretch/>
        </p:blipFill>
        <p:spPr>
          <a:xfrm>
            <a:off x="1224004" y="1556792"/>
            <a:ext cx="6695992" cy="4961913"/>
          </a:xfrm>
          <a:prstGeom prst="rect">
            <a:avLst/>
          </a:prstGeom>
          <a:ln w="38100">
            <a:solidFill>
              <a:schemeClr val="tx1"/>
            </a:solidFill>
          </a:ln>
        </p:spPr>
      </p:pic>
    </p:spTree>
    <p:extLst>
      <p:ext uri="{BB962C8B-B14F-4D97-AF65-F5344CB8AC3E}">
        <p14:creationId xmlns:p14="http://schemas.microsoft.com/office/powerpoint/2010/main" val="270255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076D2E-9A78-46B6-9150-2157B704E98C}"/>
              </a:ext>
            </a:extLst>
          </p:cNvPr>
          <p:cNvPicPr>
            <a:picLocks noChangeAspect="1"/>
          </p:cNvPicPr>
          <p:nvPr/>
        </p:nvPicPr>
        <p:blipFill rotWithShape="1">
          <a:blip r:embed="rId2"/>
          <a:srcRect b="31624"/>
          <a:stretch/>
        </p:blipFill>
        <p:spPr>
          <a:xfrm>
            <a:off x="1224004" y="1556792"/>
            <a:ext cx="6695992" cy="4961913"/>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0D3F28B5-4535-4BCE-9348-B04A6DABA015}"/>
              </a:ext>
            </a:extLst>
          </p:cNvPr>
          <p:cNvSpPr>
            <a:spLocks noGrp="1"/>
          </p:cNvSpPr>
          <p:nvPr>
            <p:ph type="sldNum" sz="quarter" idx="12"/>
          </p:nvPr>
        </p:nvSpPr>
        <p:spPr/>
        <p:txBody>
          <a:bodyPr/>
          <a:lstStyle/>
          <a:p>
            <a:fld id="{76487AB4-3101-4A53-A6DC-7C1F00D14E82}" type="slidenum">
              <a:rPr lang="en-CA" smtClean="0"/>
              <a:t>21</a:t>
            </a:fld>
            <a:endParaRPr lang="en-CA"/>
          </a:p>
        </p:txBody>
      </p:sp>
      <p:sp>
        <p:nvSpPr>
          <p:cNvPr id="2" name="Oval 1">
            <a:extLst>
              <a:ext uri="{FF2B5EF4-FFF2-40B4-BE49-F238E27FC236}">
                <a16:creationId xmlns:a16="http://schemas.microsoft.com/office/drawing/2014/main" id="{D469CA46-3E6B-46CF-B993-BF0F7CA1FBB0}"/>
              </a:ext>
            </a:extLst>
          </p:cNvPr>
          <p:cNvSpPr/>
          <p:nvPr/>
        </p:nvSpPr>
        <p:spPr>
          <a:xfrm>
            <a:off x="6156176" y="5118867"/>
            <a:ext cx="151216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Arrow: Right 2">
            <a:extLst>
              <a:ext uri="{FF2B5EF4-FFF2-40B4-BE49-F238E27FC236}">
                <a16:creationId xmlns:a16="http://schemas.microsoft.com/office/drawing/2014/main" id="{0F9E0837-2898-415F-B14A-29C9A8FAB856}"/>
              </a:ext>
            </a:extLst>
          </p:cNvPr>
          <p:cNvSpPr/>
          <p:nvPr/>
        </p:nvSpPr>
        <p:spPr>
          <a:xfrm>
            <a:off x="4320348" y="5099161"/>
            <a:ext cx="1584176" cy="648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34708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5DD28F-EF86-43C8-8DEB-0C477CA49FB7}"/>
              </a:ext>
            </a:extLst>
          </p:cNvPr>
          <p:cNvPicPr>
            <a:picLocks noChangeAspect="1"/>
          </p:cNvPicPr>
          <p:nvPr/>
        </p:nvPicPr>
        <p:blipFill rotWithShape="1">
          <a:blip r:embed="rId2"/>
          <a:srcRect b="11927"/>
          <a:stretch/>
        </p:blipFill>
        <p:spPr>
          <a:xfrm>
            <a:off x="1222817" y="1547995"/>
            <a:ext cx="6698365" cy="4961913"/>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0D3F28B5-4535-4BCE-9348-B04A6DABA015}"/>
              </a:ext>
            </a:extLst>
          </p:cNvPr>
          <p:cNvSpPr>
            <a:spLocks noGrp="1"/>
          </p:cNvSpPr>
          <p:nvPr>
            <p:ph type="sldNum" sz="quarter" idx="12"/>
          </p:nvPr>
        </p:nvSpPr>
        <p:spPr/>
        <p:txBody>
          <a:bodyPr/>
          <a:lstStyle/>
          <a:p>
            <a:fld id="{76487AB4-3101-4A53-A6DC-7C1F00D14E82}" type="slidenum">
              <a:rPr lang="en-CA" smtClean="0"/>
              <a:t>22</a:t>
            </a:fld>
            <a:endParaRPr lang="en-CA"/>
          </a:p>
        </p:txBody>
      </p:sp>
      <p:sp>
        <p:nvSpPr>
          <p:cNvPr id="2" name="Oval 1">
            <a:extLst>
              <a:ext uri="{FF2B5EF4-FFF2-40B4-BE49-F238E27FC236}">
                <a16:creationId xmlns:a16="http://schemas.microsoft.com/office/drawing/2014/main" id="{D469CA46-3E6B-46CF-B993-BF0F7CA1FBB0}"/>
              </a:ext>
            </a:extLst>
          </p:cNvPr>
          <p:cNvSpPr/>
          <p:nvPr/>
        </p:nvSpPr>
        <p:spPr>
          <a:xfrm>
            <a:off x="2699792" y="3721338"/>
            <a:ext cx="2520280" cy="6056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Arrow: Right 2">
            <a:extLst>
              <a:ext uri="{FF2B5EF4-FFF2-40B4-BE49-F238E27FC236}">
                <a16:creationId xmlns:a16="http://schemas.microsoft.com/office/drawing/2014/main" id="{0F9E0837-2898-415F-B14A-29C9A8FAB856}"/>
              </a:ext>
            </a:extLst>
          </p:cNvPr>
          <p:cNvSpPr/>
          <p:nvPr/>
        </p:nvSpPr>
        <p:spPr>
          <a:xfrm rot="14036408">
            <a:off x="4724134" y="4728115"/>
            <a:ext cx="1584176" cy="648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065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F81430-438C-4DA0-AE7D-39255D32720C}"/>
              </a:ext>
            </a:extLst>
          </p:cNvPr>
          <p:cNvPicPr>
            <a:picLocks noChangeAspect="1"/>
          </p:cNvPicPr>
          <p:nvPr/>
        </p:nvPicPr>
        <p:blipFill rotWithShape="1">
          <a:blip r:embed="rId2"/>
          <a:srcRect b="21372"/>
          <a:stretch/>
        </p:blipFill>
        <p:spPr>
          <a:xfrm>
            <a:off x="1222200" y="1556792"/>
            <a:ext cx="6699600" cy="5112568"/>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23</a:t>
            </a:fld>
            <a:endParaRPr lang="en-CA"/>
          </a:p>
        </p:txBody>
      </p:sp>
      <p:sp>
        <p:nvSpPr>
          <p:cNvPr id="5" name="Oval 4">
            <a:extLst>
              <a:ext uri="{FF2B5EF4-FFF2-40B4-BE49-F238E27FC236}">
                <a16:creationId xmlns:a16="http://schemas.microsoft.com/office/drawing/2014/main" id="{67AE2091-07D0-488E-B3E1-D32FE54D15D0}"/>
              </a:ext>
            </a:extLst>
          </p:cNvPr>
          <p:cNvSpPr/>
          <p:nvPr/>
        </p:nvSpPr>
        <p:spPr>
          <a:xfrm>
            <a:off x="2339752" y="4869159"/>
            <a:ext cx="5976664" cy="18523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F48FEEDB-5306-48C0-9743-2710B7709138}"/>
              </a:ext>
            </a:extLst>
          </p:cNvPr>
          <p:cNvSpPr/>
          <p:nvPr/>
        </p:nvSpPr>
        <p:spPr>
          <a:xfrm>
            <a:off x="4355976" y="3891328"/>
            <a:ext cx="1976028" cy="5895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78672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F81430-438C-4DA0-AE7D-39255D32720C}"/>
              </a:ext>
            </a:extLst>
          </p:cNvPr>
          <p:cNvPicPr>
            <a:picLocks noChangeAspect="1"/>
          </p:cNvPicPr>
          <p:nvPr/>
        </p:nvPicPr>
        <p:blipFill rotWithShape="1">
          <a:blip r:embed="rId2"/>
          <a:srcRect b="21372"/>
          <a:stretch/>
        </p:blipFill>
        <p:spPr>
          <a:xfrm>
            <a:off x="1222200" y="1556792"/>
            <a:ext cx="6699600" cy="5112568"/>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24</a:t>
            </a:fld>
            <a:endParaRPr lang="en-CA"/>
          </a:p>
        </p:txBody>
      </p:sp>
      <p:sp>
        <p:nvSpPr>
          <p:cNvPr id="5" name="Oval 4">
            <a:extLst>
              <a:ext uri="{FF2B5EF4-FFF2-40B4-BE49-F238E27FC236}">
                <a16:creationId xmlns:a16="http://schemas.microsoft.com/office/drawing/2014/main" id="{67AE2091-07D0-488E-B3E1-D32FE54D15D0}"/>
              </a:ext>
            </a:extLst>
          </p:cNvPr>
          <p:cNvSpPr/>
          <p:nvPr/>
        </p:nvSpPr>
        <p:spPr>
          <a:xfrm>
            <a:off x="2339752" y="5199891"/>
            <a:ext cx="6192688" cy="6531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27892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F81430-438C-4DA0-AE7D-39255D32720C}"/>
              </a:ext>
            </a:extLst>
          </p:cNvPr>
          <p:cNvPicPr>
            <a:picLocks noChangeAspect="1"/>
          </p:cNvPicPr>
          <p:nvPr/>
        </p:nvPicPr>
        <p:blipFill rotWithShape="1">
          <a:blip r:embed="rId2"/>
          <a:srcRect b="21372"/>
          <a:stretch/>
        </p:blipFill>
        <p:spPr>
          <a:xfrm>
            <a:off x="1222200" y="1556792"/>
            <a:ext cx="6699600" cy="5112568"/>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25</a:t>
            </a:fld>
            <a:endParaRPr lang="en-CA"/>
          </a:p>
        </p:txBody>
      </p:sp>
      <p:sp>
        <p:nvSpPr>
          <p:cNvPr id="5" name="Oval 4">
            <a:extLst>
              <a:ext uri="{FF2B5EF4-FFF2-40B4-BE49-F238E27FC236}">
                <a16:creationId xmlns:a16="http://schemas.microsoft.com/office/drawing/2014/main" id="{67AE2091-07D0-488E-B3E1-D32FE54D15D0}"/>
              </a:ext>
            </a:extLst>
          </p:cNvPr>
          <p:cNvSpPr/>
          <p:nvPr/>
        </p:nvSpPr>
        <p:spPr>
          <a:xfrm>
            <a:off x="2339752" y="5199891"/>
            <a:ext cx="6192688" cy="6531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Right 5">
            <a:extLst>
              <a:ext uri="{FF2B5EF4-FFF2-40B4-BE49-F238E27FC236}">
                <a16:creationId xmlns:a16="http://schemas.microsoft.com/office/drawing/2014/main" id="{91DB6CEA-ED1D-4C90-81FE-3122700B75CE}"/>
              </a:ext>
            </a:extLst>
          </p:cNvPr>
          <p:cNvSpPr/>
          <p:nvPr/>
        </p:nvSpPr>
        <p:spPr>
          <a:xfrm rot="19666161">
            <a:off x="6223794" y="5434406"/>
            <a:ext cx="480220" cy="2445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04336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F81430-438C-4DA0-AE7D-39255D32720C}"/>
              </a:ext>
            </a:extLst>
          </p:cNvPr>
          <p:cNvPicPr>
            <a:picLocks noChangeAspect="1"/>
          </p:cNvPicPr>
          <p:nvPr/>
        </p:nvPicPr>
        <p:blipFill rotWithShape="1">
          <a:blip r:embed="rId2"/>
          <a:srcRect b="21372"/>
          <a:stretch/>
        </p:blipFill>
        <p:spPr>
          <a:xfrm>
            <a:off x="1222200" y="1556792"/>
            <a:ext cx="6699600" cy="5112568"/>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26</a:t>
            </a:fld>
            <a:endParaRPr lang="en-CA"/>
          </a:p>
        </p:txBody>
      </p:sp>
      <p:sp>
        <p:nvSpPr>
          <p:cNvPr id="5" name="Oval 4">
            <a:extLst>
              <a:ext uri="{FF2B5EF4-FFF2-40B4-BE49-F238E27FC236}">
                <a16:creationId xmlns:a16="http://schemas.microsoft.com/office/drawing/2014/main" id="{67AE2091-07D0-488E-B3E1-D32FE54D15D0}"/>
              </a:ext>
            </a:extLst>
          </p:cNvPr>
          <p:cNvSpPr/>
          <p:nvPr/>
        </p:nvSpPr>
        <p:spPr>
          <a:xfrm>
            <a:off x="2339752" y="5199891"/>
            <a:ext cx="6192688" cy="6531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Right 5">
            <a:extLst>
              <a:ext uri="{FF2B5EF4-FFF2-40B4-BE49-F238E27FC236}">
                <a16:creationId xmlns:a16="http://schemas.microsoft.com/office/drawing/2014/main" id="{21DF15D1-1A4B-44BF-9C66-C01DA18281D7}"/>
              </a:ext>
            </a:extLst>
          </p:cNvPr>
          <p:cNvSpPr/>
          <p:nvPr/>
        </p:nvSpPr>
        <p:spPr>
          <a:xfrm rot="12362735">
            <a:off x="3665211" y="5445537"/>
            <a:ext cx="480220" cy="2445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25674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342919-AA3F-4DD6-A8F6-92B5C7579F2B}"/>
              </a:ext>
            </a:extLst>
          </p:cNvPr>
          <p:cNvPicPr>
            <a:picLocks noChangeAspect="1"/>
          </p:cNvPicPr>
          <p:nvPr/>
        </p:nvPicPr>
        <p:blipFill>
          <a:blip r:embed="rId2"/>
          <a:stretch>
            <a:fillRect/>
          </a:stretch>
        </p:blipFill>
        <p:spPr>
          <a:xfrm>
            <a:off x="1187623" y="1567726"/>
            <a:ext cx="6699600" cy="5173642"/>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27</a:t>
            </a:fld>
            <a:endParaRPr lang="en-CA"/>
          </a:p>
        </p:txBody>
      </p:sp>
    </p:spTree>
    <p:extLst>
      <p:ext uri="{BB962C8B-B14F-4D97-AF65-F5344CB8AC3E}">
        <p14:creationId xmlns:p14="http://schemas.microsoft.com/office/powerpoint/2010/main" val="2984039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342919-AA3F-4DD6-A8F6-92B5C7579F2B}"/>
              </a:ext>
            </a:extLst>
          </p:cNvPr>
          <p:cNvPicPr>
            <a:picLocks noChangeAspect="1"/>
          </p:cNvPicPr>
          <p:nvPr/>
        </p:nvPicPr>
        <p:blipFill>
          <a:blip r:embed="rId2"/>
          <a:stretch>
            <a:fillRect/>
          </a:stretch>
        </p:blipFill>
        <p:spPr>
          <a:xfrm>
            <a:off x="1187623" y="1567726"/>
            <a:ext cx="6699600" cy="5173642"/>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28</a:t>
            </a:fld>
            <a:endParaRPr lang="en-CA"/>
          </a:p>
        </p:txBody>
      </p:sp>
      <p:sp>
        <p:nvSpPr>
          <p:cNvPr id="5" name="Oval 4">
            <a:extLst>
              <a:ext uri="{FF2B5EF4-FFF2-40B4-BE49-F238E27FC236}">
                <a16:creationId xmlns:a16="http://schemas.microsoft.com/office/drawing/2014/main" id="{6A5A15DC-0037-4019-A871-6691D62EF8A2}"/>
              </a:ext>
            </a:extLst>
          </p:cNvPr>
          <p:cNvSpPr/>
          <p:nvPr/>
        </p:nvSpPr>
        <p:spPr>
          <a:xfrm>
            <a:off x="2051720" y="1988841"/>
            <a:ext cx="3024336"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34851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4587-4F90-4B84-B514-5E0C0A95488C}"/>
              </a:ext>
            </a:extLst>
          </p:cNvPr>
          <p:cNvSpPr>
            <a:spLocks noGrp="1"/>
          </p:cNvSpPr>
          <p:nvPr>
            <p:ph type="title"/>
          </p:nvPr>
        </p:nvSpPr>
        <p:spPr/>
        <p:txBody>
          <a:bodyPr/>
          <a:lstStyle/>
          <a:p>
            <a:r>
              <a:rPr lang="en-CA" dirty="0"/>
              <a:t>Common Posting Types on BC Bid</a:t>
            </a:r>
          </a:p>
        </p:txBody>
      </p:sp>
      <p:sp>
        <p:nvSpPr>
          <p:cNvPr id="3" name="Content Placeholder 2">
            <a:extLst>
              <a:ext uri="{FF2B5EF4-FFF2-40B4-BE49-F238E27FC236}">
                <a16:creationId xmlns:a16="http://schemas.microsoft.com/office/drawing/2014/main" id="{4B308E45-1DB9-451C-8DF4-320431E7836C}"/>
              </a:ext>
            </a:extLst>
          </p:cNvPr>
          <p:cNvSpPr>
            <a:spLocks noGrp="1"/>
          </p:cNvSpPr>
          <p:nvPr>
            <p:ph idx="1"/>
          </p:nvPr>
        </p:nvSpPr>
        <p:spPr>
          <a:xfrm>
            <a:off x="457200" y="2240869"/>
            <a:ext cx="8229600" cy="4680520"/>
          </a:xfrm>
        </p:spPr>
        <p:txBody>
          <a:bodyPr>
            <a:normAutofit fontScale="70000" lnSpcReduction="20000"/>
          </a:bodyPr>
          <a:lstStyle/>
          <a:p>
            <a:pPr marL="0" indent="0">
              <a:buNone/>
            </a:pPr>
            <a:r>
              <a:rPr lang="en-CA" sz="2400" b="1" dirty="0"/>
              <a:t>RFI = Request for Information</a:t>
            </a:r>
          </a:p>
          <a:p>
            <a:pPr marL="0" indent="0">
              <a:buNone/>
            </a:pPr>
            <a:r>
              <a:rPr lang="en-CA" sz="2400" b="1" dirty="0"/>
              <a:t>RFEI = Request for Expression of Interest</a:t>
            </a:r>
          </a:p>
          <a:p>
            <a:pPr marL="0" indent="0">
              <a:buNone/>
            </a:pPr>
            <a:endParaRPr lang="en-CA" sz="1700" b="1" dirty="0"/>
          </a:p>
          <a:p>
            <a:pPr marL="0" indent="0">
              <a:buNone/>
            </a:pPr>
            <a:r>
              <a:rPr lang="en-CA" sz="2400" b="1" dirty="0"/>
              <a:t>NTV = Notice to Vendors</a:t>
            </a:r>
          </a:p>
          <a:p>
            <a:pPr marL="0" indent="0">
              <a:buNone/>
            </a:pPr>
            <a:r>
              <a:rPr lang="en-CA" sz="2400" b="1" dirty="0"/>
              <a:t>NOPP = Notice of Planned Procurement</a:t>
            </a:r>
          </a:p>
          <a:p>
            <a:pPr marL="0" indent="0">
              <a:buNone/>
            </a:pPr>
            <a:endParaRPr lang="en-CA" sz="1700" b="1" dirty="0"/>
          </a:p>
          <a:p>
            <a:pPr marL="0" indent="0">
              <a:buNone/>
            </a:pPr>
            <a:r>
              <a:rPr lang="en-CA" sz="2400" b="1" dirty="0"/>
              <a:t>RFQ = Request for Qualifications</a:t>
            </a:r>
          </a:p>
          <a:p>
            <a:pPr marL="0" indent="0">
              <a:buNone/>
            </a:pPr>
            <a:endParaRPr lang="en-CA" sz="1700" b="1" dirty="0"/>
          </a:p>
          <a:p>
            <a:pPr marL="0" indent="0">
              <a:buNone/>
            </a:pPr>
            <a:r>
              <a:rPr lang="en-CA" sz="2400" b="1" dirty="0"/>
              <a:t>RSO = Request for Standing Offer</a:t>
            </a:r>
          </a:p>
          <a:p>
            <a:pPr marL="0" indent="0">
              <a:buNone/>
            </a:pPr>
            <a:r>
              <a:rPr lang="en-CA" sz="2400" b="1" dirty="0"/>
              <a:t>RSA = Request for Standing Arrangement</a:t>
            </a:r>
          </a:p>
          <a:p>
            <a:pPr marL="0" indent="0">
              <a:buNone/>
            </a:pPr>
            <a:r>
              <a:rPr lang="en-CA" sz="2400" b="1" dirty="0"/>
              <a:t>RCSA = Request for Corporate Supply Arrangement</a:t>
            </a:r>
          </a:p>
          <a:p>
            <a:pPr marL="0" indent="0">
              <a:buNone/>
            </a:pPr>
            <a:endParaRPr lang="en-CA" sz="1700" b="1" dirty="0"/>
          </a:p>
          <a:p>
            <a:pPr marL="0" indent="0">
              <a:buNone/>
            </a:pPr>
            <a:endParaRPr lang="en-CA" sz="700" b="1" dirty="0"/>
          </a:p>
          <a:p>
            <a:pPr marL="0" indent="0">
              <a:buNone/>
            </a:pPr>
            <a:r>
              <a:rPr lang="en-CA" sz="2400" b="1" dirty="0"/>
              <a:t>ITQ = Invitation to Quote</a:t>
            </a:r>
          </a:p>
          <a:p>
            <a:pPr marL="0" indent="0">
              <a:buNone/>
            </a:pPr>
            <a:r>
              <a:rPr lang="en-CA" sz="2400" b="1" dirty="0"/>
              <a:t>ITT = Invitation to Tender</a:t>
            </a:r>
          </a:p>
          <a:p>
            <a:pPr marL="0" indent="0">
              <a:buNone/>
            </a:pPr>
            <a:r>
              <a:rPr lang="en-CA" sz="2400" b="1" dirty="0"/>
              <a:t>RFP = Request for Proposals</a:t>
            </a:r>
          </a:p>
          <a:p>
            <a:pPr marL="0" indent="0">
              <a:buNone/>
            </a:pPr>
            <a:r>
              <a:rPr lang="en-CA" sz="2400" b="1" dirty="0"/>
              <a:t>SRFP = Short-Form Request for Proposals</a:t>
            </a:r>
          </a:p>
          <a:p>
            <a:pPr marL="0" indent="0">
              <a:buNone/>
            </a:pPr>
            <a:endParaRPr lang="en-CA" sz="1900" b="1" dirty="0"/>
          </a:p>
          <a:p>
            <a:pPr marL="0" indent="0">
              <a:buNone/>
            </a:pPr>
            <a:endParaRPr lang="en-CA" sz="700" b="1" dirty="0"/>
          </a:p>
          <a:p>
            <a:pPr marL="0" indent="0">
              <a:buNone/>
            </a:pPr>
            <a:r>
              <a:rPr lang="en-CA" sz="2400" b="1" dirty="0"/>
              <a:t>NOI = Notice of Intent</a:t>
            </a:r>
          </a:p>
        </p:txBody>
      </p:sp>
      <p:sp>
        <p:nvSpPr>
          <p:cNvPr id="4" name="Slide Number Placeholder 3">
            <a:extLst>
              <a:ext uri="{FF2B5EF4-FFF2-40B4-BE49-F238E27FC236}">
                <a16:creationId xmlns:a16="http://schemas.microsoft.com/office/drawing/2014/main" id="{356EAEC9-01E4-441E-A7F9-88C69643A87E}"/>
              </a:ext>
            </a:extLst>
          </p:cNvPr>
          <p:cNvSpPr>
            <a:spLocks noGrp="1"/>
          </p:cNvSpPr>
          <p:nvPr>
            <p:ph type="sldNum" sz="quarter" idx="12"/>
          </p:nvPr>
        </p:nvSpPr>
        <p:spPr/>
        <p:txBody>
          <a:bodyPr/>
          <a:lstStyle/>
          <a:p>
            <a:fld id="{76487AB4-3101-4A53-A6DC-7C1F00D14E82}" type="slidenum">
              <a:rPr lang="en-CA" smtClean="0"/>
              <a:t>29</a:t>
            </a:fld>
            <a:endParaRPr lang="en-CA"/>
          </a:p>
        </p:txBody>
      </p:sp>
    </p:spTree>
    <p:extLst>
      <p:ext uri="{BB962C8B-B14F-4D97-AF65-F5344CB8AC3E}">
        <p14:creationId xmlns:p14="http://schemas.microsoft.com/office/powerpoint/2010/main" val="157451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3712-6D29-407C-8825-8FE1DBCD20E1}"/>
              </a:ext>
            </a:extLst>
          </p:cNvPr>
          <p:cNvSpPr>
            <a:spLocks noGrp="1"/>
          </p:cNvSpPr>
          <p:nvPr>
            <p:ph type="title"/>
          </p:nvPr>
        </p:nvSpPr>
        <p:spPr/>
        <p:txBody>
          <a:bodyPr/>
          <a:lstStyle/>
          <a:p>
            <a:r>
              <a:rPr lang="en-CA" dirty="0"/>
              <a:t>Some Caveats…</a:t>
            </a:r>
          </a:p>
        </p:txBody>
      </p:sp>
      <p:sp>
        <p:nvSpPr>
          <p:cNvPr id="3" name="Content Placeholder 2">
            <a:extLst>
              <a:ext uri="{FF2B5EF4-FFF2-40B4-BE49-F238E27FC236}">
                <a16:creationId xmlns:a16="http://schemas.microsoft.com/office/drawing/2014/main" id="{289D5A1C-B1CF-4E47-B404-7658EBEE00D3}"/>
              </a:ext>
            </a:extLst>
          </p:cNvPr>
          <p:cNvSpPr>
            <a:spLocks noGrp="1"/>
          </p:cNvSpPr>
          <p:nvPr>
            <p:ph idx="1"/>
          </p:nvPr>
        </p:nvSpPr>
        <p:spPr/>
        <p:txBody>
          <a:bodyPr/>
          <a:lstStyle/>
          <a:p>
            <a:r>
              <a:rPr lang="en-CA" dirty="0"/>
              <a:t>This is a high-level overview; nuance will be lost.</a:t>
            </a:r>
          </a:p>
          <a:p>
            <a:pPr marL="0" indent="0">
              <a:buNone/>
            </a:pPr>
            <a:endParaRPr lang="en-CA" dirty="0"/>
          </a:p>
          <a:p>
            <a:r>
              <a:rPr lang="en-CA" dirty="0"/>
              <a:t>Conduct your own due-diligence to ensure you understand the process and your obligations.</a:t>
            </a:r>
          </a:p>
        </p:txBody>
      </p:sp>
      <p:sp>
        <p:nvSpPr>
          <p:cNvPr id="4" name="Slide Number Placeholder 3">
            <a:extLst>
              <a:ext uri="{FF2B5EF4-FFF2-40B4-BE49-F238E27FC236}">
                <a16:creationId xmlns:a16="http://schemas.microsoft.com/office/drawing/2014/main" id="{7B503298-1644-4BC1-9E8E-04D9CFBD77F9}"/>
              </a:ext>
            </a:extLst>
          </p:cNvPr>
          <p:cNvSpPr>
            <a:spLocks noGrp="1"/>
          </p:cNvSpPr>
          <p:nvPr>
            <p:ph type="sldNum" sz="quarter" idx="12"/>
          </p:nvPr>
        </p:nvSpPr>
        <p:spPr/>
        <p:txBody>
          <a:bodyPr/>
          <a:lstStyle/>
          <a:p>
            <a:fld id="{76487AB4-3101-4A53-A6DC-7C1F00D14E82}" type="slidenum">
              <a:rPr lang="en-CA" smtClean="0"/>
              <a:t>3</a:t>
            </a:fld>
            <a:endParaRPr lang="en-CA"/>
          </a:p>
        </p:txBody>
      </p:sp>
    </p:spTree>
    <p:extLst>
      <p:ext uri="{BB962C8B-B14F-4D97-AF65-F5344CB8AC3E}">
        <p14:creationId xmlns:p14="http://schemas.microsoft.com/office/powerpoint/2010/main" val="2031646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4587-4F90-4B84-B514-5E0C0A95488C}"/>
              </a:ext>
            </a:extLst>
          </p:cNvPr>
          <p:cNvSpPr>
            <a:spLocks noGrp="1"/>
          </p:cNvSpPr>
          <p:nvPr>
            <p:ph type="title"/>
          </p:nvPr>
        </p:nvSpPr>
        <p:spPr/>
        <p:txBody>
          <a:bodyPr/>
          <a:lstStyle/>
          <a:p>
            <a:r>
              <a:rPr lang="en-CA" dirty="0"/>
              <a:t>Common Posting Types on BC Bid</a:t>
            </a:r>
          </a:p>
        </p:txBody>
      </p:sp>
      <p:sp>
        <p:nvSpPr>
          <p:cNvPr id="3" name="Content Placeholder 2">
            <a:extLst>
              <a:ext uri="{FF2B5EF4-FFF2-40B4-BE49-F238E27FC236}">
                <a16:creationId xmlns:a16="http://schemas.microsoft.com/office/drawing/2014/main" id="{4B308E45-1DB9-451C-8DF4-320431E7836C}"/>
              </a:ext>
            </a:extLst>
          </p:cNvPr>
          <p:cNvSpPr>
            <a:spLocks noGrp="1"/>
          </p:cNvSpPr>
          <p:nvPr>
            <p:ph idx="1"/>
          </p:nvPr>
        </p:nvSpPr>
        <p:spPr>
          <a:xfrm>
            <a:off x="457200" y="2240869"/>
            <a:ext cx="8229600" cy="4680520"/>
          </a:xfrm>
        </p:spPr>
        <p:txBody>
          <a:bodyPr>
            <a:normAutofit fontScale="70000" lnSpcReduction="20000"/>
          </a:bodyPr>
          <a:lstStyle/>
          <a:p>
            <a:pPr marL="0" indent="0">
              <a:buNone/>
            </a:pPr>
            <a:r>
              <a:rPr lang="en-CA" sz="2400" b="1" dirty="0">
                <a:solidFill>
                  <a:srgbClr val="7030A0"/>
                </a:solidFill>
              </a:rPr>
              <a:t>RFI = Request for Information</a:t>
            </a:r>
          </a:p>
          <a:p>
            <a:pPr marL="0" indent="0">
              <a:buNone/>
            </a:pPr>
            <a:r>
              <a:rPr lang="en-CA" sz="2400" b="1" dirty="0">
                <a:solidFill>
                  <a:srgbClr val="7030A0"/>
                </a:solidFill>
              </a:rPr>
              <a:t>RFEI = Request for Expression of Interest</a:t>
            </a:r>
          </a:p>
          <a:p>
            <a:pPr marL="0" indent="0">
              <a:buNone/>
            </a:pPr>
            <a:endParaRPr lang="en-CA" sz="1700" b="1" dirty="0"/>
          </a:p>
          <a:p>
            <a:pPr marL="0" indent="0">
              <a:buNone/>
            </a:pPr>
            <a:r>
              <a:rPr lang="en-CA" sz="2400" b="1" dirty="0"/>
              <a:t>NTV = Notice to Vendors</a:t>
            </a:r>
          </a:p>
          <a:p>
            <a:pPr marL="0" indent="0">
              <a:buNone/>
            </a:pPr>
            <a:r>
              <a:rPr lang="en-CA" sz="2400" b="1" dirty="0"/>
              <a:t>NOPP = Notice of Planned Procurement</a:t>
            </a:r>
          </a:p>
          <a:p>
            <a:pPr marL="0" indent="0">
              <a:buNone/>
            </a:pPr>
            <a:endParaRPr lang="en-CA" sz="1700" b="1" dirty="0"/>
          </a:p>
          <a:p>
            <a:pPr marL="0" indent="0">
              <a:buNone/>
            </a:pPr>
            <a:r>
              <a:rPr lang="en-CA" sz="2400" b="1" dirty="0"/>
              <a:t>RFQ = Request for Qualifications</a:t>
            </a:r>
          </a:p>
          <a:p>
            <a:pPr marL="0" indent="0">
              <a:buNone/>
            </a:pPr>
            <a:endParaRPr lang="en-CA" sz="1700" b="1" dirty="0"/>
          </a:p>
          <a:p>
            <a:pPr marL="0" indent="0">
              <a:buNone/>
            </a:pPr>
            <a:r>
              <a:rPr lang="en-CA" sz="2400" b="1" dirty="0"/>
              <a:t>RSO = Request for Standing Offer</a:t>
            </a:r>
          </a:p>
          <a:p>
            <a:pPr marL="0" indent="0">
              <a:buNone/>
            </a:pPr>
            <a:r>
              <a:rPr lang="en-CA" sz="2400" b="1" dirty="0"/>
              <a:t>RSA = Request for Standing Arrangement</a:t>
            </a:r>
          </a:p>
          <a:p>
            <a:pPr marL="0" indent="0">
              <a:buNone/>
            </a:pPr>
            <a:r>
              <a:rPr lang="en-CA" sz="2400" b="1" dirty="0"/>
              <a:t>RCSA = Request for Corporate Supply Arrangement</a:t>
            </a:r>
          </a:p>
          <a:p>
            <a:pPr marL="0" indent="0">
              <a:buNone/>
            </a:pPr>
            <a:endParaRPr lang="en-CA" sz="1700" b="1" dirty="0"/>
          </a:p>
          <a:p>
            <a:pPr marL="0" indent="0">
              <a:buNone/>
            </a:pPr>
            <a:endParaRPr lang="en-CA" sz="700" b="1" dirty="0"/>
          </a:p>
          <a:p>
            <a:pPr marL="0" indent="0">
              <a:buNone/>
            </a:pPr>
            <a:r>
              <a:rPr lang="en-CA" sz="2400" b="1" dirty="0"/>
              <a:t>ITQ = Invitation to Quote</a:t>
            </a:r>
          </a:p>
          <a:p>
            <a:pPr marL="0" indent="0">
              <a:buNone/>
            </a:pPr>
            <a:r>
              <a:rPr lang="en-CA" sz="2400" b="1" dirty="0"/>
              <a:t>ITT = Invitation to Tender</a:t>
            </a:r>
          </a:p>
          <a:p>
            <a:pPr marL="0" indent="0">
              <a:buNone/>
            </a:pPr>
            <a:r>
              <a:rPr lang="en-CA" sz="2400" b="1" dirty="0"/>
              <a:t>RFP = Request for Proposals</a:t>
            </a:r>
          </a:p>
          <a:p>
            <a:pPr marL="0" indent="0">
              <a:buNone/>
            </a:pPr>
            <a:r>
              <a:rPr lang="en-CA" sz="2400" b="1" dirty="0"/>
              <a:t>SRFP = Short-Form Request for Proposals</a:t>
            </a:r>
          </a:p>
          <a:p>
            <a:pPr marL="0" indent="0">
              <a:buNone/>
            </a:pPr>
            <a:endParaRPr lang="en-CA" sz="1900" b="1" dirty="0"/>
          </a:p>
          <a:p>
            <a:pPr marL="0" indent="0">
              <a:buNone/>
            </a:pPr>
            <a:endParaRPr lang="en-CA" sz="700" b="1" dirty="0"/>
          </a:p>
          <a:p>
            <a:pPr marL="0" indent="0">
              <a:buNone/>
            </a:pPr>
            <a:r>
              <a:rPr lang="en-CA" sz="2400" b="1" dirty="0"/>
              <a:t>NOI = Notice of Intent</a:t>
            </a:r>
          </a:p>
        </p:txBody>
      </p:sp>
      <p:sp>
        <p:nvSpPr>
          <p:cNvPr id="4" name="Slide Number Placeholder 3">
            <a:extLst>
              <a:ext uri="{FF2B5EF4-FFF2-40B4-BE49-F238E27FC236}">
                <a16:creationId xmlns:a16="http://schemas.microsoft.com/office/drawing/2014/main" id="{356EAEC9-01E4-441E-A7F9-88C69643A87E}"/>
              </a:ext>
            </a:extLst>
          </p:cNvPr>
          <p:cNvSpPr>
            <a:spLocks noGrp="1"/>
          </p:cNvSpPr>
          <p:nvPr>
            <p:ph type="sldNum" sz="quarter" idx="12"/>
          </p:nvPr>
        </p:nvSpPr>
        <p:spPr/>
        <p:txBody>
          <a:bodyPr/>
          <a:lstStyle/>
          <a:p>
            <a:fld id="{76487AB4-3101-4A53-A6DC-7C1F00D14E82}" type="slidenum">
              <a:rPr lang="en-CA" smtClean="0"/>
              <a:t>30</a:t>
            </a:fld>
            <a:endParaRPr lang="en-CA"/>
          </a:p>
        </p:txBody>
      </p:sp>
      <p:sp>
        <p:nvSpPr>
          <p:cNvPr id="5" name="Left Brace 4">
            <a:extLst>
              <a:ext uri="{FF2B5EF4-FFF2-40B4-BE49-F238E27FC236}">
                <a16:creationId xmlns:a16="http://schemas.microsoft.com/office/drawing/2014/main" id="{2C439B2E-3213-4BFC-8246-0BF9F2079BC5}"/>
              </a:ext>
            </a:extLst>
          </p:cNvPr>
          <p:cNvSpPr/>
          <p:nvPr/>
        </p:nvSpPr>
        <p:spPr>
          <a:xfrm rot="10800000">
            <a:off x="5364088" y="2241344"/>
            <a:ext cx="360040" cy="467576"/>
          </a:xfrm>
          <a:prstGeom prst="lef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74CF4BA0-7EA7-47AC-AEBB-B2503432426B}"/>
              </a:ext>
            </a:extLst>
          </p:cNvPr>
          <p:cNvSpPr txBox="1"/>
          <p:nvPr/>
        </p:nvSpPr>
        <p:spPr>
          <a:xfrm>
            <a:off x="5868144" y="2290466"/>
            <a:ext cx="2376264" cy="369332"/>
          </a:xfrm>
          <a:prstGeom prst="rect">
            <a:avLst/>
          </a:prstGeom>
          <a:noFill/>
        </p:spPr>
        <p:txBody>
          <a:bodyPr wrap="square" rtlCol="0">
            <a:spAutoFit/>
          </a:bodyPr>
          <a:lstStyle/>
          <a:p>
            <a:r>
              <a:rPr lang="en-CA" b="1" dirty="0">
                <a:solidFill>
                  <a:srgbClr val="7030A0"/>
                </a:solidFill>
                <a:latin typeface="Myriad Pro Light" panose="020B0403030403020204"/>
              </a:rPr>
              <a:t>Information Gathering</a:t>
            </a:r>
          </a:p>
        </p:txBody>
      </p:sp>
    </p:spTree>
    <p:extLst>
      <p:ext uri="{BB962C8B-B14F-4D97-AF65-F5344CB8AC3E}">
        <p14:creationId xmlns:p14="http://schemas.microsoft.com/office/powerpoint/2010/main" val="1141792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4587-4F90-4B84-B514-5E0C0A95488C}"/>
              </a:ext>
            </a:extLst>
          </p:cNvPr>
          <p:cNvSpPr>
            <a:spLocks noGrp="1"/>
          </p:cNvSpPr>
          <p:nvPr>
            <p:ph type="title"/>
          </p:nvPr>
        </p:nvSpPr>
        <p:spPr/>
        <p:txBody>
          <a:bodyPr/>
          <a:lstStyle/>
          <a:p>
            <a:r>
              <a:rPr lang="en-CA" dirty="0"/>
              <a:t>Common Posting Types on BC Bid</a:t>
            </a:r>
          </a:p>
        </p:txBody>
      </p:sp>
      <p:sp>
        <p:nvSpPr>
          <p:cNvPr id="3" name="Content Placeholder 2">
            <a:extLst>
              <a:ext uri="{FF2B5EF4-FFF2-40B4-BE49-F238E27FC236}">
                <a16:creationId xmlns:a16="http://schemas.microsoft.com/office/drawing/2014/main" id="{4B308E45-1DB9-451C-8DF4-320431E7836C}"/>
              </a:ext>
            </a:extLst>
          </p:cNvPr>
          <p:cNvSpPr>
            <a:spLocks noGrp="1"/>
          </p:cNvSpPr>
          <p:nvPr>
            <p:ph idx="1"/>
          </p:nvPr>
        </p:nvSpPr>
        <p:spPr>
          <a:xfrm>
            <a:off x="457200" y="2240869"/>
            <a:ext cx="8229600" cy="4680520"/>
          </a:xfrm>
        </p:spPr>
        <p:txBody>
          <a:bodyPr>
            <a:normAutofit fontScale="70000" lnSpcReduction="20000"/>
          </a:bodyPr>
          <a:lstStyle/>
          <a:p>
            <a:pPr marL="0" indent="0">
              <a:buNone/>
            </a:pPr>
            <a:r>
              <a:rPr lang="en-CA" sz="2400" b="1" dirty="0">
                <a:solidFill>
                  <a:srgbClr val="7030A0"/>
                </a:solidFill>
              </a:rPr>
              <a:t>RFI = Request for Information</a:t>
            </a:r>
          </a:p>
          <a:p>
            <a:pPr marL="0" indent="0">
              <a:buNone/>
            </a:pPr>
            <a:r>
              <a:rPr lang="en-CA" sz="2400" b="1" dirty="0">
                <a:solidFill>
                  <a:srgbClr val="7030A0"/>
                </a:solidFill>
              </a:rPr>
              <a:t>RFEI = Request for Expression of Interest</a:t>
            </a:r>
          </a:p>
          <a:p>
            <a:pPr marL="0" indent="0">
              <a:buNone/>
            </a:pPr>
            <a:endParaRPr lang="en-CA" sz="1700" b="1" dirty="0"/>
          </a:p>
          <a:p>
            <a:pPr marL="0" indent="0">
              <a:buNone/>
            </a:pPr>
            <a:r>
              <a:rPr lang="en-CA" sz="2400" b="1" dirty="0">
                <a:solidFill>
                  <a:schemeClr val="accent5"/>
                </a:solidFill>
              </a:rPr>
              <a:t>NTV = Notice to Vendors</a:t>
            </a:r>
          </a:p>
          <a:p>
            <a:pPr marL="0" indent="0">
              <a:buNone/>
            </a:pPr>
            <a:r>
              <a:rPr lang="en-CA" sz="2400" b="1" dirty="0">
                <a:solidFill>
                  <a:schemeClr val="accent5"/>
                </a:solidFill>
              </a:rPr>
              <a:t>NOPP = Notice of Planned Procurement</a:t>
            </a:r>
          </a:p>
          <a:p>
            <a:pPr marL="0" indent="0">
              <a:buNone/>
            </a:pPr>
            <a:endParaRPr lang="en-CA" sz="1700" b="1" dirty="0"/>
          </a:p>
          <a:p>
            <a:pPr marL="0" indent="0">
              <a:buNone/>
            </a:pPr>
            <a:r>
              <a:rPr lang="en-CA" sz="2400" b="1" dirty="0"/>
              <a:t>RFQ = Request for Qualifications</a:t>
            </a:r>
          </a:p>
          <a:p>
            <a:pPr marL="0" indent="0">
              <a:buNone/>
            </a:pPr>
            <a:endParaRPr lang="en-CA" sz="1700" b="1" dirty="0"/>
          </a:p>
          <a:p>
            <a:pPr marL="0" indent="0">
              <a:buNone/>
            </a:pPr>
            <a:r>
              <a:rPr lang="en-CA" sz="2400" b="1" dirty="0"/>
              <a:t>RSO = Request for Standing Offer</a:t>
            </a:r>
          </a:p>
          <a:p>
            <a:pPr marL="0" indent="0">
              <a:buNone/>
            </a:pPr>
            <a:r>
              <a:rPr lang="en-CA" sz="2400" b="1" dirty="0"/>
              <a:t>RSA = Request for Standing Arrangement</a:t>
            </a:r>
          </a:p>
          <a:p>
            <a:pPr marL="0" indent="0">
              <a:buNone/>
            </a:pPr>
            <a:r>
              <a:rPr lang="en-CA" sz="2400" b="1" dirty="0"/>
              <a:t>RCSA = Request for Corporate Supply Arrangement</a:t>
            </a:r>
          </a:p>
          <a:p>
            <a:pPr marL="0" indent="0">
              <a:buNone/>
            </a:pPr>
            <a:endParaRPr lang="en-CA" sz="1700" b="1" dirty="0"/>
          </a:p>
          <a:p>
            <a:pPr marL="0" indent="0">
              <a:buNone/>
            </a:pPr>
            <a:endParaRPr lang="en-CA" sz="700" b="1" dirty="0"/>
          </a:p>
          <a:p>
            <a:pPr marL="0" indent="0">
              <a:buNone/>
            </a:pPr>
            <a:r>
              <a:rPr lang="en-CA" sz="2400" b="1" dirty="0"/>
              <a:t>ITQ = Invitation to Quote</a:t>
            </a:r>
          </a:p>
          <a:p>
            <a:pPr marL="0" indent="0">
              <a:buNone/>
            </a:pPr>
            <a:r>
              <a:rPr lang="en-CA" sz="2400" b="1" dirty="0"/>
              <a:t>ITT = Invitation to Tender</a:t>
            </a:r>
          </a:p>
          <a:p>
            <a:pPr marL="0" indent="0">
              <a:buNone/>
            </a:pPr>
            <a:r>
              <a:rPr lang="en-CA" sz="2400" b="1" dirty="0"/>
              <a:t>RFP = Request for Proposals</a:t>
            </a:r>
          </a:p>
          <a:p>
            <a:pPr marL="0" indent="0">
              <a:buNone/>
            </a:pPr>
            <a:r>
              <a:rPr lang="en-CA" sz="2400" b="1" dirty="0"/>
              <a:t>SRFP = Short-Form Request for Proposals</a:t>
            </a:r>
          </a:p>
          <a:p>
            <a:pPr marL="0" indent="0">
              <a:buNone/>
            </a:pPr>
            <a:endParaRPr lang="en-CA" sz="1900" b="1" dirty="0"/>
          </a:p>
          <a:p>
            <a:pPr marL="0" indent="0">
              <a:buNone/>
            </a:pPr>
            <a:endParaRPr lang="en-CA" sz="700" b="1" dirty="0"/>
          </a:p>
          <a:p>
            <a:pPr marL="0" indent="0">
              <a:buNone/>
            </a:pPr>
            <a:r>
              <a:rPr lang="en-CA" sz="2400" b="1" dirty="0"/>
              <a:t>NOI = Notice of Intent</a:t>
            </a:r>
          </a:p>
        </p:txBody>
      </p:sp>
      <p:sp>
        <p:nvSpPr>
          <p:cNvPr id="4" name="Slide Number Placeholder 3">
            <a:extLst>
              <a:ext uri="{FF2B5EF4-FFF2-40B4-BE49-F238E27FC236}">
                <a16:creationId xmlns:a16="http://schemas.microsoft.com/office/drawing/2014/main" id="{356EAEC9-01E4-441E-A7F9-88C69643A87E}"/>
              </a:ext>
            </a:extLst>
          </p:cNvPr>
          <p:cNvSpPr>
            <a:spLocks noGrp="1"/>
          </p:cNvSpPr>
          <p:nvPr>
            <p:ph type="sldNum" sz="quarter" idx="12"/>
          </p:nvPr>
        </p:nvSpPr>
        <p:spPr/>
        <p:txBody>
          <a:bodyPr/>
          <a:lstStyle/>
          <a:p>
            <a:fld id="{76487AB4-3101-4A53-A6DC-7C1F00D14E82}" type="slidenum">
              <a:rPr lang="en-CA" smtClean="0"/>
              <a:t>31</a:t>
            </a:fld>
            <a:endParaRPr lang="en-CA"/>
          </a:p>
        </p:txBody>
      </p:sp>
      <p:sp>
        <p:nvSpPr>
          <p:cNvPr id="5" name="Left Brace 4">
            <a:extLst>
              <a:ext uri="{FF2B5EF4-FFF2-40B4-BE49-F238E27FC236}">
                <a16:creationId xmlns:a16="http://schemas.microsoft.com/office/drawing/2014/main" id="{2C439B2E-3213-4BFC-8246-0BF9F2079BC5}"/>
              </a:ext>
            </a:extLst>
          </p:cNvPr>
          <p:cNvSpPr/>
          <p:nvPr/>
        </p:nvSpPr>
        <p:spPr>
          <a:xfrm rot="10800000">
            <a:off x="5364088" y="2241344"/>
            <a:ext cx="360040" cy="467576"/>
          </a:xfrm>
          <a:prstGeom prst="lef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74CF4BA0-7EA7-47AC-AEBB-B2503432426B}"/>
              </a:ext>
            </a:extLst>
          </p:cNvPr>
          <p:cNvSpPr txBox="1"/>
          <p:nvPr/>
        </p:nvSpPr>
        <p:spPr>
          <a:xfrm>
            <a:off x="5868144" y="2290466"/>
            <a:ext cx="2376264" cy="369332"/>
          </a:xfrm>
          <a:prstGeom prst="rect">
            <a:avLst/>
          </a:prstGeom>
          <a:noFill/>
        </p:spPr>
        <p:txBody>
          <a:bodyPr wrap="square" rtlCol="0">
            <a:spAutoFit/>
          </a:bodyPr>
          <a:lstStyle/>
          <a:p>
            <a:r>
              <a:rPr lang="en-CA" b="1" dirty="0">
                <a:solidFill>
                  <a:srgbClr val="7030A0"/>
                </a:solidFill>
                <a:latin typeface="Myriad Pro Light" panose="020B0403030403020204"/>
              </a:rPr>
              <a:t>Information Gathering</a:t>
            </a:r>
          </a:p>
        </p:txBody>
      </p:sp>
      <p:sp>
        <p:nvSpPr>
          <p:cNvPr id="7" name="Left Brace 6">
            <a:extLst>
              <a:ext uri="{FF2B5EF4-FFF2-40B4-BE49-F238E27FC236}">
                <a16:creationId xmlns:a16="http://schemas.microsoft.com/office/drawing/2014/main" id="{EEF07FFC-E22F-43A2-A050-301B14E42658}"/>
              </a:ext>
            </a:extLst>
          </p:cNvPr>
          <p:cNvSpPr/>
          <p:nvPr/>
        </p:nvSpPr>
        <p:spPr>
          <a:xfrm rot="10800000">
            <a:off x="5364088" y="2949873"/>
            <a:ext cx="360040" cy="467576"/>
          </a:xfrm>
          <a:prstGeom prst="lef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77DE165D-835E-4293-9CA2-1084FD762005}"/>
              </a:ext>
            </a:extLst>
          </p:cNvPr>
          <p:cNvSpPr txBox="1"/>
          <p:nvPr/>
        </p:nvSpPr>
        <p:spPr>
          <a:xfrm>
            <a:off x="5868144" y="2846422"/>
            <a:ext cx="2376264" cy="646331"/>
          </a:xfrm>
          <a:prstGeom prst="rect">
            <a:avLst/>
          </a:prstGeom>
          <a:noFill/>
        </p:spPr>
        <p:txBody>
          <a:bodyPr wrap="square" rtlCol="0">
            <a:spAutoFit/>
          </a:bodyPr>
          <a:lstStyle/>
          <a:p>
            <a:r>
              <a:rPr lang="en-CA" b="1" dirty="0">
                <a:solidFill>
                  <a:schemeClr val="accent5"/>
                </a:solidFill>
                <a:latin typeface="Myriad Pro Light" panose="020B0403030403020204"/>
              </a:rPr>
              <a:t>Communications to Vendors</a:t>
            </a:r>
          </a:p>
        </p:txBody>
      </p:sp>
    </p:spTree>
    <p:extLst>
      <p:ext uri="{BB962C8B-B14F-4D97-AF65-F5344CB8AC3E}">
        <p14:creationId xmlns:p14="http://schemas.microsoft.com/office/powerpoint/2010/main" val="48890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4587-4F90-4B84-B514-5E0C0A95488C}"/>
              </a:ext>
            </a:extLst>
          </p:cNvPr>
          <p:cNvSpPr>
            <a:spLocks noGrp="1"/>
          </p:cNvSpPr>
          <p:nvPr>
            <p:ph type="title"/>
          </p:nvPr>
        </p:nvSpPr>
        <p:spPr/>
        <p:txBody>
          <a:bodyPr/>
          <a:lstStyle/>
          <a:p>
            <a:r>
              <a:rPr lang="en-CA" dirty="0"/>
              <a:t>Common Posting Types on BC Bid</a:t>
            </a:r>
          </a:p>
        </p:txBody>
      </p:sp>
      <p:sp>
        <p:nvSpPr>
          <p:cNvPr id="3" name="Content Placeholder 2">
            <a:extLst>
              <a:ext uri="{FF2B5EF4-FFF2-40B4-BE49-F238E27FC236}">
                <a16:creationId xmlns:a16="http://schemas.microsoft.com/office/drawing/2014/main" id="{4B308E45-1DB9-451C-8DF4-320431E7836C}"/>
              </a:ext>
            </a:extLst>
          </p:cNvPr>
          <p:cNvSpPr>
            <a:spLocks noGrp="1"/>
          </p:cNvSpPr>
          <p:nvPr>
            <p:ph idx="1"/>
          </p:nvPr>
        </p:nvSpPr>
        <p:spPr>
          <a:xfrm>
            <a:off x="457200" y="2240869"/>
            <a:ext cx="8229600" cy="4680520"/>
          </a:xfrm>
        </p:spPr>
        <p:txBody>
          <a:bodyPr>
            <a:normAutofit fontScale="70000" lnSpcReduction="20000"/>
          </a:bodyPr>
          <a:lstStyle/>
          <a:p>
            <a:pPr marL="0" indent="0">
              <a:buNone/>
            </a:pPr>
            <a:r>
              <a:rPr lang="en-CA" sz="2400" b="1" dirty="0">
                <a:solidFill>
                  <a:srgbClr val="7030A0"/>
                </a:solidFill>
              </a:rPr>
              <a:t>RFI = Request for Information</a:t>
            </a:r>
          </a:p>
          <a:p>
            <a:pPr marL="0" indent="0">
              <a:buNone/>
            </a:pPr>
            <a:r>
              <a:rPr lang="en-CA" sz="2400" b="1" dirty="0">
                <a:solidFill>
                  <a:srgbClr val="7030A0"/>
                </a:solidFill>
              </a:rPr>
              <a:t>RFEI = Request for Expression of Interest</a:t>
            </a:r>
          </a:p>
          <a:p>
            <a:pPr marL="0" indent="0">
              <a:buNone/>
            </a:pPr>
            <a:endParaRPr lang="en-CA" sz="1700" b="1" dirty="0"/>
          </a:p>
          <a:p>
            <a:pPr marL="0" indent="0">
              <a:buNone/>
            </a:pPr>
            <a:r>
              <a:rPr lang="en-CA" sz="2400" b="1" dirty="0">
                <a:solidFill>
                  <a:schemeClr val="accent5"/>
                </a:solidFill>
              </a:rPr>
              <a:t>NTV = Notice to Vendors</a:t>
            </a:r>
          </a:p>
          <a:p>
            <a:pPr marL="0" indent="0">
              <a:buNone/>
            </a:pPr>
            <a:r>
              <a:rPr lang="en-CA" sz="2400" b="1" dirty="0">
                <a:solidFill>
                  <a:schemeClr val="accent5"/>
                </a:solidFill>
              </a:rPr>
              <a:t>NOPP = Notice of Planned Procurement</a:t>
            </a:r>
          </a:p>
          <a:p>
            <a:pPr marL="0" indent="0">
              <a:buNone/>
            </a:pPr>
            <a:endParaRPr lang="en-CA" sz="1700" b="1" dirty="0"/>
          </a:p>
          <a:p>
            <a:pPr marL="0" indent="0">
              <a:buNone/>
            </a:pPr>
            <a:r>
              <a:rPr lang="en-CA" sz="2400" b="1" dirty="0">
                <a:solidFill>
                  <a:schemeClr val="accent6">
                    <a:lumMod val="75000"/>
                  </a:schemeClr>
                </a:solidFill>
              </a:rPr>
              <a:t>RFQ = Request for Qualifications</a:t>
            </a:r>
          </a:p>
          <a:p>
            <a:pPr marL="0" indent="0">
              <a:buNone/>
            </a:pPr>
            <a:endParaRPr lang="en-CA" sz="1700" b="1" dirty="0"/>
          </a:p>
          <a:p>
            <a:pPr marL="0" indent="0">
              <a:buNone/>
            </a:pPr>
            <a:r>
              <a:rPr lang="en-CA" sz="2400" b="1" dirty="0"/>
              <a:t>RSO = Request for Standing Offer</a:t>
            </a:r>
          </a:p>
          <a:p>
            <a:pPr marL="0" indent="0">
              <a:buNone/>
            </a:pPr>
            <a:r>
              <a:rPr lang="en-CA" sz="2400" b="1" dirty="0"/>
              <a:t>RSA = Request for Standing Arrangement</a:t>
            </a:r>
          </a:p>
          <a:p>
            <a:pPr marL="0" indent="0">
              <a:buNone/>
            </a:pPr>
            <a:r>
              <a:rPr lang="en-CA" sz="2400" b="1" dirty="0"/>
              <a:t>RCSA = Request for Corporate Supply Arrangement</a:t>
            </a:r>
          </a:p>
          <a:p>
            <a:pPr marL="0" indent="0">
              <a:buNone/>
            </a:pPr>
            <a:endParaRPr lang="en-CA" sz="1700" b="1" dirty="0"/>
          </a:p>
          <a:p>
            <a:pPr marL="0" indent="0">
              <a:buNone/>
            </a:pPr>
            <a:endParaRPr lang="en-CA" sz="700" b="1" dirty="0"/>
          </a:p>
          <a:p>
            <a:pPr marL="0" indent="0">
              <a:buNone/>
            </a:pPr>
            <a:r>
              <a:rPr lang="en-CA" sz="2400" b="1" dirty="0"/>
              <a:t>ITQ = Invitation to Quote</a:t>
            </a:r>
          </a:p>
          <a:p>
            <a:pPr marL="0" indent="0">
              <a:buNone/>
            </a:pPr>
            <a:r>
              <a:rPr lang="en-CA" sz="2400" b="1" dirty="0"/>
              <a:t>ITT = Invitation to Tender</a:t>
            </a:r>
          </a:p>
          <a:p>
            <a:pPr marL="0" indent="0">
              <a:buNone/>
            </a:pPr>
            <a:r>
              <a:rPr lang="en-CA" sz="2400" b="1" dirty="0"/>
              <a:t>RFP = Request for Proposals</a:t>
            </a:r>
          </a:p>
          <a:p>
            <a:pPr marL="0" indent="0">
              <a:buNone/>
            </a:pPr>
            <a:r>
              <a:rPr lang="en-CA" sz="2400" b="1" dirty="0"/>
              <a:t>SRFP = Short-Form Request for Proposals</a:t>
            </a:r>
          </a:p>
          <a:p>
            <a:pPr marL="0" indent="0">
              <a:buNone/>
            </a:pPr>
            <a:endParaRPr lang="en-CA" sz="1900" b="1" dirty="0"/>
          </a:p>
          <a:p>
            <a:pPr marL="0" indent="0">
              <a:buNone/>
            </a:pPr>
            <a:endParaRPr lang="en-CA" sz="700" b="1" dirty="0"/>
          </a:p>
          <a:p>
            <a:pPr marL="0" indent="0">
              <a:buNone/>
            </a:pPr>
            <a:r>
              <a:rPr lang="en-CA" sz="2400" b="1" dirty="0"/>
              <a:t>NOI = Notice of Intent</a:t>
            </a:r>
          </a:p>
        </p:txBody>
      </p:sp>
      <p:sp>
        <p:nvSpPr>
          <p:cNvPr id="4" name="Slide Number Placeholder 3">
            <a:extLst>
              <a:ext uri="{FF2B5EF4-FFF2-40B4-BE49-F238E27FC236}">
                <a16:creationId xmlns:a16="http://schemas.microsoft.com/office/drawing/2014/main" id="{356EAEC9-01E4-441E-A7F9-88C69643A87E}"/>
              </a:ext>
            </a:extLst>
          </p:cNvPr>
          <p:cNvSpPr>
            <a:spLocks noGrp="1"/>
          </p:cNvSpPr>
          <p:nvPr>
            <p:ph type="sldNum" sz="quarter" idx="12"/>
          </p:nvPr>
        </p:nvSpPr>
        <p:spPr/>
        <p:txBody>
          <a:bodyPr/>
          <a:lstStyle/>
          <a:p>
            <a:fld id="{76487AB4-3101-4A53-A6DC-7C1F00D14E82}" type="slidenum">
              <a:rPr lang="en-CA" smtClean="0"/>
              <a:t>32</a:t>
            </a:fld>
            <a:endParaRPr lang="en-CA"/>
          </a:p>
        </p:txBody>
      </p:sp>
      <p:sp>
        <p:nvSpPr>
          <p:cNvPr id="5" name="Left Brace 4">
            <a:extLst>
              <a:ext uri="{FF2B5EF4-FFF2-40B4-BE49-F238E27FC236}">
                <a16:creationId xmlns:a16="http://schemas.microsoft.com/office/drawing/2014/main" id="{2C439B2E-3213-4BFC-8246-0BF9F2079BC5}"/>
              </a:ext>
            </a:extLst>
          </p:cNvPr>
          <p:cNvSpPr/>
          <p:nvPr/>
        </p:nvSpPr>
        <p:spPr>
          <a:xfrm rot="10800000">
            <a:off x="5364088" y="2241344"/>
            <a:ext cx="360040" cy="467576"/>
          </a:xfrm>
          <a:prstGeom prst="lef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74CF4BA0-7EA7-47AC-AEBB-B2503432426B}"/>
              </a:ext>
            </a:extLst>
          </p:cNvPr>
          <p:cNvSpPr txBox="1"/>
          <p:nvPr/>
        </p:nvSpPr>
        <p:spPr>
          <a:xfrm>
            <a:off x="5868144" y="2290466"/>
            <a:ext cx="2376264" cy="369332"/>
          </a:xfrm>
          <a:prstGeom prst="rect">
            <a:avLst/>
          </a:prstGeom>
          <a:noFill/>
        </p:spPr>
        <p:txBody>
          <a:bodyPr wrap="square" rtlCol="0">
            <a:spAutoFit/>
          </a:bodyPr>
          <a:lstStyle/>
          <a:p>
            <a:r>
              <a:rPr lang="en-CA" b="1" dirty="0">
                <a:solidFill>
                  <a:srgbClr val="7030A0"/>
                </a:solidFill>
                <a:latin typeface="Myriad Pro Light" panose="020B0403030403020204"/>
              </a:rPr>
              <a:t>Information Gathering</a:t>
            </a:r>
          </a:p>
        </p:txBody>
      </p:sp>
      <p:sp>
        <p:nvSpPr>
          <p:cNvPr id="7" name="Left Brace 6">
            <a:extLst>
              <a:ext uri="{FF2B5EF4-FFF2-40B4-BE49-F238E27FC236}">
                <a16:creationId xmlns:a16="http://schemas.microsoft.com/office/drawing/2014/main" id="{EEF07FFC-E22F-43A2-A050-301B14E42658}"/>
              </a:ext>
            </a:extLst>
          </p:cNvPr>
          <p:cNvSpPr/>
          <p:nvPr/>
        </p:nvSpPr>
        <p:spPr>
          <a:xfrm rot="10800000">
            <a:off x="5364088" y="2949873"/>
            <a:ext cx="360040" cy="467576"/>
          </a:xfrm>
          <a:prstGeom prst="lef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77DE165D-835E-4293-9CA2-1084FD762005}"/>
              </a:ext>
            </a:extLst>
          </p:cNvPr>
          <p:cNvSpPr txBox="1"/>
          <p:nvPr/>
        </p:nvSpPr>
        <p:spPr>
          <a:xfrm>
            <a:off x="5868144" y="2846422"/>
            <a:ext cx="2376264" cy="646331"/>
          </a:xfrm>
          <a:prstGeom prst="rect">
            <a:avLst/>
          </a:prstGeom>
          <a:noFill/>
        </p:spPr>
        <p:txBody>
          <a:bodyPr wrap="square" rtlCol="0">
            <a:spAutoFit/>
          </a:bodyPr>
          <a:lstStyle/>
          <a:p>
            <a:r>
              <a:rPr lang="en-CA" b="1" dirty="0">
                <a:solidFill>
                  <a:schemeClr val="accent5"/>
                </a:solidFill>
                <a:latin typeface="Myriad Pro Light" panose="020B0403030403020204"/>
              </a:rPr>
              <a:t>Communications to Vendors</a:t>
            </a:r>
          </a:p>
        </p:txBody>
      </p:sp>
      <p:sp>
        <p:nvSpPr>
          <p:cNvPr id="9" name="Left Brace 8">
            <a:extLst>
              <a:ext uri="{FF2B5EF4-FFF2-40B4-BE49-F238E27FC236}">
                <a16:creationId xmlns:a16="http://schemas.microsoft.com/office/drawing/2014/main" id="{D198087C-B6EA-4C78-AEA8-CF4C7CD59C48}"/>
              </a:ext>
            </a:extLst>
          </p:cNvPr>
          <p:cNvSpPr/>
          <p:nvPr/>
        </p:nvSpPr>
        <p:spPr>
          <a:xfrm rot="10800000">
            <a:off x="5364089" y="3533858"/>
            <a:ext cx="360040" cy="467576"/>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B34434E4-4B3A-4402-8404-1E946FFD1312}"/>
              </a:ext>
            </a:extLst>
          </p:cNvPr>
          <p:cNvSpPr txBox="1"/>
          <p:nvPr/>
        </p:nvSpPr>
        <p:spPr>
          <a:xfrm>
            <a:off x="5868144" y="3495443"/>
            <a:ext cx="2728829" cy="646331"/>
          </a:xfrm>
          <a:prstGeom prst="rect">
            <a:avLst/>
          </a:prstGeom>
          <a:noFill/>
        </p:spPr>
        <p:txBody>
          <a:bodyPr wrap="square" rtlCol="0">
            <a:spAutoFit/>
          </a:bodyPr>
          <a:lstStyle/>
          <a:p>
            <a:r>
              <a:rPr lang="en-CA" b="1" dirty="0">
                <a:solidFill>
                  <a:schemeClr val="accent6">
                    <a:lumMod val="75000"/>
                  </a:schemeClr>
                </a:solidFill>
                <a:latin typeface="Myriad Pro Light" panose="020B0403030403020204"/>
              </a:rPr>
              <a:t>Pre-Qualification for one or more Procurements</a:t>
            </a:r>
          </a:p>
        </p:txBody>
      </p:sp>
    </p:spTree>
    <p:extLst>
      <p:ext uri="{BB962C8B-B14F-4D97-AF65-F5344CB8AC3E}">
        <p14:creationId xmlns:p14="http://schemas.microsoft.com/office/powerpoint/2010/main" val="3518778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4587-4F90-4B84-B514-5E0C0A95488C}"/>
              </a:ext>
            </a:extLst>
          </p:cNvPr>
          <p:cNvSpPr>
            <a:spLocks noGrp="1"/>
          </p:cNvSpPr>
          <p:nvPr>
            <p:ph type="title"/>
          </p:nvPr>
        </p:nvSpPr>
        <p:spPr/>
        <p:txBody>
          <a:bodyPr/>
          <a:lstStyle/>
          <a:p>
            <a:r>
              <a:rPr lang="en-CA" dirty="0"/>
              <a:t>Common Posting Types on BC Bid</a:t>
            </a:r>
          </a:p>
        </p:txBody>
      </p:sp>
      <p:sp>
        <p:nvSpPr>
          <p:cNvPr id="3" name="Content Placeholder 2">
            <a:extLst>
              <a:ext uri="{FF2B5EF4-FFF2-40B4-BE49-F238E27FC236}">
                <a16:creationId xmlns:a16="http://schemas.microsoft.com/office/drawing/2014/main" id="{4B308E45-1DB9-451C-8DF4-320431E7836C}"/>
              </a:ext>
            </a:extLst>
          </p:cNvPr>
          <p:cNvSpPr>
            <a:spLocks noGrp="1"/>
          </p:cNvSpPr>
          <p:nvPr>
            <p:ph idx="1"/>
          </p:nvPr>
        </p:nvSpPr>
        <p:spPr>
          <a:xfrm>
            <a:off x="457200" y="2240869"/>
            <a:ext cx="8229600" cy="4680520"/>
          </a:xfrm>
        </p:spPr>
        <p:txBody>
          <a:bodyPr>
            <a:normAutofit fontScale="70000" lnSpcReduction="20000"/>
          </a:bodyPr>
          <a:lstStyle/>
          <a:p>
            <a:pPr marL="0" indent="0">
              <a:buNone/>
            </a:pPr>
            <a:r>
              <a:rPr lang="en-CA" sz="2400" b="1" dirty="0">
                <a:solidFill>
                  <a:srgbClr val="7030A0"/>
                </a:solidFill>
              </a:rPr>
              <a:t>RFI = Request for Information</a:t>
            </a:r>
          </a:p>
          <a:p>
            <a:pPr marL="0" indent="0">
              <a:buNone/>
            </a:pPr>
            <a:r>
              <a:rPr lang="en-CA" sz="2400" b="1" dirty="0">
                <a:solidFill>
                  <a:srgbClr val="7030A0"/>
                </a:solidFill>
              </a:rPr>
              <a:t>RFEI = Request for Expression of Interest</a:t>
            </a:r>
          </a:p>
          <a:p>
            <a:pPr marL="0" indent="0">
              <a:buNone/>
            </a:pPr>
            <a:endParaRPr lang="en-CA" sz="1700" b="1" dirty="0"/>
          </a:p>
          <a:p>
            <a:pPr marL="0" indent="0">
              <a:buNone/>
            </a:pPr>
            <a:r>
              <a:rPr lang="en-CA" sz="2400" b="1" dirty="0">
                <a:solidFill>
                  <a:schemeClr val="accent5"/>
                </a:solidFill>
              </a:rPr>
              <a:t>NTV = Notice to Vendors</a:t>
            </a:r>
          </a:p>
          <a:p>
            <a:pPr marL="0" indent="0">
              <a:buNone/>
            </a:pPr>
            <a:r>
              <a:rPr lang="en-CA" sz="2400" b="1" dirty="0">
                <a:solidFill>
                  <a:schemeClr val="accent5"/>
                </a:solidFill>
              </a:rPr>
              <a:t>NOPP = Notice of Planned Procurement</a:t>
            </a:r>
          </a:p>
          <a:p>
            <a:pPr marL="0" indent="0">
              <a:buNone/>
            </a:pPr>
            <a:endParaRPr lang="en-CA" sz="1700" b="1" dirty="0"/>
          </a:p>
          <a:p>
            <a:pPr marL="0" indent="0">
              <a:buNone/>
            </a:pPr>
            <a:r>
              <a:rPr lang="en-CA" sz="2400" b="1" dirty="0">
                <a:solidFill>
                  <a:schemeClr val="accent6">
                    <a:lumMod val="75000"/>
                  </a:schemeClr>
                </a:solidFill>
              </a:rPr>
              <a:t>RFQ = Request for Qualifications</a:t>
            </a:r>
          </a:p>
          <a:p>
            <a:pPr marL="0" indent="0">
              <a:buNone/>
            </a:pPr>
            <a:endParaRPr lang="en-CA" sz="1700" b="1" dirty="0"/>
          </a:p>
          <a:p>
            <a:pPr marL="0" indent="0">
              <a:buNone/>
            </a:pPr>
            <a:r>
              <a:rPr lang="en-CA" sz="2400" b="1" dirty="0">
                <a:solidFill>
                  <a:schemeClr val="tx2"/>
                </a:solidFill>
              </a:rPr>
              <a:t>RSO = Request for Standing Offer</a:t>
            </a:r>
          </a:p>
          <a:p>
            <a:pPr marL="0" indent="0">
              <a:buNone/>
            </a:pPr>
            <a:r>
              <a:rPr lang="en-CA" sz="2400" b="1" dirty="0">
                <a:solidFill>
                  <a:schemeClr val="tx2"/>
                </a:solidFill>
              </a:rPr>
              <a:t>RSA = Request for Standing Arrangement</a:t>
            </a:r>
          </a:p>
          <a:p>
            <a:pPr marL="0" indent="0">
              <a:buNone/>
            </a:pPr>
            <a:r>
              <a:rPr lang="en-CA" sz="2400" b="1" dirty="0">
                <a:solidFill>
                  <a:schemeClr val="tx2"/>
                </a:solidFill>
              </a:rPr>
              <a:t>RCSA = Request for Corporate Supply Arrangement</a:t>
            </a:r>
          </a:p>
          <a:p>
            <a:pPr marL="0" indent="0">
              <a:buNone/>
            </a:pPr>
            <a:endParaRPr lang="en-CA" sz="1700" b="1" dirty="0"/>
          </a:p>
          <a:p>
            <a:pPr marL="0" indent="0">
              <a:buNone/>
            </a:pPr>
            <a:endParaRPr lang="en-CA" sz="700" b="1" dirty="0">
              <a:solidFill>
                <a:schemeClr val="accent2"/>
              </a:solidFill>
            </a:endParaRPr>
          </a:p>
          <a:p>
            <a:pPr marL="0" indent="0">
              <a:buNone/>
            </a:pPr>
            <a:r>
              <a:rPr lang="en-CA" sz="2400" b="1" dirty="0"/>
              <a:t>ITQ = Invitation to Quote</a:t>
            </a:r>
          </a:p>
          <a:p>
            <a:pPr marL="0" indent="0">
              <a:buNone/>
            </a:pPr>
            <a:r>
              <a:rPr lang="en-CA" sz="2400" b="1" dirty="0"/>
              <a:t>ITT = Invitation to Tender</a:t>
            </a:r>
          </a:p>
          <a:p>
            <a:pPr marL="0" indent="0">
              <a:buNone/>
            </a:pPr>
            <a:r>
              <a:rPr lang="en-CA" sz="2400" b="1" dirty="0"/>
              <a:t>RFP = Request for Proposals</a:t>
            </a:r>
          </a:p>
          <a:p>
            <a:pPr marL="0" indent="0">
              <a:buNone/>
            </a:pPr>
            <a:r>
              <a:rPr lang="en-CA" sz="2400" b="1" dirty="0"/>
              <a:t>SRFP = Short-Form Request for Proposals</a:t>
            </a:r>
          </a:p>
          <a:p>
            <a:pPr marL="0" indent="0">
              <a:buNone/>
            </a:pPr>
            <a:endParaRPr lang="en-CA" sz="1900" b="1" dirty="0"/>
          </a:p>
          <a:p>
            <a:pPr marL="0" indent="0">
              <a:buNone/>
            </a:pPr>
            <a:endParaRPr lang="en-CA" sz="700" b="1" dirty="0"/>
          </a:p>
          <a:p>
            <a:pPr marL="0" indent="0">
              <a:buNone/>
            </a:pPr>
            <a:r>
              <a:rPr lang="en-CA" sz="2400" b="1" dirty="0"/>
              <a:t>NOI = Notice of Intent</a:t>
            </a:r>
          </a:p>
        </p:txBody>
      </p:sp>
      <p:sp>
        <p:nvSpPr>
          <p:cNvPr id="4" name="Slide Number Placeholder 3">
            <a:extLst>
              <a:ext uri="{FF2B5EF4-FFF2-40B4-BE49-F238E27FC236}">
                <a16:creationId xmlns:a16="http://schemas.microsoft.com/office/drawing/2014/main" id="{356EAEC9-01E4-441E-A7F9-88C69643A87E}"/>
              </a:ext>
            </a:extLst>
          </p:cNvPr>
          <p:cNvSpPr>
            <a:spLocks noGrp="1"/>
          </p:cNvSpPr>
          <p:nvPr>
            <p:ph type="sldNum" sz="quarter" idx="12"/>
          </p:nvPr>
        </p:nvSpPr>
        <p:spPr/>
        <p:txBody>
          <a:bodyPr/>
          <a:lstStyle/>
          <a:p>
            <a:fld id="{76487AB4-3101-4A53-A6DC-7C1F00D14E82}" type="slidenum">
              <a:rPr lang="en-CA" smtClean="0"/>
              <a:t>33</a:t>
            </a:fld>
            <a:endParaRPr lang="en-CA"/>
          </a:p>
        </p:txBody>
      </p:sp>
      <p:sp>
        <p:nvSpPr>
          <p:cNvPr id="5" name="Left Brace 4">
            <a:extLst>
              <a:ext uri="{FF2B5EF4-FFF2-40B4-BE49-F238E27FC236}">
                <a16:creationId xmlns:a16="http://schemas.microsoft.com/office/drawing/2014/main" id="{2C439B2E-3213-4BFC-8246-0BF9F2079BC5}"/>
              </a:ext>
            </a:extLst>
          </p:cNvPr>
          <p:cNvSpPr/>
          <p:nvPr/>
        </p:nvSpPr>
        <p:spPr>
          <a:xfrm rot="10800000">
            <a:off x="5364088" y="2241344"/>
            <a:ext cx="360040" cy="467576"/>
          </a:xfrm>
          <a:prstGeom prst="lef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74CF4BA0-7EA7-47AC-AEBB-B2503432426B}"/>
              </a:ext>
            </a:extLst>
          </p:cNvPr>
          <p:cNvSpPr txBox="1"/>
          <p:nvPr/>
        </p:nvSpPr>
        <p:spPr>
          <a:xfrm>
            <a:off x="5868144" y="2290466"/>
            <a:ext cx="2376264" cy="369332"/>
          </a:xfrm>
          <a:prstGeom prst="rect">
            <a:avLst/>
          </a:prstGeom>
          <a:noFill/>
        </p:spPr>
        <p:txBody>
          <a:bodyPr wrap="square" rtlCol="0">
            <a:spAutoFit/>
          </a:bodyPr>
          <a:lstStyle/>
          <a:p>
            <a:r>
              <a:rPr lang="en-CA" b="1" dirty="0">
                <a:solidFill>
                  <a:srgbClr val="7030A0"/>
                </a:solidFill>
                <a:latin typeface="Myriad Pro Light" panose="020B0403030403020204"/>
              </a:rPr>
              <a:t>Information Gathering</a:t>
            </a:r>
          </a:p>
        </p:txBody>
      </p:sp>
      <p:sp>
        <p:nvSpPr>
          <p:cNvPr id="7" name="Left Brace 6">
            <a:extLst>
              <a:ext uri="{FF2B5EF4-FFF2-40B4-BE49-F238E27FC236}">
                <a16:creationId xmlns:a16="http://schemas.microsoft.com/office/drawing/2014/main" id="{EEF07FFC-E22F-43A2-A050-301B14E42658}"/>
              </a:ext>
            </a:extLst>
          </p:cNvPr>
          <p:cNvSpPr/>
          <p:nvPr/>
        </p:nvSpPr>
        <p:spPr>
          <a:xfrm rot="10800000">
            <a:off x="5364088" y="2949873"/>
            <a:ext cx="360040" cy="467576"/>
          </a:xfrm>
          <a:prstGeom prst="lef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77DE165D-835E-4293-9CA2-1084FD762005}"/>
              </a:ext>
            </a:extLst>
          </p:cNvPr>
          <p:cNvSpPr txBox="1"/>
          <p:nvPr/>
        </p:nvSpPr>
        <p:spPr>
          <a:xfrm>
            <a:off x="5868144" y="2846422"/>
            <a:ext cx="2376264" cy="646331"/>
          </a:xfrm>
          <a:prstGeom prst="rect">
            <a:avLst/>
          </a:prstGeom>
          <a:noFill/>
        </p:spPr>
        <p:txBody>
          <a:bodyPr wrap="square" rtlCol="0">
            <a:spAutoFit/>
          </a:bodyPr>
          <a:lstStyle/>
          <a:p>
            <a:r>
              <a:rPr lang="en-CA" b="1" dirty="0">
                <a:solidFill>
                  <a:schemeClr val="accent5"/>
                </a:solidFill>
                <a:latin typeface="Myriad Pro Light" panose="020B0403030403020204"/>
              </a:rPr>
              <a:t>Communications to Vendors</a:t>
            </a:r>
          </a:p>
        </p:txBody>
      </p:sp>
      <p:sp>
        <p:nvSpPr>
          <p:cNvPr id="9" name="Left Brace 8">
            <a:extLst>
              <a:ext uri="{FF2B5EF4-FFF2-40B4-BE49-F238E27FC236}">
                <a16:creationId xmlns:a16="http://schemas.microsoft.com/office/drawing/2014/main" id="{D198087C-B6EA-4C78-AEA8-CF4C7CD59C48}"/>
              </a:ext>
            </a:extLst>
          </p:cNvPr>
          <p:cNvSpPr/>
          <p:nvPr/>
        </p:nvSpPr>
        <p:spPr>
          <a:xfrm rot="10800000">
            <a:off x="5364089" y="3533858"/>
            <a:ext cx="360040" cy="467576"/>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B34434E4-4B3A-4402-8404-1E946FFD1312}"/>
              </a:ext>
            </a:extLst>
          </p:cNvPr>
          <p:cNvSpPr txBox="1"/>
          <p:nvPr/>
        </p:nvSpPr>
        <p:spPr>
          <a:xfrm>
            <a:off x="5868144" y="3495443"/>
            <a:ext cx="2728829" cy="646331"/>
          </a:xfrm>
          <a:prstGeom prst="rect">
            <a:avLst/>
          </a:prstGeom>
          <a:noFill/>
        </p:spPr>
        <p:txBody>
          <a:bodyPr wrap="square" rtlCol="0">
            <a:spAutoFit/>
          </a:bodyPr>
          <a:lstStyle/>
          <a:p>
            <a:r>
              <a:rPr lang="en-CA" b="1" dirty="0">
                <a:solidFill>
                  <a:schemeClr val="accent6">
                    <a:lumMod val="75000"/>
                  </a:schemeClr>
                </a:solidFill>
                <a:latin typeface="Myriad Pro Light" panose="020B0403030403020204"/>
              </a:rPr>
              <a:t>Pre-Qualification for one or more Procurements</a:t>
            </a:r>
          </a:p>
        </p:txBody>
      </p:sp>
      <p:sp>
        <p:nvSpPr>
          <p:cNvPr id="11" name="Left Brace 10">
            <a:extLst>
              <a:ext uri="{FF2B5EF4-FFF2-40B4-BE49-F238E27FC236}">
                <a16:creationId xmlns:a16="http://schemas.microsoft.com/office/drawing/2014/main" id="{2CEE8A93-6670-4B03-A860-4A00C8818082}"/>
              </a:ext>
            </a:extLst>
          </p:cNvPr>
          <p:cNvSpPr/>
          <p:nvPr/>
        </p:nvSpPr>
        <p:spPr>
          <a:xfrm rot="10800000">
            <a:off x="5364089" y="4113552"/>
            <a:ext cx="360040" cy="683599"/>
          </a:xfrm>
          <a:prstGeom prst="lef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2" name="TextBox 11">
            <a:extLst>
              <a:ext uri="{FF2B5EF4-FFF2-40B4-BE49-F238E27FC236}">
                <a16:creationId xmlns:a16="http://schemas.microsoft.com/office/drawing/2014/main" id="{75288E5F-00A9-400B-A820-FC48603893A7}"/>
              </a:ext>
            </a:extLst>
          </p:cNvPr>
          <p:cNvSpPr txBox="1"/>
          <p:nvPr/>
        </p:nvSpPr>
        <p:spPr>
          <a:xfrm>
            <a:off x="5868144" y="4144262"/>
            <a:ext cx="2728829" cy="646331"/>
          </a:xfrm>
          <a:prstGeom prst="rect">
            <a:avLst/>
          </a:prstGeom>
          <a:noFill/>
        </p:spPr>
        <p:txBody>
          <a:bodyPr wrap="square" rtlCol="0">
            <a:spAutoFit/>
          </a:bodyPr>
          <a:lstStyle/>
          <a:p>
            <a:r>
              <a:rPr lang="en-CA" b="1" dirty="0">
                <a:solidFill>
                  <a:schemeClr val="tx2"/>
                </a:solidFill>
                <a:latin typeface="Myriad Pro Light" panose="020B0403030403020204"/>
              </a:rPr>
              <a:t>Creation of an on-going Offer or Arrangement</a:t>
            </a:r>
          </a:p>
        </p:txBody>
      </p:sp>
    </p:spTree>
    <p:extLst>
      <p:ext uri="{BB962C8B-B14F-4D97-AF65-F5344CB8AC3E}">
        <p14:creationId xmlns:p14="http://schemas.microsoft.com/office/powerpoint/2010/main" val="3472537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4587-4F90-4B84-B514-5E0C0A95488C}"/>
              </a:ext>
            </a:extLst>
          </p:cNvPr>
          <p:cNvSpPr>
            <a:spLocks noGrp="1"/>
          </p:cNvSpPr>
          <p:nvPr>
            <p:ph type="title"/>
          </p:nvPr>
        </p:nvSpPr>
        <p:spPr/>
        <p:txBody>
          <a:bodyPr/>
          <a:lstStyle/>
          <a:p>
            <a:r>
              <a:rPr lang="en-CA" dirty="0"/>
              <a:t>Common Posting Types on BC Bid</a:t>
            </a:r>
          </a:p>
        </p:txBody>
      </p:sp>
      <p:sp>
        <p:nvSpPr>
          <p:cNvPr id="3" name="Content Placeholder 2">
            <a:extLst>
              <a:ext uri="{FF2B5EF4-FFF2-40B4-BE49-F238E27FC236}">
                <a16:creationId xmlns:a16="http://schemas.microsoft.com/office/drawing/2014/main" id="{4B308E45-1DB9-451C-8DF4-320431E7836C}"/>
              </a:ext>
            </a:extLst>
          </p:cNvPr>
          <p:cNvSpPr>
            <a:spLocks noGrp="1"/>
          </p:cNvSpPr>
          <p:nvPr>
            <p:ph idx="1"/>
          </p:nvPr>
        </p:nvSpPr>
        <p:spPr>
          <a:xfrm>
            <a:off x="457200" y="2240869"/>
            <a:ext cx="8229600" cy="4680520"/>
          </a:xfrm>
        </p:spPr>
        <p:txBody>
          <a:bodyPr>
            <a:normAutofit fontScale="70000" lnSpcReduction="20000"/>
          </a:bodyPr>
          <a:lstStyle/>
          <a:p>
            <a:pPr marL="0" indent="0">
              <a:buNone/>
            </a:pPr>
            <a:r>
              <a:rPr lang="en-CA" sz="2400" b="1" dirty="0">
                <a:solidFill>
                  <a:srgbClr val="7030A0"/>
                </a:solidFill>
              </a:rPr>
              <a:t>RFI = Request for Information</a:t>
            </a:r>
          </a:p>
          <a:p>
            <a:pPr marL="0" indent="0">
              <a:buNone/>
            </a:pPr>
            <a:r>
              <a:rPr lang="en-CA" sz="2400" b="1" dirty="0">
                <a:solidFill>
                  <a:srgbClr val="7030A0"/>
                </a:solidFill>
              </a:rPr>
              <a:t>RFEI = Request for Expression of Interest</a:t>
            </a:r>
          </a:p>
          <a:p>
            <a:pPr marL="0" indent="0">
              <a:buNone/>
            </a:pPr>
            <a:endParaRPr lang="en-CA" sz="1700" b="1" dirty="0"/>
          </a:p>
          <a:p>
            <a:pPr marL="0" indent="0">
              <a:buNone/>
            </a:pPr>
            <a:r>
              <a:rPr lang="en-CA" sz="2400" b="1" dirty="0">
                <a:solidFill>
                  <a:schemeClr val="accent5"/>
                </a:solidFill>
              </a:rPr>
              <a:t>NTV = Notice to Vendors</a:t>
            </a:r>
          </a:p>
          <a:p>
            <a:pPr marL="0" indent="0">
              <a:buNone/>
            </a:pPr>
            <a:r>
              <a:rPr lang="en-CA" sz="2400" b="1" dirty="0">
                <a:solidFill>
                  <a:schemeClr val="accent5"/>
                </a:solidFill>
              </a:rPr>
              <a:t>NOPP = Notice of Planned Procurement</a:t>
            </a:r>
          </a:p>
          <a:p>
            <a:pPr marL="0" indent="0">
              <a:buNone/>
            </a:pPr>
            <a:endParaRPr lang="en-CA" sz="1700" b="1" dirty="0"/>
          </a:p>
          <a:p>
            <a:pPr marL="0" indent="0">
              <a:buNone/>
            </a:pPr>
            <a:r>
              <a:rPr lang="en-CA" sz="2400" b="1" dirty="0">
                <a:solidFill>
                  <a:schemeClr val="accent6">
                    <a:lumMod val="75000"/>
                  </a:schemeClr>
                </a:solidFill>
              </a:rPr>
              <a:t>RFQ = Request for Qualifications</a:t>
            </a:r>
          </a:p>
          <a:p>
            <a:pPr marL="0" indent="0">
              <a:buNone/>
            </a:pPr>
            <a:endParaRPr lang="en-CA" sz="1700" b="1" dirty="0"/>
          </a:p>
          <a:p>
            <a:pPr marL="0" indent="0">
              <a:buNone/>
            </a:pPr>
            <a:r>
              <a:rPr lang="en-CA" sz="2400" b="1" dirty="0">
                <a:solidFill>
                  <a:schemeClr val="tx2"/>
                </a:solidFill>
              </a:rPr>
              <a:t>RSO = Request for Standing Offer</a:t>
            </a:r>
          </a:p>
          <a:p>
            <a:pPr marL="0" indent="0">
              <a:buNone/>
            </a:pPr>
            <a:r>
              <a:rPr lang="en-CA" sz="2400" b="1" dirty="0">
                <a:solidFill>
                  <a:schemeClr val="tx2"/>
                </a:solidFill>
              </a:rPr>
              <a:t>RSA = Request for Standing Arrangement</a:t>
            </a:r>
          </a:p>
          <a:p>
            <a:pPr marL="0" indent="0">
              <a:buNone/>
            </a:pPr>
            <a:r>
              <a:rPr lang="en-CA" sz="2400" b="1" dirty="0">
                <a:solidFill>
                  <a:schemeClr val="tx2"/>
                </a:solidFill>
              </a:rPr>
              <a:t>RCSA = Request for Corporate Supply Arrangement</a:t>
            </a:r>
          </a:p>
          <a:p>
            <a:pPr marL="0" indent="0">
              <a:buNone/>
            </a:pPr>
            <a:endParaRPr lang="en-CA" sz="1700" b="1" dirty="0"/>
          </a:p>
          <a:p>
            <a:pPr marL="0" indent="0">
              <a:buNone/>
            </a:pPr>
            <a:endParaRPr lang="en-CA" sz="700" b="1" dirty="0">
              <a:solidFill>
                <a:schemeClr val="accent2"/>
              </a:solidFill>
            </a:endParaRPr>
          </a:p>
          <a:p>
            <a:pPr marL="0" indent="0">
              <a:buNone/>
            </a:pPr>
            <a:r>
              <a:rPr lang="en-CA" sz="2400" b="1" dirty="0">
                <a:solidFill>
                  <a:schemeClr val="accent2"/>
                </a:solidFill>
              </a:rPr>
              <a:t>ITQ = Invitation to Quote</a:t>
            </a:r>
          </a:p>
          <a:p>
            <a:pPr marL="0" indent="0">
              <a:buNone/>
            </a:pPr>
            <a:r>
              <a:rPr lang="en-CA" sz="2400" b="1" dirty="0">
                <a:solidFill>
                  <a:schemeClr val="accent2"/>
                </a:solidFill>
              </a:rPr>
              <a:t>ITT = Invitation to Tender</a:t>
            </a:r>
          </a:p>
          <a:p>
            <a:pPr marL="0" indent="0">
              <a:buNone/>
            </a:pPr>
            <a:r>
              <a:rPr lang="en-CA" sz="2400" b="1" dirty="0">
                <a:solidFill>
                  <a:schemeClr val="accent2"/>
                </a:solidFill>
              </a:rPr>
              <a:t>RFP = Request for Proposals</a:t>
            </a:r>
          </a:p>
          <a:p>
            <a:pPr marL="0" indent="0">
              <a:buNone/>
            </a:pPr>
            <a:r>
              <a:rPr lang="en-CA" sz="2400" b="1" dirty="0">
                <a:solidFill>
                  <a:schemeClr val="accent2"/>
                </a:solidFill>
              </a:rPr>
              <a:t>SRFP = Short-Form Request for Proposals</a:t>
            </a:r>
          </a:p>
          <a:p>
            <a:pPr marL="0" indent="0">
              <a:buNone/>
            </a:pPr>
            <a:endParaRPr lang="en-CA" sz="1900" b="1" dirty="0"/>
          </a:p>
          <a:p>
            <a:pPr marL="0" indent="0">
              <a:buNone/>
            </a:pPr>
            <a:endParaRPr lang="en-CA" sz="700" b="1" dirty="0"/>
          </a:p>
          <a:p>
            <a:pPr marL="0" indent="0">
              <a:buNone/>
            </a:pPr>
            <a:r>
              <a:rPr lang="en-CA" sz="2400" b="1" dirty="0"/>
              <a:t>NOI = Notice of Intent</a:t>
            </a:r>
          </a:p>
        </p:txBody>
      </p:sp>
      <p:sp>
        <p:nvSpPr>
          <p:cNvPr id="4" name="Slide Number Placeholder 3">
            <a:extLst>
              <a:ext uri="{FF2B5EF4-FFF2-40B4-BE49-F238E27FC236}">
                <a16:creationId xmlns:a16="http://schemas.microsoft.com/office/drawing/2014/main" id="{356EAEC9-01E4-441E-A7F9-88C69643A87E}"/>
              </a:ext>
            </a:extLst>
          </p:cNvPr>
          <p:cNvSpPr>
            <a:spLocks noGrp="1"/>
          </p:cNvSpPr>
          <p:nvPr>
            <p:ph type="sldNum" sz="quarter" idx="12"/>
          </p:nvPr>
        </p:nvSpPr>
        <p:spPr/>
        <p:txBody>
          <a:bodyPr/>
          <a:lstStyle/>
          <a:p>
            <a:fld id="{76487AB4-3101-4A53-A6DC-7C1F00D14E82}" type="slidenum">
              <a:rPr lang="en-CA" smtClean="0"/>
              <a:t>34</a:t>
            </a:fld>
            <a:endParaRPr lang="en-CA"/>
          </a:p>
        </p:txBody>
      </p:sp>
      <p:sp>
        <p:nvSpPr>
          <p:cNvPr id="5" name="Left Brace 4">
            <a:extLst>
              <a:ext uri="{FF2B5EF4-FFF2-40B4-BE49-F238E27FC236}">
                <a16:creationId xmlns:a16="http://schemas.microsoft.com/office/drawing/2014/main" id="{2C439B2E-3213-4BFC-8246-0BF9F2079BC5}"/>
              </a:ext>
            </a:extLst>
          </p:cNvPr>
          <p:cNvSpPr/>
          <p:nvPr/>
        </p:nvSpPr>
        <p:spPr>
          <a:xfrm rot="10800000">
            <a:off x="5364088" y="2241344"/>
            <a:ext cx="360040" cy="467576"/>
          </a:xfrm>
          <a:prstGeom prst="lef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74CF4BA0-7EA7-47AC-AEBB-B2503432426B}"/>
              </a:ext>
            </a:extLst>
          </p:cNvPr>
          <p:cNvSpPr txBox="1"/>
          <p:nvPr/>
        </p:nvSpPr>
        <p:spPr>
          <a:xfrm>
            <a:off x="5868144" y="2290466"/>
            <a:ext cx="2376264" cy="369332"/>
          </a:xfrm>
          <a:prstGeom prst="rect">
            <a:avLst/>
          </a:prstGeom>
          <a:noFill/>
        </p:spPr>
        <p:txBody>
          <a:bodyPr wrap="square" rtlCol="0">
            <a:spAutoFit/>
          </a:bodyPr>
          <a:lstStyle/>
          <a:p>
            <a:r>
              <a:rPr lang="en-CA" b="1" dirty="0">
                <a:solidFill>
                  <a:srgbClr val="7030A0"/>
                </a:solidFill>
                <a:latin typeface="Myriad Pro Light" panose="020B0403030403020204"/>
              </a:rPr>
              <a:t>Information Gathering</a:t>
            </a:r>
          </a:p>
        </p:txBody>
      </p:sp>
      <p:sp>
        <p:nvSpPr>
          <p:cNvPr id="7" name="Left Brace 6">
            <a:extLst>
              <a:ext uri="{FF2B5EF4-FFF2-40B4-BE49-F238E27FC236}">
                <a16:creationId xmlns:a16="http://schemas.microsoft.com/office/drawing/2014/main" id="{EEF07FFC-E22F-43A2-A050-301B14E42658}"/>
              </a:ext>
            </a:extLst>
          </p:cNvPr>
          <p:cNvSpPr/>
          <p:nvPr/>
        </p:nvSpPr>
        <p:spPr>
          <a:xfrm rot="10800000">
            <a:off x="5364088" y="2949873"/>
            <a:ext cx="360040" cy="467576"/>
          </a:xfrm>
          <a:prstGeom prst="lef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77DE165D-835E-4293-9CA2-1084FD762005}"/>
              </a:ext>
            </a:extLst>
          </p:cNvPr>
          <p:cNvSpPr txBox="1"/>
          <p:nvPr/>
        </p:nvSpPr>
        <p:spPr>
          <a:xfrm>
            <a:off x="5868144" y="2846422"/>
            <a:ext cx="2376264" cy="646331"/>
          </a:xfrm>
          <a:prstGeom prst="rect">
            <a:avLst/>
          </a:prstGeom>
          <a:noFill/>
        </p:spPr>
        <p:txBody>
          <a:bodyPr wrap="square" rtlCol="0">
            <a:spAutoFit/>
          </a:bodyPr>
          <a:lstStyle/>
          <a:p>
            <a:r>
              <a:rPr lang="en-CA" b="1" dirty="0">
                <a:solidFill>
                  <a:schemeClr val="accent5"/>
                </a:solidFill>
                <a:latin typeface="Myriad Pro Light" panose="020B0403030403020204"/>
              </a:rPr>
              <a:t>Communications to Vendors</a:t>
            </a:r>
          </a:p>
        </p:txBody>
      </p:sp>
      <p:sp>
        <p:nvSpPr>
          <p:cNvPr id="9" name="Left Brace 8">
            <a:extLst>
              <a:ext uri="{FF2B5EF4-FFF2-40B4-BE49-F238E27FC236}">
                <a16:creationId xmlns:a16="http://schemas.microsoft.com/office/drawing/2014/main" id="{D198087C-B6EA-4C78-AEA8-CF4C7CD59C48}"/>
              </a:ext>
            </a:extLst>
          </p:cNvPr>
          <p:cNvSpPr/>
          <p:nvPr/>
        </p:nvSpPr>
        <p:spPr>
          <a:xfrm rot="10800000">
            <a:off x="5364089" y="3533858"/>
            <a:ext cx="360040" cy="467576"/>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B34434E4-4B3A-4402-8404-1E946FFD1312}"/>
              </a:ext>
            </a:extLst>
          </p:cNvPr>
          <p:cNvSpPr txBox="1"/>
          <p:nvPr/>
        </p:nvSpPr>
        <p:spPr>
          <a:xfrm>
            <a:off x="5868144" y="3495443"/>
            <a:ext cx="2728829" cy="646331"/>
          </a:xfrm>
          <a:prstGeom prst="rect">
            <a:avLst/>
          </a:prstGeom>
          <a:noFill/>
        </p:spPr>
        <p:txBody>
          <a:bodyPr wrap="square" rtlCol="0">
            <a:spAutoFit/>
          </a:bodyPr>
          <a:lstStyle/>
          <a:p>
            <a:r>
              <a:rPr lang="en-CA" b="1" dirty="0">
                <a:solidFill>
                  <a:schemeClr val="accent6">
                    <a:lumMod val="75000"/>
                  </a:schemeClr>
                </a:solidFill>
                <a:latin typeface="Myriad Pro Light" panose="020B0403030403020204"/>
              </a:rPr>
              <a:t>Pre-Qualification for one or more Procurements</a:t>
            </a:r>
          </a:p>
        </p:txBody>
      </p:sp>
      <p:sp>
        <p:nvSpPr>
          <p:cNvPr id="11" name="Left Brace 10">
            <a:extLst>
              <a:ext uri="{FF2B5EF4-FFF2-40B4-BE49-F238E27FC236}">
                <a16:creationId xmlns:a16="http://schemas.microsoft.com/office/drawing/2014/main" id="{2CEE8A93-6670-4B03-A860-4A00C8818082}"/>
              </a:ext>
            </a:extLst>
          </p:cNvPr>
          <p:cNvSpPr/>
          <p:nvPr/>
        </p:nvSpPr>
        <p:spPr>
          <a:xfrm rot="10800000">
            <a:off x="5364089" y="4113552"/>
            <a:ext cx="360040" cy="683599"/>
          </a:xfrm>
          <a:prstGeom prst="lef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2" name="TextBox 11">
            <a:extLst>
              <a:ext uri="{FF2B5EF4-FFF2-40B4-BE49-F238E27FC236}">
                <a16:creationId xmlns:a16="http://schemas.microsoft.com/office/drawing/2014/main" id="{75288E5F-00A9-400B-A820-FC48603893A7}"/>
              </a:ext>
            </a:extLst>
          </p:cNvPr>
          <p:cNvSpPr txBox="1"/>
          <p:nvPr/>
        </p:nvSpPr>
        <p:spPr>
          <a:xfrm>
            <a:off x="5868144" y="4144262"/>
            <a:ext cx="2728829" cy="646331"/>
          </a:xfrm>
          <a:prstGeom prst="rect">
            <a:avLst/>
          </a:prstGeom>
          <a:noFill/>
        </p:spPr>
        <p:txBody>
          <a:bodyPr wrap="square" rtlCol="0">
            <a:spAutoFit/>
          </a:bodyPr>
          <a:lstStyle/>
          <a:p>
            <a:r>
              <a:rPr lang="en-CA" b="1" dirty="0">
                <a:solidFill>
                  <a:schemeClr val="tx2"/>
                </a:solidFill>
                <a:latin typeface="Myriad Pro Light" panose="020B0403030403020204"/>
              </a:rPr>
              <a:t>Creation of an on-going Offer or Arrangement</a:t>
            </a:r>
          </a:p>
        </p:txBody>
      </p:sp>
      <p:sp>
        <p:nvSpPr>
          <p:cNvPr id="13" name="Left Brace 12">
            <a:extLst>
              <a:ext uri="{FF2B5EF4-FFF2-40B4-BE49-F238E27FC236}">
                <a16:creationId xmlns:a16="http://schemas.microsoft.com/office/drawing/2014/main" id="{CD11AD5B-4855-42E3-B69F-FED474A7127F}"/>
              </a:ext>
            </a:extLst>
          </p:cNvPr>
          <p:cNvSpPr/>
          <p:nvPr/>
        </p:nvSpPr>
        <p:spPr>
          <a:xfrm rot="10800000">
            <a:off x="5364089" y="5052189"/>
            <a:ext cx="360040" cy="1041106"/>
          </a:xfrm>
          <a:prstGeom prst="lef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4" name="TextBox 13">
            <a:extLst>
              <a:ext uri="{FF2B5EF4-FFF2-40B4-BE49-F238E27FC236}">
                <a16:creationId xmlns:a16="http://schemas.microsoft.com/office/drawing/2014/main" id="{D36036AF-9678-4AC2-B186-51DEB51F3D64}"/>
              </a:ext>
            </a:extLst>
          </p:cNvPr>
          <p:cNvSpPr txBox="1"/>
          <p:nvPr/>
        </p:nvSpPr>
        <p:spPr>
          <a:xfrm>
            <a:off x="5868144" y="5385875"/>
            <a:ext cx="2728829" cy="369332"/>
          </a:xfrm>
          <a:prstGeom prst="rect">
            <a:avLst/>
          </a:prstGeom>
          <a:noFill/>
        </p:spPr>
        <p:txBody>
          <a:bodyPr wrap="square" rtlCol="0">
            <a:spAutoFit/>
          </a:bodyPr>
          <a:lstStyle/>
          <a:p>
            <a:r>
              <a:rPr lang="en-CA" b="1" dirty="0">
                <a:solidFill>
                  <a:schemeClr val="accent2"/>
                </a:solidFill>
                <a:latin typeface="Myriad Pro Light" panose="020B0403030403020204"/>
              </a:rPr>
              <a:t>Competitive Procurement</a:t>
            </a:r>
          </a:p>
        </p:txBody>
      </p:sp>
    </p:spTree>
    <p:extLst>
      <p:ext uri="{BB962C8B-B14F-4D97-AF65-F5344CB8AC3E}">
        <p14:creationId xmlns:p14="http://schemas.microsoft.com/office/powerpoint/2010/main" val="1407617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4587-4F90-4B84-B514-5E0C0A95488C}"/>
              </a:ext>
            </a:extLst>
          </p:cNvPr>
          <p:cNvSpPr>
            <a:spLocks noGrp="1"/>
          </p:cNvSpPr>
          <p:nvPr>
            <p:ph type="title"/>
          </p:nvPr>
        </p:nvSpPr>
        <p:spPr/>
        <p:txBody>
          <a:bodyPr/>
          <a:lstStyle/>
          <a:p>
            <a:r>
              <a:rPr lang="en-CA" dirty="0"/>
              <a:t>Common Posting Types on BC Bid</a:t>
            </a:r>
          </a:p>
        </p:txBody>
      </p:sp>
      <p:sp>
        <p:nvSpPr>
          <p:cNvPr id="3" name="Content Placeholder 2">
            <a:extLst>
              <a:ext uri="{FF2B5EF4-FFF2-40B4-BE49-F238E27FC236}">
                <a16:creationId xmlns:a16="http://schemas.microsoft.com/office/drawing/2014/main" id="{4B308E45-1DB9-451C-8DF4-320431E7836C}"/>
              </a:ext>
            </a:extLst>
          </p:cNvPr>
          <p:cNvSpPr>
            <a:spLocks noGrp="1"/>
          </p:cNvSpPr>
          <p:nvPr>
            <p:ph idx="1"/>
          </p:nvPr>
        </p:nvSpPr>
        <p:spPr>
          <a:xfrm>
            <a:off x="457200" y="2240869"/>
            <a:ext cx="8229600" cy="4680520"/>
          </a:xfrm>
        </p:spPr>
        <p:txBody>
          <a:bodyPr>
            <a:normAutofit fontScale="70000" lnSpcReduction="20000"/>
          </a:bodyPr>
          <a:lstStyle/>
          <a:p>
            <a:pPr marL="0" indent="0">
              <a:buNone/>
            </a:pPr>
            <a:r>
              <a:rPr lang="en-CA" sz="2400" b="1" dirty="0">
                <a:solidFill>
                  <a:srgbClr val="7030A0"/>
                </a:solidFill>
              </a:rPr>
              <a:t>RFI = Request for Information</a:t>
            </a:r>
          </a:p>
          <a:p>
            <a:pPr marL="0" indent="0">
              <a:buNone/>
            </a:pPr>
            <a:r>
              <a:rPr lang="en-CA" sz="2400" b="1" dirty="0">
                <a:solidFill>
                  <a:srgbClr val="7030A0"/>
                </a:solidFill>
              </a:rPr>
              <a:t>RFEI = Request for Expression of Interest</a:t>
            </a:r>
          </a:p>
          <a:p>
            <a:pPr marL="0" indent="0">
              <a:buNone/>
            </a:pPr>
            <a:endParaRPr lang="en-CA" sz="1700" b="1" dirty="0"/>
          </a:p>
          <a:p>
            <a:pPr marL="0" indent="0">
              <a:buNone/>
            </a:pPr>
            <a:r>
              <a:rPr lang="en-CA" sz="2400" b="1" dirty="0">
                <a:solidFill>
                  <a:schemeClr val="accent5"/>
                </a:solidFill>
              </a:rPr>
              <a:t>NTV = Notice to Vendors</a:t>
            </a:r>
          </a:p>
          <a:p>
            <a:pPr marL="0" indent="0">
              <a:buNone/>
            </a:pPr>
            <a:r>
              <a:rPr lang="en-CA" sz="2400" b="1" dirty="0">
                <a:solidFill>
                  <a:schemeClr val="accent5"/>
                </a:solidFill>
              </a:rPr>
              <a:t>NOPP = Notice of Planned Procurement</a:t>
            </a:r>
          </a:p>
          <a:p>
            <a:pPr marL="0" indent="0">
              <a:buNone/>
            </a:pPr>
            <a:endParaRPr lang="en-CA" sz="1700" b="1" dirty="0"/>
          </a:p>
          <a:p>
            <a:pPr marL="0" indent="0">
              <a:buNone/>
            </a:pPr>
            <a:r>
              <a:rPr lang="en-CA" sz="2400" b="1" dirty="0">
                <a:solidFill>
                  <a:schemeClr val="accent6">
                    <a:lumMod val="75000"/>
                  </a:schemeClr>
                </a:solidFill>
              </a:rPr>
              <a:t>RFQ = Request for Qualifications</a:t>
            </a:r>
          </a:p>
          <a:p>
            <a:pPr marL="0" indent="0">
              <a:buNone/>
            </a:pPr>
            <a:endParaRPr lang="en-CA" sz="1700" b="1" dirty="0"/>
          </a:p>
          <a:p>
            <a:pPr marL="0" indent="0">
              <a:buNone/>
            </a:pPr>
            <a:r>
              <a:rPr lang="en-CA" sz="2400" b="1" dirty="0">
                <a:solidFill>
                  <a:schemeClr val="tx2"/>
                </a:solidFill>
              </a:rPr>
              <a:t>RSO = Request for Standing Offer</a:t>
            </a:r>
          </a:p>
          <a:p>
            <a:pPr marL="0" indent="0">
              <a:buNone/>
            </a:pPr>
            <a:r>
              <a:rPr lang="en-CA" sz="2400" b="1" dirty="0">
                <a:solidFill>
                  <a:schemeClr val="tx2"/>
                </a:solidFill>
              </a:rPr>
              <a:t>RSA = Request for Standing Arrangement</a:t>
            </a:r>
          </a:p>
          <a:p>
            <a:pPr marL="0" indent="0">
              <a:buNone/>
            </a:pPr>
            <a:r>
              <a:rPr lang="en-CA" sz="2400" b="1" dirty="0">
                <a:solidFill>
                  <a:schemeClr val="tx2"/>
                </a:solidFill>
              </a:rPr>
              <a:t>RCSA = Request for Corporate Supply Arrangement</a:t>
            </a:r>
          </a:p>
          <a:p>
            <a:pPr marL="0" indent="0">
              <a:buNone/>
            </a:pPr>
            <a:endParaRPr lang="en-CA" sz="1700" b="1" dirty="0"/>
          </a:p>
          <a:p>
            <a:pPr marL="0" indent="0">
              <a:buNone/>
            </a:pPr>
            <a:endParaRPr lang="en-CA" sz="700" b="1" dirty="0">
              <a:solidFill>
                <a:schemeClr val="accent2"/>
              </a:solidFill>
            </a:endParaRPr>
          </a:p>
          <a:p>
            <a:pPr marL="0" indent="0">
              <a:buNone/>
            </a:pPr>
            <a:r>
              <a:rPr lang="en-CA" sz="2400" b="1" dirty="0">
                <a:solidFill>
                  <a:schemeClr val="accent2"/>
                </a:solidFill>
              </a:rPr>
              <a:t>ITQ = Invitation to Quote</a:t>
            </a:r>
          </a:p>
          <a:p>
            <a:pPr marL="0" indent="0">
              <a:buNone/>
            </a:pPr>
            <a:r>
              <a:rPr lang="en-CA" sz="2400" b="1" dirty="0">
                <a:solidFill>
                  <a:schemeClr val="accent2"/>
                </a:solidFill>
              </a:rPr>
              <a:t>ITT = Invitation to Tender</a:t>
            </a:r>
          </a:p>
          <a:p>
            <a:pPr marL="0" indent="0">
              <a:buNone/>
            </a:pPr>
            <a:r>
              <a:rPr lang="en-CA" sz="2400" b="1" dirty="0">
                <a:solidFill>
                  <a:schemeClr val="accent2"/>
                </a:solidFill>
              </a:rPr>
              <a:t>RFP = Request for Proposals</a:t>
            </a:r>
          </a:p>
          <a:p>
            <a:pPr marL="0" indent="0">
              <a:buNone/>
            </a:pPr>
            <a:r>
              <a:rPr lang="en-CA" sz="2400" b="1" dirty="0">
                <a:solidFill>
                  <a:schemeClr val="accent2"/>
                </a:solidFill>
              </a:rPr>
              <a:t>SRFP = Short-Form Request for Proposals</a:t>
            </a:r>
          </a:p>
          <a:p>
            <a:pPr marL="0" indent="0">
              <a:buNone/>
            </a:pPr>
            <a:endParaRPr lang="en-CA" sz="1900" b="1" dirty="0"/>
          </a:p>
          <a:p>
            <a:pPr marL="0" indent="0">
              <a:buNone/>
            </a:pPr>
            <a:endParaRPr lang="en-CA" sz="700" b="1" dirty="0"/>
          </a:p>
          <a:p>
            <a:pPr marL="0" indent="0">
              <a:buNone/>
            </a:pPr>
            <a:r>
              <a:rPr lang="en-CA" sz="2400" b="1" dirty="0">
                <a:solidFill>
                  <a:schemeClr val="accent3">
                    <a:lumMod val="75000"/>
                  </a:schemeClr>
                </a:solidFill>
              </a:rPr>
              <a:t>NOI = Notice of Intent</a:t>
            </a:r>
          </a:p>
        </p:txBody>
      </p:sp>
      <p:sp>
        <p:nvSpPr>
          <p:cNvPr id="4" name="Slide Number Placeholder 3">
            <a:extLst>
              <a:ext uri="{FF2B5EF4-FFF2-40B4-BE49-F238E27FC236}">
                <a16:creationId xmlns:a16="http://schemas.microsoft.com/office/drawing/2014/main" id="{356EAEC9-01E4-441E-A7F9-88C69643A87E}"/>
              </a:ext>
            </a:extLst>
          </p:cNvPr>
          <p:cNvSpPr>
            <a:spLocks noGrp="1"/>
          </p:cNvSpPr>
          <p:nvPr>
            <p:ph type="sldNum" sz="quarter" idx="12"/>
          </p:nvPr>
        </p:nvSpPr>
        <p:spPr/>
        <p:txBody>
          <a:bodyPr/>
          <a:lstStyle/>
          <a:p>
            <a:fld id="{76487AB4-3101-4A53-A6DC-7C1F00D14E82}" type="slidenum">
              <a:rPr lang="en-CA" smtClean="0"/>
              <a:t>35</a:t>
            </a:fld>
            <a:endParaRPr lang="en-CA"/>
          </a:p>
        </p:txBody>
      </p:sp>
      <p:sp>
        <p:nvSpPr>
          <p:cNvPr id="5" name="Left Brace 4">
            <a:extLst>
              <a:ext uri="{FF2B5EF4-FFF2-40B4-BE49-F238E27FC236}">
                <a16:creationId xmlns:a16="http://schemas.microsoft.com/office/drawing/2014/main" id="{2C439B2E-3213-4BFC-8246-0BF9F2079BC5}"/>
              </a:ext>
            </a:extLst>
          </p:cNvPr>
          <p:cNvSpPr/>
          <p:nvPr/>
        </p:nvSpPr>
        <p:spPr>
          <a:xfrm rot="10800000">
            <a:off x="5364088" y="2241344"/>
            <a:ext cx="360040" cy="467576"/>
          </a:xfrm>
          <a:prstGeom prst="lef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74CF4BA0-7EA7-47AC-AEBB-B2503432426B}"/>
              </a:ext>
            </a:extLst>
          </p:cNvPr>
          <p:cNvSpPr txBox="1"/>
          <p:nvPr/>
        </p:nvSpPr>
        <p:spPr>
          <a:xfrm>
            <a:off x="5868144" y="2290466"/>
            <a:ext cx="2376264" cy="369332"/>
          </a:xfrm>
          <a:prstGeom prst="rect">
            <a:avLst/>
          </a:prstGeom>
          <a:noFill/>
        </p:spPr>
        <p:txBody>
          <a:bodyPr wrap="square" rtlCol="0">
            <a:spAutoFit/>
          </a:bodyPr>
          <a:lstStyle/>
          <a:p>
            <a:r>
              <a:rPr lang="en-CA" b="1" dirty="0">
                <a:solidFill>
                  <a:srgbClr val="7030A0"/>
                </a:solidFill>
                <a:latin typeface="Myriad Pro Light" panose="020B0403030403020204"/>
              </a:rPr>
              <a:t>Information Gathering</a:t>
            </a:r>
          </a:p>
        </p:txBody>
      </p:sp>
      <p:sp>
        <p:nvSpPr>
          <p:cNvPr id="7" name="Left Brace 6">
            <a:extLst>
              <a:ext uri="{FF2B5EF4-FFF2-40B4-BE49-F238E27FC236}">
                <a16:creationId xmlns:a16="http://schemas.microsoft.com/office/drawing/2014/main" id="{EEF07FFC-E22F-43A2-A050-301B14E42658}"/>
              </a:ext>
            </a:extLst>
          </p:cNvPr>
          <p:cNvSpPr/>
          <p:nvPr/>
        </p:nvSpPr>
        <p:spPr>
          <a:xfrm rot="10800000">
            <a:off x="5364088" y="2949873"/>
            <a:ext cx="360040" cy="467576"/>
          </a:xfrm>
          <a:prstGeom prst="lef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77DE165D-835E-4293-9CA2-1084FD762005}"/>
              </a:ext>
            </a:extLst>
          </p:cNvPr>
          <p:cNvSpPr txBox="1"/>
          <p:nvPr/>
        </p:nvSpPr>
        <p:spPr>
          <a:xfrm>
            <a:off x="5868144" y="2846422"/>
            <a:ext cx="2376264" cy="646331"/>
          </a:xfrm>
          <a:prstGeom prst="rect">
            <a:avLst/>
          </a:prstGeom>
          <a:noFill/>
        </p:spPr>
        <p:txBody>
          <a:bodyPr wrap="square" rtlCol="0">
            <a:spAutoFit/>
          </a:bodyPr>
          <a:lstStyle/>
          <a:p>
            <a:r>
              <a:rPr lang="en-CA" b="1" dirty="0">
                <a:solidFill>
                  <a:schemeClr val="accent5"/>
                </a:solidFill>
                <a:latin typeface="Myriad Pro Light" panose="020B0403030403020204"/>
              </a:rPr>
              <a:t>Communications to Vendors</a:t>
            </a:r>
          </a:p>
        </p:txBody>
      </p:sp>
      <p:sp>
        <p:nvSpPr>
          <p:cNvPr id="9" name="Left Brace 8">
            <a:extLst>
              <a:ext uri="{FF2B5EF4-FFF2-40B4-BE49-F238E27FC236}">
                <a16:creationId xmlns:a16="http://schemas.microsoft.com/office/drawing/2014/main" id="{D198087C-B6EA-4C78-AEA8-CF4C7CD59C48}"/>
              </a:ext>
            </a:extLst>
          </p:cNvPr>
          <p:cNvSpPr/>
          <p:nvPr/>
        </p:nvSpPr>
        <p:spPr>
          <a:xfrm rot="10800000">
            <a:off x="5364089" y="3533858"/>
            <a:ext cx="360040" cy="467576"/>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B34434E4-4B3A-4402-8404-1E946FFD1312}"/>
              </a:ext>
            </a:extLst>
          </p:cNvPr>
          <p:cNvSpPr txBox="1"/>
          <p:nvPr/>
        </p:nvSpPr>
        <p:spPr>
          <a:xfrm>
            <a:off x="5868144" y="3495443"/>
            <a:ext cx="2728829" cy="646331"/>
          </a:xfrm>
          <a:prstGeom prst="rect">
            <a:avLst/>
          </a:prstGeom>
          <a:noFill/>
        </p:spPr>
        <p:txBody>
          <a:bodyPr wrap="square" rtlCol="0">
            <a:spAutoFit/>
          </a:bodyPr>
          <a:lstStyle/>
          <a:p>
            <a:r>
              <a:rPr lang="en-CA" b="1" dirty="0">
                <a:solidFill>
                  <a:schemeClr val="accent6">
                    <a:lumMod val="75000"/>
                  </a:schemeClr>
                </a:solidFill>
                <a:latin typeface="Myriad Pro Light" panose="020B0403030403020204"/>
              </a:rPr>
              <a:t>Pre-Qualification for one or more Procurements</a:t>
            </a:r>
          </a:p>
        </p:txBody>
      </p:sp>
      <p:sp>
        <p:nvSpPr>
          <p:cNvPr id="11" name="Left Brace 10">
            <a:extLst>
              <a:ext uri="{FF2B5EF4-FFF2-40B4-BE49-F238E27FC236}">
                <a16:creationId xmlns:a16="http://schemas.microsoft.com/office/drawing/2014/main" id="{2CEE8A93-6670-4B03-A860-4A00C8818082}"/>
              </a:ext>
            </a:extLst>
          </p:cNvPr>
          <p:cNvSpPr/>
          <p:nvPr/>
        </p:nvSpPr>
        <p:spPr>
          <a:xfrm rot="10800000">
            <a:off x="5364089" y="4113552"/>
            <a:ext cx="360040" cy="683599"/>
          </a:xfrm>
          <a:prstGeom prst="lef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2" name="TextBox 11">
            <a:extLst>
              <a:ext uri="{FF2B5EF4-FFF2-40B4-BE49-F238E27FC236}">
                <a16:creationId xmlns:a16="http://schemas.microsoft.com/office/drawing/2014/main" id="{75288E5F-00A9-400B-A820-FC48603893A7}"/>
              </a:ext>
            </a:extLst>
          </p:cNvPr>
          <p:cNvSpPr txBox="1"/>
          <p:nvPr/>
        </p:nvSpPr>
        <p:spPr>
          <a:xfrm>
            <a:off x="5868144" y="4144262"/>
            <a:ext cx="2728829" cy="646331"/>
          </a:xfrm>
          <a:prstGeom prst="rect">
            <a:avLst/>
          </a:prstGeom>
          <a:noFill/>
        </p:spPr>
        <p:txBody>
          <a:bodyPr wrap="square" rtlCol="0">
            <a:spAutoFit/>
          </a:bodyPr>
          <a:lstStyle/>
          <a:p>
            <a:r>
              <a:rPr lang="en-CA" b="1" dirty="0">
                <a:solidFill>
                  <a:schemeClr val="tx2"/>
                </a:solidFill>
                <a:latin typeface="Myriad Pro Light" panose="020B0403030403020204"/>
              </a:rPr>
              <a:t>Creation of an on-going Offer or Arrangement</a:t>
            </a:r>
          </a:p>
        </p:txBody>
      </p:sp>
      <p:sp>
        <p:nvSpPr>
          <p:cNvPr id="13" name="Left Brace 12">
            <a:extLst>
              <a:ext uri="{FF2B5EF4-FFF2-40B4-BE49-F238E27FC236}">
                <a16:creationId xmlns:a16="http://schemas.microsoft.com/office/drawing/2014/main" id="{CD11AD5B-4855-42E3-B69F-FED474A7127F}"/>
              </a:ext>
            </a:extLst>
          </p:cNvPr>
          <p:cNvSpPr/>
          <p:nvPr/>
        </p:nvSpPr>
        <p:spPr>
          <a:xfrm rot="10800000">
            <a:off x="5364089" y="5052189"/>
            <a:ext cx="360040" cy="1041106"/>
          </a:xfrm>
          <a:prstGeom prst="lef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4" name="TextBox 13">
            <a:extLst>
              <a:ext uri="{FF2B5EF4-FFF2-40B4-BE49-F238E27FC236}">
                <a16:creationId xmlns:a16="http://schemas.microsoft.com/office/drawing/2014/main" id="{D36036AF-9678-4AC2-B186-51DEB51F3D64}"/>
              </a:ext>
            </a:extLst>
          </p:cNvPr>
          <p:cNvSpPr txBox="1"/>
          <p:nvPr/>
        </p:nvSpPr>
        <p:spPr>
          <a:xfrm>
            <a:off x="5868144" y="5385875"/>
            <a:ext cx="2728829" cy="369332"/>
          </a:xfrm>
          <a:prstGeom prst="rect">
            <a:avLst/>
          </a:prstGeom>
          <a:noFill/>
        </p:spPr>
        <p:txBody>
          <a:bodyPr wrap="square" rtlCol="0">
            <a:spAutoFit/>
          </a:bodyPr>
          <a:lstStyle/>
          <a:p>
            <a:r>
              <a:rPr lang="en-CA" b="1" dirty="0">
                <a:solidFill>
                  <a:schemeClr val="accent2"/>
                </a:solidFill>
                <a:latin typeface="Myriad Pro Light" panose="020B0403030403020204"/>
              </a:rPr>
              <a:t>Competitive Procurement</a:t>
            </a:r>
          </a:p>
        </p:txBody>
      </p:sp>
      <p:sp>
        <p:nvSpPr>
          <p:cNvPr id="15" name="Left Brace 14">
            <a:extLst>
              <a:ext uri="{FF2B5EF4-FFF2-40B4-BE49-F238E27FC236}">
                <a16:creationId xmlns:a16="http://schemas.microsoft.com/office/drawing/2014/main" id="{6744E38E-A4B7-4F7C-BB47-D1F66B1B8F40}"/>
              </a:ext>
            </a:extLst>
          </p:cNvPr>
          <p:cNvSpPr/>
          <p:nvPr/>
        </p:nvSpPr>
        <p:spPr>
          <a:xfrm rot="10800000">
            <a:off x="5364089" y="6250084"/>
            <a:ext cx="360040" cy="467576"/>
          </a:xfrm>
          <a:prstGeom prst="leftBrac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6" name="TextBox 15">
            <a:extLst>
              <a:ext uri="{FF2B5EF4-FFF2-40B4-BE49-F238E27FC236}">
                <a16:creationId xmlns:a16="http://schemas.microsoft.com/office/drawing/2014/main" id="{10603736-83AB-40DD-822C-DF601E2BC08A}"/>
              </a:ext>
            </a:extLst>
          </p:cNvPr>
          <p:cNvSpPr txBox="1"/>
          <p:nvPr/>
        </p:nvSpPr>
        <p:spPr>
          <a:xfrm>
            <a:off x="5868144" y="6300028"/>
            <a:ext cx="2728829" cy="369332"/>
          </a:xfrm>
          <a:prstGeom prst="rect">
            <a:avLst/>
          </a:prstGeom>
          <a:noFill/>
        </p:spPr>
        <p:txBody>
          <a:bodyPr wrap="square" rtlCol="0">
            <a:spAutoFit/>
          </a:bodyPr>
          <a:lstStyle/>
          <a:p>
            <a:r>
              <a:rPr lang="en-CA" b="1" dirty="0">
                <a:solidFill>
                  <a:schemeClr val="accent3">
                    <a:lumMod val="75000"/>
                  </a:schemeClr>
                </a:solidFill>
                <a:latin typeface="Myriad Pro Light" panose="020B0403030403020204"/>
              </a:rPr>
              <a:t>Intention to Direct Award</a:t>
            </a:r>
          </a:p>
        </p:txBody>
      </p:sp>
    </p:spTree>
    <p:extLst>
      <p:ext uri="{BB962C8B-B14F-4D97-AF65-F5344CB8AC3E}">
        <p14:creationId xmlns:p14="http://schemas.microsoft.com/office/powerpoint/2010/main" val="655286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342919-AA3F-4DD6-A8F6-92B5C7579F2B}"/>
              </a:ext>
            </a:extLst>
          </p:cNvPr>
          <p:cNvPicPr>
            <a:picLocks noChangeAspect="1"/>
          </p:cNvPicPr>
          <p:nvPr/>
        </p:nvPicPr>
        <p:blipFill>
          <a:blip r:embed="rId2"/>
          <a:stretch>
            <a:fillRect/>
          </a:stretch>
        </p:blipFill>
        <p:spPr>
          <a:xfrm>
            <a:off x="1187623" y="1567726"/>
            <a:ext cx="6699600" cy="5173642"/>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36</a:t>
            </a:fld>
            <a:endParaRPr lang="en-CA"/>
          </a:p>
        </p:txBody>
      </p:sp>
      <p:sp>
        <p:nvSpPr>
          <p:cNvPr id="5" name="Oval 4">
            <a:extLst>
              <a:ext uri="{FF2B5EF4-FFF2-40B4-BE49-F238E27FC236}">
                <a16:creationId xmlns:a16="http://schemas.microsoft.com/office/drawing/2014/main" id="{6A5A15DC-0037-4019-A871-6691D62EF8A2}"/>
              </a:ext>
            </a:extLst>
          </p:cNvPr>
          <p:cNvSpPr/>
          <p:nvPr/>
        </p:nvSpPr>
        <p:spPr>
          <a:xfrm>
            <a:off x="2051720" y="1988841"/>
            <a:ext cx="3024336"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3951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52AD5A-5F49-4E2C-A1E3-8C731AC7B212}"/>
              </a:ext>
            </a:extLst>
          </p:cNvPr>
          <p:cNvPicPr>
            <a:picLocks noChangeAspect="1"/>
          </p:cNvPicPr>
          <p:nvPr/>
        </p:nvPicPr>
        <p:blipFill>
          <a:blip r:embed="rId2"/>
          <a:stretch>
            <a:fillRect/>
          </a:stretch>
        </p:blipFill>
        <p:spPr>
          <a:xfrm>
            <a:off x="1187623" y="1567726"/>
            <a:ext cx="6699600" cy="5173642"/>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37</a:t>
            </a:fld>
            <a:endParaRPr lang="en-CA"/>
          </a:p>
        </p:txBody>
      </p:sp>
      <p:sp>
        <p:nvSpPr>
          <p:cNvPr id="5" name="Oval 4">
            <a:extLst>
              <a:ext uri="{FF2B5EF4-FFF2-40B4-BE49-F238E27FC236}">
                <a16:creationId xmlns:a16="http://schemas.microsoft.com/office/drawing/2014/main" id="{67AE2091-07D0-488E-B3E1-D32FE54D15D0}"/>
              </a:ext>
            </a:extLst>
          </p:cNvPr>
          <p:cNvSpPr/>
          <p:nvPr/>
        </p:nvSpPr>
        <p:spPr>
          <a:xfrm>
            <a:off x="4211960" y="3573016"/>
            <a:ext cx="3456384" cy="22800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10018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52AD5A-5F49-4E2C-A1E3-8C731AC7B212}"/>
              </a:ext>
            </a:extLst>
          </p:cNvPr>
          <p:cNvPicPr>
            <a:picLocks noChangeAspect="1"/>
          </p:cNvPicPr>
          <p:nvPr/>
        </p:nvPicPr>
        <p:blipFill>
          <a:blip r:embed="rId2"/>
          <a:stretch>
            <a:fillRect/>
          </a:stretch>
        </p:blipFill>
        <p:spPr>
          <a:xfrm>
            <a:off x="1187623" y="1567726"/>
            <a:ext cx="6699600" cy="5173642"/>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38</a:t>
            </a:fld>
            <a:endParaRPr lang="en-CA"/>
          </a:p>
        </p:txBody>
      </p:sp>
      <p:sp>
        <p:nvSpPr>
          <p:cNvPr id="5" name="Oval 4">
            <a:extLst>
              <a:ext uri="{FF2B5EF4-FFF2-40B4-BE49-F238E27FC236}">
                <a16:creationId xmlns:a16="http://schemas.microsoft.com/office/drawing/2014/main" id="{67AE2091-07D0-488E-B3E1-D32FE54D15D0}"/>
              </a:ext>
            </a:extLst>
          </p:cNvPr>
          <p:cNvSpPr/>
          <p:nvPr/>
        </p:nvSpPr>
        <p:spPr>
          <a:xfrm>
            <a:off x="5652120" y="2919858"/>
            <a:ext cx="1944216" cy="3651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73694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39</a:t>
            </a:fld>
            <a:endParaRPr lang="en-CA"/>
          </a:p>
        </p:txBody>
      </p:sp>
      <p:pic>
        <p:nvPicPr>
          <p:cNvPr id="8" name="Picture 7">
            <a:extLst>
              <a:ext uri="{FF2B5EF4-FFF2-40B4-BE49-F238E27FC236}">
                <a16:creationId xmlns:a16="http://schemas.microsoft.com/office/drawing/2014/main" id="{12801225-F80A-45D9-A066-FF3E9E686B94}"/>
              </a:ext>
            </a:extLst>
          </p:cNvPr>
          <p:cNvPicPr>
            <a:picLocks noChangeAspect="1"/>
          </p:cNvPicPr>
          <p:nvPr/>
        </p:nvPicPr>
        <p:blipFill>
          <a:blip r:embed="rId2"/>
          <a:stretch>
            <a:fillRect/>
          </a:stretch>
        </p:blipFill>
        <p:spPr>
          <a:xfrm>
            <a:off x="2024860" y="1588738"/>
            <a:ext cx="5094280" cy="4780436"/>
          </a:xfrm>
          <a:prstGeom prst="rect">
            <a:avLst/>
          </a:prstGeom>
          <a:ln w="38100">
            <a:solidFill>
              <a:schemeClr val="tx1"/>
            </a:solidFill>
          </a:ln>
        </p:spPr>
      </p:pic>
    </p:spTree>
    <p:extLst>
      <p:ext uri="{BB962C8B-B14F-4D97-AF65-F5344CB8AC3E}">
        <p14:creationId xmlns:p14="http://schemas.microsoft.com/office/powerpoint/2010/main" val="33221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64F5-4A0F-4763-988B-4E98F78B8FA8}"/>
              </a:ext>
            </a:extLst>
          </p:cNvPr>
          <p:cNvSpPr>
            <a:spLocks noGrp="1"/>
          </p:cNvSpPr>
          <p:nvPr>
            <p:ph type="ctrTitle"/>
          </p:nvPr>
        </p:nvSpPr>
        <p:spPr/>
        <p:txBody>
          <a:bodyPr/>
          <a:lstStyle/>
          <a:p>
            <a:r>
              <a:rPr lang="en-CA" dirty="0"/>
              <a:t>What is the Province of British Columbia?</a:t>
            </a:r>
          </a:p>
        </p:txBody>
      </p:sp>
      <p:sp>
        <p:nvSpPr>
          <p:cNvPr id="4" name="Slide Number Placeholder 3">
            <a:extLst>
              <a:ext uri="{FF2B5EF4-FFF2-40B4-BE49-F238E27FC236}">
                <a16:creationId xmlns:a16="http://schemas.microsoft.com/office/drawing/2014/main" id="{238BB957-C95D-440C-90A5-4D3A4548344B}"/>
              </a:ext>
            </a:extLst>
          </p:cNvPr>
          <p:cNvSpPr>
            <a:spLocks noGrp="1"/>
          </p:cNvSpPr>
          <p:nvPr>
            <p:ph type="sldNum" sz="quarter" idx="12"/>
          </p:nvPr>
        </p:nvSpPr>
        <p:spPr/>
        <p:txBody>
          <a:bodyPr/>
          <a:lstStyle/>
          <a:p>
            <a:fld id="{76487AB4-3101-4A53-A6DC-7C1F00D14E82}" type="slidenum">
              <a:rPr lang="en-CA" smtClean="0"/>
              <a:t>4</a:t>
            </a:fld>
            <a:endParaRPr lang="en-CA"/>
          </a:p>
        </p:txBody>
      </p:sp>
    </p:spTree>
    <p:extLst>
      <p:ext uri="{BB962C8B-B14F-4D97-AF65-F5344CB8AC3E}">
        <p14:creationId xmlns:p14="http://schemas.microsoft.com/office/powerpoint/2010/main" val="964082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40</a:t>
            </a:fld>
            <a:endParaRPr lang="en-CA"/>
          </a:p>
        </p:txBody>
      </p:sp>
      <p:pic>
        <p:nvPicPr>
          <p:cNvPr id="8" name="Picture 7">
            <a:extLst>
              <a:ext uri="{FF2B5EF4-FFF2-40B4-BE49-F238E27FC236}">
                <a16:creationId xmlns:a16="http://schemas.microsoft.com/office/drawing/2014/main" id="{12801225-F80A-45D9-A066-FF3E9E686B94}"/>
              </a:ext>
            </a:extLst>
          </p:cNvPr>
          <p:cNvPicPr>
            <a:picLocks noChangeAspect="1"/>
          </p:cNvPicPr>
          <p:nvPr/>
        </p:nvPicPr>
        <p:blipFill>
          <a:blip r:embed="rId2"/>
          <a:stretch>
            <a:fillRect/>
          </a:stretch>
        </p:blipFill>
        <p:spPr>
          <a:xfrm>
            <a:off x="2024860" y="1588738"/>
            <a:ext cx="5094280" cy="4780436"/>
          </a:xfrm>
          <a:prstGeom prst="rect">
            <a:avLst/>
          </a:prstGeom>
          <a:ln w="38100">
            <a:solidFill>
              <a:schemeClr val="tx1"/>
            </a:solidFill>
          </a:ln>
        </p:spPr>
      </p:pic>
      <p:sp>
        <p:nvSpPr>
          <p:cNvPr id="9" name="Oval 8">
            <a:extLst>
              <a:ext uri="{FF2B5EF4-FFF2-40B4-BE49-F238E27FC236}">
                <a16:creationId xmlns:a16="http://schemas.microsoft.com/office/drawing/2014/main" id="{C54FD1AD-A87B-4DC2-B19D-DE6F97C92E57}"/>
              </a:ext>
            </a:extLst>
          </p:cNvPr>
          <p:cNvSpPr/>
          <p:nvPr/>
        </p:nvSpPr>
        <p:spPr>
          <a:xfrm>
            <a:off x="3059832" y="3030860"/>
            <a:ext cx="2448272" cy="2880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16942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41</a:t>
            </a:fld>
            <a:endParaRPr lang="en-CA"/>
          </a:p>
        </p:txBody>
      </p:sp>
      <p:pic>
        <p:nvPicPr>
          <p:cNvPr id="8" name="Picture 7">
            <a:extLst>
              <a:ext uri="{FF2B5EF4-FFF2-40B4-BE49-F238E27FC236}">
                <a16:creationId xmlns:a16="http://schemas.microsoft.com/office/drawing/2014/main" id="{12801225-F80A-45D9-A066-FF3E9E686B94}"/>
              </a:ext>
            </a:extLst>
          </p:cNvPr>
          <p:cNvPicPr>
            <a:picLocks noChangeAspect="1"/>
          </p:cNvPicPr>
          <p:nvPr/>
        </p:nvPicPr>
        <p:blipFill>
          <a:blip r:embed="rId2"/>
          <a:stretch>
            <a:fillRect/>
          </a:stretch>
        </p:blipFill>
        <p:spPr>
          <a:xfrm>
            <a:off x="2024860" y="1588738"/>
            <a:ext cx="5094280" cy="4780436"/>
          </a:xfrm>
          <a:prstGeom prst="rect">
            <a:avLst/>
          </a:prstGeom>
          <a:ln w="38100">
            <a:solidFill>
              <a:schemeClr val="tx1"/>
            </a:solidFill>
          </a:ln>
        </p:spPr>
      </p:pic>
      <p:sp>
        <p:nvSpPr>
          <p:cNvPr id="9" name="Oval 8">
            <a:extLst>
              <a:ext uri="{FF2B5EF4-FFF2-40B4-BE49-F238E27FC236}">
                <a16:creationId xmlns:a16="http://schemas.microsoft.com/office/drawing/2014/main" id="{C54FD1AD-A87B-4DC2-B19D-DE6F97C92E57}"/>
              </a:ext>
            </a:extLst>
          </p:cNvPr>
          <p:cNvSpPr/>
          <p:nvPr/>
        </p:nvSpPr>
        <p:spPr>
          <a:xfrm>
            <a:off x="3059832" y="3269744"/>
            <a:ext cx="3384376" cy="2880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46556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934DB-A041-43BE-9058-C2CA31DF36B4}"/>
              </a:ext>
            </a:extLst>
          </p:cNvPr>
          <p:cNvSpPr>
            <a:spLocks noGrp="1"/>
          </p:cNvSpPr>
          <p:nvPr>
            <p:ph type="sldNum" sz="quarter" idx="12"/>
          </p:nvPr>
        </p:nvSpPr>
        <p:spPr/>
        <p:txBody>
          <a:bodyPr/>
          <a:lstStyle/>
          <a:p>
            <a:fld id="{76487AB4-3101-4A53-A6DC-7C1F00D14E82}" type="slidenum">
              <a:rPr lang="en-CA" smtClean="0"/>
              <a:t>42</a:t>
            </a:fld>
            <a:endParaRPr lang="en-CA"/>
          </a:p>
        </p:txBody>
      </p:sp>
      <p:pic>
        <p:nvPicPr>
          <p:cNvPr id="8" name="Picture 7">
            <a:extLst>
              <a:ext uri="{FF2B5EF4-FFF2-40B4-BE49-F238E27FC236}">
                <a16:creationId xmlns:a16="http://schemas.microsoft.com/office/drawing/2014/main" id="{12801225-F80A-45D9-A066-FF3E9E686B94}"/>
              </a:ext>
            </a:extLst>
          </p:cNvPr>
          <p:cNvPicPr>
            <a:picLocks noChangeAspect="1"/>
          </p:cNvPicPr>
          <p:nvPr/>
        </p:nvPicPr>
        <p:blipFill>
          <a:blip r:embed="rId2"/>
          <a:stretch>
            <a:fillRect/>
          </a:stretch>
        </p:blipFill>
        <p:spPr>
          <a:xfrm>
            <a:off x="2024860" y="1588738"/>
            <a:ext cx="5094280" cy="4780436"/>
          </a:xfrm>
          <a:prstGeom prst="rect">
            <a:avLst/>
          </a:prstGeom>
          <a:ln w="38100">
            <a:solidFill>
              <a:schemeClr val="tx1"/>
            </a:solidFill>
          </a:ln>
        </p:spPr>
      </p:pic>
      <p:sp>
        <p:nvSpPr>
          <p:cNvPr id="9" name="Oval 8">
            <a:extLst>
              <a:ext uri="{FF2B5EF4-FFF2-40B4-BE49-F238E27FC236}">
                <a16:creationId xmlns:a16="http://schemas.microsoft.com/office/drawing/2014/main" id="{C54FD1AD-A87B-4DC2-B19D-DE6F97C92E57}"/>
              </a:ext>
            </a:extLst>
          </p:cNvPr>
          <p:cNvSpPr/>
          <p:nvPr/>
        </p:nvSpPr>
        <p:spPr>
          <a:xfrm>
            <a:off x="2555776" y="3478148"/>
            <a:ext cx="3888432" cy="864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10639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5DD28F-EF86-43C8-8DEB-0C477CA49FB7}"/>
              </a:ext>
            </a:extLst>
          </p:cNvPr>
          <p:cNvPicPr>
            <a:picLocks noChangeAspect="1"/>
          </p:cNvPicPr>
          <p:nvPr/>
        </p:nvPicPr>
        <p:blipFill rotWithShape="1">
          <a:blip r:embed="rId2"/>
          <a:srcRect b="11927"/>
          <a:stretch/>
        </p:blipFill>
        <p:spPr>
          <a:xfrm>
            <a:off x="1221631" y="1553710"/>
            <a:ext cx="6698365" cy="4961913"/>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0D3F28B5-4535-4BCE-9348-B04A6DABA015}"/>
              </a:ext>
            </a:extLst>
          </p:cNvPr>
          <p:cNvSpPr>
            <a:spLocks noGrp="1"/>
          </p:cNvSpPr>
          <p:nvPr>
            <p:ph type="sldNum" sz="quarter" idx="12"/>
          </p:nvPr>
        </p:nvSpPr>
        <p:spPr/>
        <p:txBody>
          <a:bodyPr/>
          <a:lstStyle/>
          <a:p>
            <a:fld id="{76487AB4-3101-4A53-A6DC-7C1F00D14E82}" type="slidenum">
              <a:rPr lang="en-CA" smtClean="0"/>
              <a:t>43</a:t>
            </a:fld>
            <a:endParaRPr lang="en-CA"/>
          </a:p>
        </p:txBody>
      </p:sp>
      <p:sp>
        <p:nvSpPr>
          <p:cNvPr id="2" name="Oval 1">
            <a:extLst>
              <a:ext uri="{FF2B5EF4-FFF2-40B4-BE49-F238E27FC236}">
                <a16:creationId xmlns:a16="http://schemas.microsoft.com/office/drawing/2014/main" id="{D469CA46-3E6B-46CF-B993-BF0F7CA1FBB0}"/>
              </a:ext>
            </a:extLst>
          </p:cNvPr>
          <p:cNvSpPr/>
          <p:nvPr/>
        </p:nvSpPr>
        <p:spPr>
          <a:xfrm>
            <a:off x="1221631" y="4384154"/>
            <a:ext cx="1046113" cy="2880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Arrow: Right 2">
            <a:extLst>
              <a:ext uri="{FF2B5EF4-FFF2-40B4-BE49-F238E27FC236}">
                <a16:creationId xmlns:a16="http://schemas.microsoft.com/office/drawing/2014/main" id="{0F9E0837-2898-415F-B14A-29C9A8FAB856}"/>
              </a:ext>
            </a:extLst>
          </p:cNvPr>
          <p:cNvSpPr/>
          <p:nvPr/>
        </p:nvSpPr>
        <p:spPr>
          <a:xfrm rot="14036408">
            <a:off x="1680797" y="5016147"/>
            <a:ext cx="1584176" cy="648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6337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3EB8-ED65-439F-83F7-D9234F748E7B}"/>
              </a:ext>
            </a:extLst>
          </p:cNvPr>
          <p:cNvSpPr>
            <a:spLocks noGrp="1"/>
          </p:cNvSpPr>
          <p:nvPr>
            <p:ph type="title"/>
          </p:nvPr>
        </p:nvSpPr>
        <p:spPr/>
        <p:txBody>
          <a:bodyPr/>
          <a:lstStyle/>
          <a:p>
            <a:r>
              <a:rPr lang="en-CA" dirty="0"/>
              <a:t>Registering on BC Bid</a:t>
            </a:r>
          </a:p>
        </p:txBody>
      </p:sp>
      <p:sp>
        <p:nvSpPr>
          <p:cNvPr id="3" name="Content Placeholder 2">
            <a:extLst>
              <a:ext uri="{FF2B5EF4-FFF2-40B4-BE49-F238E27FC236}">
                <a16:creationId xmlns:a16="http://schemas.microsoft.com/office/drawing/2014/main" id="{634E4524-DA7E-4ADD-9633-87854E9F1B03}"/>
              </a:ext>
            </a:extLst>
          </p:cNvPr>
          <p:cNvSpPr>
            <a:spLocks noGrp="1"/>
          </p:cNvSpPr>
          <p:nvPr>
            <p:ph idx="1"/>
          </p:nvPr>
        </p:nvSpPr>
        <p:spPr>
          <a:xfrm>
            <a:off x="457200" y="2276872"/>
            <a:ext cx="8229600" cy="3849291"/>
          </a:xfrm>
        </p:spPr>
        <p:txBody>
          <a:bodyPr>
            <a:normAutofit lnSpcReduction="10000"/>
          </a:bodyPr>
          <a:lstStyle/>
          <a:p>
            <a:r>
              <a:rPr lang="en-CA" sz="3500" dirty="0"/>
              <a:t>Document download is free</a:t>
            </a:r>
          </a:p>
          <a:p>
            <a:r>
              <a:rPr lang="en-US" sz="3500" dirty="0"/>
              <a:t>2 Subscription options</a:t>
            </a:r>
          </a:p>
          <a:p>
            <a:pPr lvl="1"/>
            <a:r>
              <a:rPr lang="en-US" sz="3000" dirty="0">
                <a:solidFill>
                  <a:schemeClr val="tx1"/>
                </a:solidFill>
              </a:rPr>
              <a:t>Email Notification ONLY - $100 per year </a:t>
            </a:r>
          </a:p>
          <a:p>
            <a:pPr lvl="1"/>
            <a:r>
              <a:rPr lang="en-US" sz="3000" dirty="0">
                <a:solidFill>
                  <a:schemeClr val="tx1"/>
                </a:solidFill>
              </a:rPr>
              <a:t>e-Bidding  - $150 per year for ability to submit bids through BC Bid</a:t>
            </a:r>
          </a:p>
          <a:p>
            <a:r>
              <a:rPr lang="en-US" sz="3300" dirty="0"/>
              <a:t>Pay for both to have full access - $250 per year</a:t>
            </a:r>
          </a:p>
          <a:p>
            <a:endParaRPr lang="en-CA" dirty="0"/>
          </a:p>
        </p:txBody>
      </p:sp>
      <p:sp>
        <p:nvSpPr>
          <p:cNvPr id="4" name="Slide Number Placeholder 3">
            <a:extLst>
              <a:ext uri="{FF2B5EF4-FFF2-40B4-BE49-F238E27FC236}">
                <a16:creationId xmlns:a16="http://schemas.microsoft.com/office/drawing/2014/main" id="{80E59338-0757-42A4-B3E2-053676C9ACD7}"/>
              </a:ext>
            </a:extLst>
          </p:cNvPr>
          <p:cNvSpPr>
            <a:spLocks noGrp="1"/>
          </p:cNvSpPr>
          <p:nvPr>
            <p:ph type="sldNum" sz="quarter" idx="12"/>
          </p:nvPr>
        </p:nvSpPr>
        <p:spPr/>
        <p:txBody>
          <a:bodyPr/>
          <a:lstStyle/>
          <a:p>
            <a:fld id="{76487AB4-3101-4A53-A6DC-7C1F00D14E82}" type="slidenum">
              <a:rPr lang="en-CA" smtClean="0"/>
              <a:t>44</a:t>
            </a:fld>
            <a:endParaRPr lang="en-CA"/>
          </a:p>
        </p:txBody>
      </p:sp>
    </p:spTree>
    <p:extLst>
      <p:ext uri="{BB962C8B-B14F-4D97-AF65-F5344CB8AC3E}">
        <p14:creationId xmlns:p14="http://schemas.microsoft.com/office/powerpoint/2010/main" val="1488292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5DD28F-EF86-43C8-8DEB-0C477CA49FB7}"/>
              </a:ext>
            </a:extLst>
          </p:cNvPr>
          <p:cNvPicPr>
            <a:picLocks noChangeAspect="1"/>
          </p:cNvPicPr>
          <p:nvPr/>
        </p:nvPicPr>
        <p:blipFill rotWithShape="1">
          <a:blip r:embed="rId2"/>
          <a:srcRect b="11927"/>
          <a:stretch/>
        </p:blipFill>
        <p:spPr>
          <a:xfrm>
            <a:off x="1221631" y="1553710"/>
            <a:ext cx="6698365" cy="4961913"/>
          </a:xfrm>
          <a:prstGeom prst="rect">
            <a:avLst/>
          </a:prstGeom>
          <a:ln w="38100">
            <a:solidFill>
              <a:schemeClr val="tx1"/>
            </a:solidFill>
          </a:ln>
        </p:spPr>
      </p:pic>
      <p:sp>
        <p:nvSpPr>
          <p:cNvPr id="4" name="Slide Number Placeholder 3">
            <a:extLst>
              <a:ext uri="{FF2B5EF4-FFF2-40B4-BE49-F238E27FC236}">
                <a16:creationId xmlns:a16="http://schemas.microsoft.com/office/drawing/2014/main" id="{0D3F28B5-4535-4BCE-9348-B04A6DABA015}"/>
              </a:ext>
            </a:extLst>
          </p:cNvPr>
          <p:cNvSpPr>
            <a:spLocks noGrp="1"/>
          </p:cNvSpPr>
          <p:nvPr>
            <p:ph type="sldNum" sz="quarter" idx="12"/>
          </p:nvPr>
        </p:nvSpPr>
        <p:spPr/>
        <p:txBody>
          <a:bodyPr/>
          <a:lstStyle/>
          <a:p>
            <a:fld id="{76487AB4-3101-4A53-A6DC-7C1F00D14E82}" type="slidenum">
              <a:rPr lang="en-CA" smtClean="0"/>
              <a:t>45</a:t>
            </a:fld>
            <a:endParaRPr lang="en-CA"/>
          </a:p>
        </p:txBody>
      </p:sp>
      <p:sp>
        <p:nvSpPr>
          <p:cNvPr id="2" name="Oval 1">
            <a:extLst>
              <a:ext uri="{FF2B5EF4-FFF2-40B4-BE49-F238E27FC236}">
                <a16:creationId xmlns:a16="http://schemas.microsoft.com/office/drawing/2014/main" id="{D469CA46-3E6B-46CF-B993-BF0F7CA1FBB0}"/>
              </a:ext>
            </a:extLst>
          </p:cNvPr>
          <p:cNvSpPr/>
          <p:nvPr/>
        </p:nvSpPr>
        <p:spPr>
          <a:xfrm>
            <a:off x="1221631" y="4653136"/>
            <a:ext cx="1046113" cy="2880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Arrow: Right 2">
            <a:extLst>
              <a:ext uri="{FF2B5EF4-FFF2-40B4-BE49-F238E27FC236}">
                <a16:creationId xmlns:a16="http://schemas.microsoft.com/office/drawing/2014/main" id="{0F9E0837-2898-415F-B14A-29C9A8FAB856}"/>
              </a:ext>
            </a:extLst>
          </p:cNvPr>
          <p:cNvSpPr/>
          <p:nvPr/>
        </p:nvSpPr>
        <p:spPr>
          <a:xfrm rot="14036408">
            <a:off x="1680797" y="5370244"/>
            <a:ext cx="1584176" cy="648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5545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FAE4ED-4AB3-4AC8-95C3-0A8BD2F78EAF}"/>
              </a:ext>
            </a:extLst>
          </p:cNvPr>
          <p:cNvSpPr>
            <a:spLocks noGrp="1"/>
          </p:cNvSpPr>
          <p:nvPr>
            <p:ph type="sldNum" sz="quarter" idx="12"/>
          </p:nvPr>
        </p:nvSpPr>
        <p:spPr/>
        <p:txBody>
          <a:bodyPr/>
          <a:lstStyle/>
          <a:p>
            <a:fld id="{76487AB4-3101-4A53-A6DC-7C1F00D14E82}" type="slidenum">
              <a:rPr lang="en-CA" smtClean="0"/>
              <a:t>46</a:t>
            </a:fld>
            <a:endParaRPr lang="en-CA"/>
          </a:p>
        </p:txBody>
      </p:sp>
      <p:sp>
        <p:nvSpPr>
          <p:cNvPr id="7" name="Title 1">
            <a:extLst>
              <a:ext uri="{FF2B5EF4-FFF2-40B4-BE49-F238E27FC236}">
                <a16:creationId xmlns:a16="http://schemas.microsoft.com/office/drawing/2014/main" id="{6FDDA618-EACC-4E71-B993-AA885F5BCEEE}"/>
              </a:ext>
            </a:extLst>
          </p:cNvPr>
          <p:cNvSpPr>
            <a:spLocks noGrp="1"/>
          </p:cNvSpPr>
          <p:nvPr>
            <p:ph type="title"/>
          </p:nvPr>
        </p:nvSpPr>
        <p:spPr>
          <a:xfrm>
            <a:off x="467544" y="1417124"/>
            <a:ext cx="8229600" cy="868958"/>
          </a:xfrm>
        </p:spPr>
        <p:txBody>
          <a:bodyPr/>
          <a:lstStyle/>
          <a:p>
            <a:r>
              <a:rPr lang="en-CA" dirty="0"/>
              <a:t>How does the Province buy?</a:t>
            </a:r>
          </a:p>
        </p:txBody>
      </p:sp>
      <p:graphicFrame>
        <p:nvGraphicFramePr>
          <p:cNvPr id="5" name="Diagram 4">
            <a:extLst>
              <a:ext uri="{FF2B5EF4-FFF2-40B4-BE49-F238E27FC236}">
                <a16:creationId xmlns:a16="http://schemas.microsoft.com/office/drawing/2014/main" id="{DBA9978A-9988-4F08-AE15-03D16AC31D67}"/>
              </a:ext>
            </a:extLst>
          </p:cNvPr>
          <p:cNvGraphicFramePr/>
          <p:nvPr>
            <p:extLst>
              <p:ext uri="{D42A27DB-BD31-4B8C-83A1-F6EECF244321}">
                <p14:modId xmlns:p14="http://schemas.microsoft.com/office/powerpoint/2010/main" val="3551587134"/>
              </p:ext>
            </p:extLst>
          </p:nvPr>
        </p:nvGraphicFramePr>
        <p:xfrm>
          <a:off x="1403648" y="26369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641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FAE4ED-4AB3-4AC8-95C3-0A8BD2F78EAF}"/>
              </a:ext>
            </a:extLst>
          </p:cNvPr>
          <p:cNvSpPr>
            <a:spLocks noGrp="1"/>
          </p:cNvSpPr>
          <p:nvPr>
            <p:ph type="sldNum" sz="quarter" idx="12"/>
          </p:nvPr>
        </p:nvSpPr>
        <p:spPr/>
        <p:txBody>
          <a:bodyPr/>
          <a:lstStyle/>
          <a:p>
            <a:fld id="{76487AB4-3101-4A53-A6DC-7C1F00D14E82}" type="slidenum">
              <a:rPr lang="en-CA" smtClean="0"/>
              <a:t>47</a:t>
            </a:fld>
            <a:endParaRPr lang="en-CA"/>
          </a:p>
        </p:txBody>
      </p:sp>
      <p:sp>
        <p:nvSpPr>
          <p:cNvPr id="7" name="Title 1">
            <a:extLst>
              <a:ext uri="{FF2B5EF4-FFF2-40B4-BE49-F238E27FC236}">
                <a16:creationId xmlns:a16="http://schemas.microsoft.com/office/drawing/2014/main" id="{6FDDA618-EACC-4E71-B993-AA885F5BCEEE}"/>
              </a:ext>
            </a:extLst>
          </p:cNvPr>
          <p:cNvSpPr>
            <a:spLocks noGrp="1"/>
          </p:cNvSpPr>
          <p:nvPr>
            <p:ph type="title"/>
          </p:nvPr>
        </p:nvSpPr>
        <p:spPr>
          <a:xfrm>
            <a:off x="467544" y="1417124"/>
            <a:ext cx="8229600" cy="868958"/>
          </a:xfrm>
        </p:spPr>
        <p:txBody>
          <a:bodyPr/>
          <a:lstStyle/>
          <a:p>
            <a:r>
              <a:rPr lang="en-CA" dirty="0"/>
              <a:t>How does the Province buy?</a:t>
            </a:r>
          </a:p>
        </p:txBody>
      </p:sp>
      <p:grpSp>
        <p:nvGrpSpPr>
          <p:cNvPr id="2" name="Group 1">
            <a:extLst>
              <a:ext uri="{FF2B5EF4-FFF2-40B4-BE49-F238E27FC236}">
                <a16:creationId xmlns:a16="http://schemas.microsoft.com/office/drawing/2014/main" id="{242CEF99-0DFB-4D83-9B0D-7C2F0D377493}"/>
              </a:ext>
            </a:extLst>
          </p:cNvPr>
          <p:cNvGrpSpPr/>
          <p:nvPr/>
        </p:nvGrpSpPr>
        <p:grpSpPr>
          <a:xfrm>
            <a:off x="251520" y="2450094"/>
            <a:ext cx="2808311" cy="1871121"/>
            <a:chOff x="1403649" y="2638090"/>
            <a:chExt cx="6095998" cy="4061641"/>
          </a:xfrm>
        </p:grpSpPr>
        <p:sp>
          <p:nvSpPr>
            <p:cNvPr id="3" name="Freeform: Shape 2">
              <a:extLst>
                <a:ext uri="{FF2B5EF4-FFF2-40B4-BE49-F238E27FC236}">
                  <a16:creationId xmlns:a16="http://schemas.microsoft.com/office/drawing/2014/main" id="{CE86377E-2349-4895-8EA2-0ABDC93D7DCF}"/>
                </a:ext>
              </a:extLst>
            </p:cNvPr>
            <p:cNvSpPr/>
            <p:nvPr/>
          </p:nvSpPr>
          <p:spPr>
            <a:xfrm>
              <a:off x="1403649" y="2638090"/>
              <a:ext cx="1039019"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5" tIns="537925" rIns="18416" bIns="537924" numCol="1" spcCol="1270" anchor="ctr" anchorCtr="0">
              <a:noAutofit/>
            </a:bodyPr>
            <a:lstStyle/>
            <a:p>
              <a:pPr marL="0" lvl="0" indent="0" algn="ctr" defTabSz="1289050">
                <a:lnSpc>
                  <a:spcPct val="90000"/>
                </a:lnSpc>
                <a:spcBef>
                  <a:spcPct val="0"/>
                </a:spcBef>
                <a:spcAft>
                  <a:spcPct val="35000"/>
                </a:spcAft>
                <a:buNone/>
              </a:pPr>
              <a:r>
                <a:rPr lang="en-CA" kern="1200" dirty="0"/>
                <a:t>1</a:t>
              </a:r>
            </a:p>
          </p:txBody>
        </p:sp>
        <p:sp>
          <p:nvSpPr>
            <p:cNvPr id="6" name="Freeform: Shape 5">
              <a:extLst>
                <a:ext uri="{FF2B5EF4-FFF2-40B4-BE49-F238E27FC236}">
                  <a16:creationId xmlns:a16="http://schemas.microsoft.com/office/drawing/2014/main" id="{2FBA1712-EF03-44AE-973F-4D8062E7DE8F}"/>
                </a:ext>
              </a:extLst>
            </p:cNvPr>
            <p:cNvSpPr/>
            <p:nvPr/>
          </p:nvSpPr>
          <p:spPr>
            <a:xfrm>
              <a:off x="2442666" y="2638092"/>
              <a:ext cx="5056981" cy="964803"/>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7368" tIns="71863" rIns="71863" bIns="71863" numCol="1" spcCol="1270" anchor="ctr" anchorCtr="0">
              <a:noAutofit/>
            </a:bodyPr>
            <a:lstStyle/>
            <a:p>
              <a:pPr marL="285750" lvl="1" indent="-285750" algn="l" defTabSz="1733550">
                <a:lnSpc>
                  <a:spcPct val="90000"/>
                </a:lnSpc>
                <a:spcBef>
                  <a:spcPct val="0"/>
                </a:spcBef>
                <a:spcAft>
                  <a:spcPct val="15000"/>
                </a:spcAft>
                <a:buNone/>
              </a:pPr>
              <a:r>
                <a:rPr lang="en-CA" sz="1600" kern="1200" dirty="0">
                  <a:solidFill>
                    <a:schemeClr val="accent1"/>
                  </a:solidFill>
                </a:rPr>
                <a:t>Supply Arrangements</a:t>
              </a:r>
            </a:p>
          </p:txBody>
        </p:sp>
        <p:sp>
          <p:nvSpPr>
            <p:cNvPr id="8" name="Freeform: Shape 7">
              <a:extLst>
                <a:ext uri="{FF2B5EF4-FFF2-40B4-BE49-F238E27FC236}">
                  <a16:creationId xmlns:a16="http://schemas.microsoft.com/office/drawing/2014/main" id="{70F1C119-111A-49F5-8CE8-40D92F26DCD6}"/>
                </a:ext>
              </a:extLst>
            </p:cNvPr>
            <p:cNvSpPr/>
            <p:nvPr/>
          </p:nvSpPr>
          <p:spPr>
            <a:xfrm>
              <a:off x="1403649" y="3926755"/>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6">
                <a:alpha val="30196"/>
              </a:schemeClr>
            </a:solidFill>
            <a:ln>
              <a:solidFill>
                <a:schemeClr val="accent6">
                  <a:lumMod val="20000"/>
                  <a:lumOff val="80000"/>
                  <a:alpha val="29804"/>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5" tIns="537924" rIns="18415" bIns="537924" numCol="1" spcCol="1270" anchor="ctr" anchorCtr="0">
              <a:noAutofit/>
            </a:bodyPr>
            <a:lstStyle/>
            <a:p>
              <a:pPr marL="0" lvl="0" indent="0" algn="ctr" defTabSz="1289050">
                <a:lnSpc>
                  <a:spcPct val="90000"/>
                </a:lnSpc>
                <a:spcBef>
                  <a:spcPct val="0"/>
                </a:spcBef>
                <a:spcAft>
                  <a:spcPct val="35000"/>
                </a:spcAft>
                <a:buNone/>
              </a:pPr>
              <a:r>
                <a:rPr lang="en-CA" kern="1200" dirty="0"/>
                <a:t>2</a:t>
              </a:r>
            </a:p>
          </p:txBody>
        </p:sp>
        <p:sp>
          <p:nvSpPr>
            <p:cNvPr id="9" name="Freeform: Shape 8">
              <a:extLst>
                <a:ext uri="{FF2B5EF4-FFF2-40B4-BE49-F238E27FC236}">
                  <a16:creationId xmlns:a16="http://schemas.microsoft.com/office/drawing/2014/main" id="{257EE38B-B66D-438F-A1B7-03AA2308B996}"/>
                </a:ext>
              </a:extLst>
            </p:cNvPr>
            <p:cNvSpPr/>
            <p:nvPr/>
          </p:nvSpPr>
          <p:spPr>
            <a:xfrm>
              <a:off x="2442666" y="3926756"/>
              <a:ext cx="5056981" cy="964804"/>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chemeClr val="accent6">
                  <a:lumMod val="60000"/>
                  <a:lumOff val="40000"/>
                  <a:alpha val="30196"/>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7368" tIns="71863" rIns="71863" bIns="71864" numCol="1" spcCol="1270" anchor="ctr" anchorCtr="0">
              <a:noAutofit/>
            </a:bodyPr>
            <a:lstStyle/>
            <a:p>
              <a:pPr marL="285750" lvl="1" indent="-285750" algn="l" defTabSz="1733550">
                <a:lnSpc>
                  <a:spcPct val="90000"/>
                </a:lnSpc>
                <a:spcBef>
                  <a:spcPct val="0"/>
                </a:spcBef>
                <a:spcAft>
                  <a:spcPct val="15000"/>
                </a:spcAft>
                <a:buNone/>
              </a:pPr>
              <a:r>
                <a:rPr lang="en-CA" sz="1600" kern="1200" dirty="0">
                  <a:solidFill>
                    <a:schemeClr val="accent6">
                      <a:lumMod val="40000"/>
                      <a:lumOff val="60000"/>
                    </a:schemeClr>
                  </a:solidFill>
                </a:rPr>
                <a:t>Competitive Processes</a:t>
              </a:r>
            </a:p>
          </p:txBody>
        </p:sp>
        <p:sp>
          <p:nvSpPr>
            <p:cNvPr id="10" name="Freeform: Shape 9">
              <a:extLst>
                <a:ext uri="{FF2B5EF4-FFF2-40B4-BE49-F238E27FC236}">
                  <a16:creationId xmlns:a16="http://schemas.microsoft.com/office/drawing/2014/main" id="{1B1A5EB8-6EF9-413A-91CB-CD006EE16850}"/>
                </a:ext>
              </a:extLst>
            </p:cNvPr>
            <p:cNvSpPr/>
            <p:nvPr/>
          </p:nvSpPr>
          <p:spPr>
            <a:xfrm>
              <a:off x="1403649" y="5215419"/>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alpha val="30196"/>
              </a:schemeClr>
            </a:solidFill>
            <a:ln>
              <a:solidFill>
                <a:schemeClr val="accent2">
                  <a:lumMod val="40000"/>
                  <a:lumOff val="60000"/>
                  <a:alpha val="30196"/>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5" tIns="537924" rIns="18415" bIns="537924" numCol="1" spcCol="1270" anchor="ctr" anchorCtr="0">
              <a:noAutofit/>
            </a:bodyPr>
            <a:lstStyle/>
            <a:p>
              <a:pPr marL="0" lvl="0" indent="0" algn="ctr" defTabSz="1289050">
                <a:lnSpc>
                  <a:spcPct val="90000"/>
                </a:lnSpc>
                <a:spcBef>
                  <a:spcPct val="0"/>
                </a:spcBef>
                <a:spcAft>
                  <a:spcPct val="35000"/>
                </a:spcAft>
                <a:buNone/>
              </a:pPr>
              <a:r>
                <a:rPr lang="en-CA" kern="1200" dirty="0"/>
                <a:t>3</a:t>
              </a:r>
            </a:p>
          </p:txBody>
        </p:sp>
        <p:sp>
          <p:nvSpPr>
            <p:cNvPr id="11" name="Freeform: Shape 10">
              <a:extLst>
                <a:ext uri="{FF2B5EF4-FFF2-40B4-BE49-F238E27FC236}">
                  <a16:creationId xmlns:a16="http://schemas.microsoft.com/office/drawing/2014/main" id="{E2723A66-AFA3-4229-BEBA-24F5978E2D82}"/>
                </a:ext>
              </a:extLst>
            </p:cNvPr>
            <p:cNvSpPr/>
            <p:nvPr/>
          </p:nvSpPr>
          <p:spPr>
            <a:xfrm>
              <a:off x="2442666" y="5215419"/>
              <a:ext cx="5056981" cy="964804"/>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chemeClr val="accent2">
                  <a:lumMod val="60000"/>
                  <a:lumOff val="40000"/>
                  <a:alpha val="30196"/>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7368" tIns="71863" rIns="71863" bIns="71864" numCol="1" spcCol="1270" anchor="ctr" anchorCtr="0">
              <a:noAutofit/>
            </a:bodyPr>
            <a:lstStyle/>
            <a:p>
              <a:pPr marL="285750" lvl="1" indent="-285750" algn="l" defTabSz="1733550">
                <a:lnSpc>
                  <a:spcPct val="90000"/>
                </a:lnSpc>
                <a:spcBef>
                  <a:spcPct val="0"/>
                </a:spcBef>
                <a:spcAft>
                  <a:spcPct val="15000"/>
                </a:spcAft>
                <a:buNone/>
              </a:pPr>
              <a:r>
                <a:rPr lang="en-CA" sz="1600" kern="1200" dirty="0">
                  <a:solidFill>
                    <a:schemeClr val="accent2">
                      <a:lumMod val="40000"/>
                      <a:lumOff val="60000"/>
                    </a:schemeClr>
                  </a:solidFill>
                </a:rPr>
                <a:t>Direct Awards</a:t>
              </a:r>
            </a:p>
          </p:txBody>
        </p:sp>
      </p:grpSp>
      <p:sp>
        <p:nvSpPr>
          <p:cNvPr id="12" name="Left Brace 11">
            <a:extLst>
              <a:ext uri="{FF2B5EF4-FFF2-40B4-BE49-F238E27FC236}">
                <a16:creationId xmlns:a16="http://schemas.microsoft.com/office/drawing/2014/main" id="{64E04870-7F07-43B1-9655-E7172347D7E6}"/>
              </a:ext>
            </a:extLst>
          </p:cNvPr>
          <p:cNvSpPr/>
          <p:nvPr/>
        </p:nvSpPr>
        <p:spPr>
          <a:xfrm>
            <a:off x="3203848" y="2450094"/>
            <a:ext cx="478656" cy="3906256"/>
          </a:xfrm>
          <a:prstGeom prst="leftBrace">
            <a:avLst>
              <a:gd name="adj1" fmla="val 8333"/>
              <a:gd name="adj2" fmla="val 5986"/>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5" name="Rectangle 4">
            <a:extLst>
              <a:ext uri="{FF2B5EF4-FFF2-40B4-BE49-F238E27FC236}">
                <a16:creationId xmlns:a16="http://schemas.microsoft.com/office/drawing/2014/main" id="{424B52BC-3D9E-4964-8EFD-408FD593CEAF}"/>
              </a:ext>
            </a:extLst>
          </p:cNvPr>
          <p:cNvSpPr/>
          <p:nvPr/>
        </p:nvSpPr>
        <p:spPr>
          <a:xfrm>
            <a:off x="3826521" y="2373728"/>
            <a:ext cx="4572000" cy="4247317"/>
          </a:xfrm>
          <a:prstGeom prst="rect">
            <a:avLst/>
          </a:prstGeom>
        </p:spPr>
        <p:txBody>
          <a:bodyPr>
            <a:spAutoFit/>
          </a:bodyPr>
          <a:lstStyle/>
          <a:p>
            <a:pPr marL="285750" indent="-285750">
              <a:buFont typeface="Arial" panose="020B0604020202020204" pitchFamily="34" charset="0"/>
              <a:buChar char="•"/>
            </a:pPr>
            <a:r>
              <a:rPr lang="en-CA" dirty="0"/>
              <a:t>Corporate Supply Arrangements (CSA)</a:t>
            </a:r>
          </a:p>
          <a:p>
            <a:pPr marL="742950" lvl="1" indent="-285750">
              <a:buFont typeface="Arial" panose="020B0604020202020204" pitchFamily="34" charset="0"/>
              <a:buChar char="•"/>
            </a:pPr>
            <a:r>
              <a:rPr lang="en-CA" dirty="0">
                <a:solidFill>
                  <a:schemeClr val="accent1"/>
                </a:solidFill>
              </a:rPr>
              <a:t>Centrally created and managed. If a ministry’s need can be satisfied through a CSA, the CSA must be used.</a:t>
            </a:r>
          </a:p>
          <a:p>
            <a:endParaRPr lang="en-CA" dirty="0"/>
          </a:p>
          <a:p>
            <a:pPr marL="285750" indent="-285750">
              <a:buFont typeface="Arial" panose="020B0604020202020204" pitchFamily="34" charset="0"/>
              <a:buChar char="•"/>
            </a:pPr>
            <a:r>
              <a:rPr lang="en-CA" dirty="0"/>
              <a:t>Standing Offers (SO)</a:t>
            </a:r>
          </a:p>
          <a:p>
            <a:pPr marL="742950" lvl="1" indent="-285750">
              <a:buFont typeface="Arial" panose="020B0604020202020204" pitchFamily="34" charset="0"/>
              <a:buChar char="•"/>
            </a:pPr>
            <a:r>
              <a:rPr lang="en-CA" dirty="0">
                <a:solidFill>
                  <a:schemeClr val="accent1"/>
                </a:solidFill>
              </a:rPr>
              <a:t>A formal offer from a vendor which a ministry can accept as needed.</a:t>
            </a:r>
          </a:p>
          <a:p>
            <a:endParaRPr lang="en-CA" dirty="0"/>
          </a:p>
          <a:p>
            <a:pPr marL="285750" indent="-285750">
              <a:buFont typeface="Arial" panose="020B0604020202020204" pitchFamily="34" charset="0"/>
              <a:buChar char="•"/>
            </a:pPr>
            <a:r>
              <a:rPr lang="en-CA" dirty="0"/>
              <a:t>Standing Arrangements (SA)</a:t>
            </a:r>
          </a:p>
          <a:p>
            <a:pPr marL="742950" lvl="1" indent="-285750">
              <a:buFont typeface="Arial" panose="020B0604020202020204" pitchFamily="34" charset="0"/>
              <a:buChar char="•"/>
            </a:pPr>
            <a:r>
              <a:rPr lang="en-CA" dirty="0">
                <a:solidFill>
                  <a:schemeClr val="accent1"/>
                </a:solidFill>
              </a:rPr>
              <a:t>Contracts which a ministry can ‘draw-down’ on as, if, and when required.</a:t>
            </a:r>
          </a:p>
          <a:p>
            <a:pPr marL="742950" lvl="1" indent="-285750">
              <a:buFont typeface="Arial" panose="020B0604020202020204" pitchFamily="34" charset="0"/>
              <a:buChar char="•"/>
            </a:pPr>
            <a:endParaRPr lang="en-CA" dirty="0">
              <a:solidFill>
                <a:schemeClr val="accent1"/>
              </a:solidFill>
            </a:endParaRPr>
          </a:p>
          <a:p>
            <a:pPr marL="285750" indent="-285750">
              <a:buFont typeface="Arial" panose="020B0604020202020204" pitchFamily="34" charset="0"/>
              <a:buChar char="•"/>
            </a:pPr>
            <a:r>
              <a:rPr lang="en-CA" dirty="0"/>
              <a:t>BC Bid is used to establish CSAs, SOs, and SAs</a:t>
            </a:r>
          </a:p>
        </p:txBody>
      </p:sp>
    </p:spTree>
    <p:extLst>
      <p:ext uri="{BB962C8B-B14F-4D97-AF65-F5344CB8AC3E}">
        <p14:creationId xmlns:p14="http://schemas.microsoft.com/office/powerpoint/2010/main" val="1674999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B34D3-BEF0-4530-B072-84335D0700BC}"/>
              </a:ext>
            </a:extLst>
          </p:cNvPr>
          <p:cNvSpPr>
            <a:spLocks noGrp="1"/>
          </p:cNvSpPr>
          <p:nvPr>
            <p:ph idx="1"/>
          </p:nvPr>
        </p:nvSpPr>
        <p:spPr/>
        <p:txBody>
          <a:bodyPr numCol="3">
            <a:normAutofit fontScale="32500" lnSpcReduction="20000"/>
          </a:bodyPr>
          <a:lstStyle/>
          <a:p>
            <a:r>
              <a:rPr lang="en-CA" sz="3200" dirty="0"/>
              <a:t>Accommodation Listings</a:t>
            </a:r>
          </a:p>
          <a:p>
            <a:r>
              <a:rPr lang="en-CA" sz="3200" dirty="0"/>
              <a:t>Employee Business Travel Accommodation Listings</a:t>
            </a:r>
          </a:p>
          <a:p>
            <a:r>
              <a:rPr lang="en-CA" sz="3200" dirty="0"/>
              <a:t>Hotel Accommodation for Medical Travellers</a:t>
            </a:r>
          </a:p>
          <a:p>
            <a:r>
              <a:rPr lang="en-CA" sz="3200" dirty="0"/>
              <a:t>COVID-19 Relief Rate</a:t>
            </a:r>
          </a:p>
          <a:p>
            <a:r>
              <a:rPr lang="en-CA" sz="3200" dirty="0"/>
              <a:t>Advertising and Marketing Services</a:t>
            </a:r>
          </a:p>
          <a:p>
            <a:r>
              <a:rPr lang="en-CA" sz="3200" dirty="0"/>
              <a:t>Airlines</a:t>
            </a:r>
          </a:p>
          <a:p>
            <a:r>
              <a:rPr lang="en-CA" sz="3200" dirty="0"/>
              <a:t>Armoured Car Services CSA</a:t>
            </a:r>
          </a:p>
          <a:p>
            <a:r>
              <a:rPr lang="en-CA" sz="3200" dirty="0"/>
              <a:t>Asset Disposal Services</a:t>
            </a:r>
          </a:p>
          <a:p>
            <a:r>
              <a:rPr lang="en-CA" sz="3200" dirty="0"/>
              <a:t>Audio Visual Goods and Services CSA</a:t>
            </a:r>
          </a:p>
          <a:p>
            <a:r>
              <a:rPr lang="en-US" sz="3200" dirty="0"/>
              <a:t>Banners</a:t>
            </a:r>
          </a:p>
          <a:p>
            <a:r>
              <a:rPr lang="en-US" sz="3200" dirty="0"/>
              <a:t>Brochures (printed)</a:t>
            </a:r>
          </a:p>
          <a:p>
            <a:r>
              <a:rPr lang="en-US" sz="3200" dirty="0"/>
              <a:t>Cell Phones, Mobile Devices and Internet Data Sticks</a:t>
            </a:r>
          </a:p>
          <a:p>
            <a:r>
              <a:rPr lang="en-US" sz="3200" dirty="0"/>
              <a:t>Citizen Engagement Services</a:t>
            </a:r>
          </a:p>
          <a:p>
            <a:r>
              <a:rPr lang="en-US" sz="3200" dirty="0"/>
              <a:t>Collaboration Services</a:t>
            </a:r>
          </a:p>
          <a:p>
            <a:r>
              <a:rPr lang="en-US" sz="3200" dirty="0"/>
              <a:t>Communications Services</a:t>
            </a:r>
          </a:p>
          <a:p>
            <a:r>
              <a:rPr lang="en-US" sz="3200" dirty="0"/>
              <a:t>Commercial Card Services</a:t>
            </a:r>
          </a:p>
          <a:p>
            <a:r>
              <a:rPr lang="en-CA" sz="3200" dirty="0"/>
              <a:t>Computer Hardware</a:t>
            </a:r>
          </a:p>
          <a:p>
            <a:r>
              <a:rPr lang="en-CA" sz="3200" dirty="0"/>
              <a:t>Computer Software</a:t>
            </a:r>
          </a:p>
          <a:p>
            <a:r>
              <a:rPr lang="en-CA" sz="3200" dirty="0"/>
              <a:t>Concrete Barriers CSA</a:t>
            </a:r>
          </a:p>
          <a:p>
            <a:r>
              <a:rPr lang="en-CA" sz="3200" dirty="0"/>
              <a:t>Concrete Toilet Buildings CSA (Wheelchair accessible)</a:t>
            </a:r>
          </a:p>
          <a:p>
            <a:r>
              <a:rPr lang="en-CA" sz="3200" dirty="0"/>
              <a:t>Continuous Improvement</a:t>
            </a:r>
          </a:p>
          <a:p>
            <a:r>
              <a:rPr lang="en-CA" sz="3200" dirty="0"/>
              <a:t>Courier Services</a:t>
            </a:r>
          </a:p>
          <a:p>
            <a:r>
              <a:rPr lang="en-CA" sz="3200" dirty="0"/>
              <a:t>Data Centre Services</a:t>
            </a:r>
          </a:p>
          <a:p>
            <a:r>
              <a:rPr lang="en-CA" sz="3200" dirty="0"/>
              <a:t>Digital Certificate Service</a:t>
            </a:r>
          </a:p>
          <a:p>
            <a:r>
              <a:rPr lang="en-CA" sz="3200" dirty="0"/>
              <a:t>Digital Publishing</a:t>
            </a:r>
          </a:p>
          <a:p>
            <a:r>
              <a:rPr lang="en-CA" sz="3200" dirty="0"/>
              <a:t>Document Scanning &amp; Data Capture</a:t>
            </a:r>
          </a:p>
          <a:p>
            <a:r>
              <a:rPr lang="en-CA" sz="3200" dirty="0"/>
              <a:t>Duplication Services (of CD, DVD &amp; USB Sticks)</a:t>
            </a:r>
          </a:p>
          <a:p>
            <a:r>
              <a:rPr lang="en-US" sz="3200" dirty="0"/>
              <a:t>Electric Vehicle Charging Stations CSA</a:t>
            </a:r>
          </a:p>
          <a:p>
            <a:r>
              <a:rPr lang="en-US" sz="3200" dirty="0"/>
              <a:t>Employee Household Relocation Moving Services</a:t>
            </a:r>
          </a:p>
          <a:p>
            <a:r>
              <a:rPr lang="en-US" sz="3200" dirty="0"/>
              <a:t>Employee Safety Monitoring Services CSA</a:t>
            </a:r>
          </a:p>
          <a:p>
            <a:r>
              <a:rPr lang="en-CA" sz="3200" dirty="0"/>
              <a:t>Energy Study</a:t>
            </a:r>
          </a:p>
          <a:p>
            <a:r>
              <a:rPr lang="en-US" sz="3200" dirty="0"/>
              <a:t>Event Management</a:t>
            </a:r>
          </a:p>
          <a:p>
            <a:r>
              <a:rPr lang="en-US" sz="3200" dirty="0"/>
              <a:t>Executive Coaching CSA</a:t>
            </a:r>
          </a:p>
          <a:p>
            <a:r>
              <a:rPr lang="en-CA" sz="3200" dirty="0"/>
              <a:t>Facilitation Services CSA</a:t>
            </a:r>
          </a:p>
          <a:p>
            <a:r>
              <a:rPr lang="en-CA" sz="3200" dirty="0"/>
              <a:t>Furniture</a:t>
            </a:r>
          </a:p>
          <a:p>
            <a:r>
              <a:rPr lang="fr-FR" sz="3200" dirty="0"/>
              <a:t>Garbage </a:t>
            </a:r>
            <a:r>
              <a:rPr lang="fr-FR" sz="3200" dirty="0" err="1"/>
              <a:t>Receptacles</a:t>
            </a:r>
            <a:r>
              <a:rPr lang="fr-FR" sz="3200" dirty="0"/>
              <a:t> CSA</a:t>
            </a:r>
          </a:p>
          <a:p>
            <a:r>
              <a:rPr lang="fr-FR" sz="3200" dirty="0"/>
              <a:t>Graphic Design Services</a:t>
            </a:r>
          </a:p>
          <a:p>
            <a:r>
              <a:rPr lang="en-US" sz="3200" dirty="0"/>
              <a:t>IM/IT Consultant Resources (</a:t>
            </a:r>
            <a:r>
              <a:rPr lang="en-US" sz="3200" dirty="0" err="1"/>
              <a:t>Flextrack</a:t>
            </a:r>
            <a:r>
              <a:rPr lang="en-US" sz="3200" dirty="0"/>
              <a:t>)</a:t>
            </a:r>
          </a:p>
          <a:p>
            <a:r>
              <a:rPr lang="en-US" sz="3200" dirty="0"/>
              <a:t>IM/IT Security Services</a:t>
            </a:r>
          </a:p>
          <a:p>
            <a:r>
              <a:rPr lang="en-US" sz="3200" dirty="0"/>
              <a:t>Industry Intelligence</a:t>
            </a:r>
          </a:p>
          <a:p>
            <a:r>
              <a:rPr lang="en-US" sz="3200" dirty="0"/>
              <a:t>Learning and Development Services CSA (formerly Training and Curriculum Development Services)</a:t>
            </a:r>
          </a:p>
          <a:p>
            <a:r>
              <a:rPr lang="en-US" sz="3200" dirty="0"/>
              <a:t>LED Street Light Luminaires CSA</a:t>
            </a:r>
          </a:p>
          <a:p>
            <a:r>
              <a:rPr lang="en-US" sz="3200" dirty="0"/>
              <a:t>Mobility Devices and Other Durable Medical Equipment</a:t>
            </a:r>
          </a:p>
          <a:p>
            <a:r>
              <a:rPr lang="en-CA" sz="3200" dirty="0"/>
              <a:t>Office Supplies</a:t>
            </a:r>
          </a:p>
          <a:p>
            <a:r>
              <a:rPr lang="en-CA" sz="3200" dirty="0"/>
              <a:t>Photocopiers</a:t>
            </a:r>
          </a:p>
          <a:p>
            <a:r>
              <a:rPr lang="en-CA" sz="3200" dirty="0"/>
              <a:t>Pipe</a:t>
            </a:r>
          </a:p>
          <a:p>
            <a:r>
              <a:rPr lang="en-CA" sz="3200" dirty="0"/>
              <a:t>Playground Equipment CSA</a:t>
            </a:r>
          </a:p>
          <a:p>
            <a:r>
              <a:rPr lang="en-CA" sz="3200" dirty="0"/>
              <a:t>Printing</a:t>
            </a:r>
          </a:p>
          <a:p>
            <a:r>
              <a:rPr lang="en-CA" sz="3200" dirty="0"/>
              <a:t>Radios CSA</a:t>
            </a:r>
          </a:p>
          <a:p>
            <a:r>
              <a:rPr lang="en-CA" sz="3200" dirty="0"/>
              <a:t>Seedling Fertilizer CSA</a:t>
            </a:r>
          </a:p>
          <a:p>
            <a:r>
              <a:rPr lang="en-CA" sz="3200" dirty="0"/>
              <a:t>Temporary Help Services CSA</a:t>
            </a:r>
          </a:p>
          <a:p>
            <a:r>
              <a:rPr lang="en-CA" sz="3200" dirty="0"/>
              <a:t>Tires and Tubes CSA</a:t>
            </a:r>
          </a:p>
          <a:p>
            <a:r>
              <a:rPr lang="en-CA" sz="3200" dirty="0"/>
              <a:t>Translation and Interpretation Services CSA</a:t>
            </a:r>
          </a:p>
          <a:p>
            <a:r>
              <a:rPr lang="en-CA" sz="3200" dirty="0"/>
              <a:t>Uninterruptible Power Supply CSA – Batteries</a:t>
            </a:r>
          </a:p>
          <a:p>
            <a:r>
              <a:rPr lang="en-CA" sz="3200" dirty="0"/>
              <a:t>Vehicle Rentals</a:t>
            </a:r>
          </a:p>
          <a:p>
            <a:r>
              <a:rPr lang="en-CA" sz="3200" dirty="0"/>
              <a:t>Vehicle Servicing</a:t>
            </a:r>
          </a:p>
          <a:p>
            <a:r>
              <a:rPr lang="en-CA" sz="3200" dirty="0"/>
              <a:t>Web Writing Services</a:t>
            </a:r>
          </a:p>
          <a:p>
            <a:endParaRPr lang="en-CA" dirty="0"/>
          </a:p>
          <a:p>
            <a:endParaRPr lang="en-CA" dirty="0"/>
          </a:p>
        </p:txBody>
      </p:sp>
      <p:sp>
        <p:nvSpPr>
          <p:cNvPr id="4" name="Slide Number Placeholder 3">
            <a:extLst>
              <a:ext uri="{FF2B5EF4-FFF2-40B4-BE49-F238E27FC236}">
                <a16:creationId xmlns:a16="http://schemas.microsoft.com/office/drawing/2014/main" id="{95FAE4ED-4AB3-4AC8-95C3-0A8BD2F78EAF}"/>
              </a:ext>
            </a:extLst>
          </p:cNvPr>
          <p:cNvSpPr>
            <a:spLocks noGrp="1"/>
          </p:cNvSpPr>
          <p:nvPr>
            <p:ph type="sldNum" sz="quarter" idx="12"/>
          </p:nvPr>
        </p:nvSpPr>
        <p:spPr/>
        <p:txBody>
          <a:bodyPr/>
          <a:lstStyle/>
          <a:p>
            <a:fld id="{76487AB4-3101-4A53-A6DC-7C1F00D14E82}" type="slidenum">
              <a:rPr lang="en-CA" smtClean="0"/>
              <a:t>48</a:t>
            </a:fld>
            <a:endParaRPr lang="en-CA"/>
          </a:p>
        </p:txBody>
      </p:sp>
      <p:sp>
        <p:nvSpPr>
          <p:cNvPr id="7" name="Title 1">
            <a:extLst>
              <a:ext uri="{FF2B5EF4-FFF2-40B4-BE49-F238E27FC236}">
                <a16:creationId xmlns:a16="http://schemas.microsoft.com/office/drawing/2014/main" id="{6FDDA618-EACC-4E71-B993-AA885F5BCEEE}"/>
              </a:ext>
            </a:extLst>
          </p:cNvPr>
          <p:cNvSpPr>
            <a:spLocks noGrp="1"/>
          </p:cNvSpPr>
          <p:nvPr>
            <p:ph type="title"/>
          </p:nvPr>
        </p:nvSpPr>
        <p:spPr>
          <a:xfrm>
            <a:off x="467544" y="1417124"/>
            <a:ext cx="8229600" cy="868958"/>
          </a:xfrm>
        </p:spPr>
        <p:txBody>
          <a:bodyPr/>
          <a:lstStyle/>
          <a:p>
            <a:r>
              <a:rPr lang="en-CA" dirty="0"/>
              <a:t>Corporate Supply Arrangements</a:t>
            </a:r>
          </a:p>
        </p:txBody>
      </p:sp>
      <p:sp>
        <p:nvSpPr>
          <p:cNvPr id="2" name="TextBox 1">
            <a:extLst>
              <a:ext uri="{FF2B5EF4-FFF2-40B4-BE49-F238E27FC236}">
                <a16:creationId xmlns:a16="http://schemas.microsoft.com/office/drawing/2014/main" id="{22AA7A83-E78E-48F7-9107-BA44DAB78368}"/>
              </a:ext>
            </a:extLst>
          </p:cNvPr>
          <p:cNvSpPr txBox="1"/>
          <p:nvPr/>
        </p:nvSpPr>
        <p:spPr>
          <a:xfrm>
            <a:off x="6300192" y="5445224"/>
            <a:ext cx="2386608" cy="738664"/>
          </a:xfrm>
          <a:prstGeom prst="rect">
            <a:avLst/>
          </a:prstGeom>
          <a:solidFill>
            <a:schemeClr val="accent1">
              <a:lumMod val="20000"/>
              <a:lumOff val="80000"/>
            </a:schemeClr>
          </a:solidFill>
          <a:ln>
            <a:solidFill>
              <a:schemeClr val="tx1"/>
            </a:solidFill>
          </a:ln>
        </p:spPr>
        <p:txBody>
          <a:bodyPr wrap="square" rtlCol="0">
            <a:spAutoFit/>
          </a:bodyPr>
          <a:lstStyle/>
          <a:p>
            <a:r>
              <a:rPr lang="en-CA" sz="1400" dirty="0"/>
              <a:t>Useful Links</a:t>
            </a:r>
          </a:p>
          <a:p>
            <a:pPr marL="285750" indent="-285750">
              <a:buFont typeface="Arial" panose="020B0604020202020204" pitchFamily="34" charset="0"/>
              <a:buChar char="•"/>
            </a:pPr>
            <a:r>
              <a:rPr lang="en-CA" sz="1400" dirty="0">
                <a:hlinkClick r:id="rId2"/>
              </a:rPr>
              <a:t>List of all CSAs</a:t>
            </a:r>
            <a:endParaRPr lang="en-CA" sz="1400" dirty="0"/>
          </a:p>
          <a:p>
            <a:pPr marL="285750" indent="-285750">
              <a:buFont typeface="Arial" panose="020B0604020202020204" pitchFamily="34" charset="0"/>
              <a:buChar char="•"/>
            </a:pPr>
            <a:r>
              <a:rPr lang="en-CA" sz="1400" dirty="0">
                <a:hlinkClick r:id="rId3"/>
              </a:rPr>
              <a:t>CSA FAQs</a:t>
            </a:r>
            <a:endParaRPr lang="en-CA" sz="1400" dirty="0"/>
          </a:p>
        </p:txBody>
      </p:sp>
    </p:spTree>
    <p:extLst>
      <p:ext uri="{BB962C8B-B14F-4D97-AF65-F5344CB8AC3E}">
        <p14:creationId xmlns:p14="http://schemas.microsoft.com/office/powerpoint/2010/main" val="3839880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FAE4ED-4AB3-4AC8-95C3-0A8BD2F78EAF}"/>
              </a:ext>
            </a:extLst>
          </p:cNvPr>
          <p:cNvSpPr>
            <a:spLocks noGrp="1"/>
          </p:cNvSpPr>
          <p:nvPr>
            <p:ph type="sldNum" sz="quarter" idx="12"/>
          </p:nvPr>
        </p:nvSpPr>
        <p:spPr/>
        <p:txBody>
          <a:bodyPr/>
          <a:lstStyle/>
          <a:p>
            <a:fld id="{76487AB4-3101-4A53-A6DC-7C1F00D14E82}" type="slidenum">
              <a:rPr lang="en-CA" smtClean="0"/>
              <a:t>49</a:t>
            </a:fld>
            <a:endParaRPr lang="en-CA"/>
          </a:p>
        </p:txBody>
      </p:sp>
      <p:sp>
        <p:nvSpPr>
          <p:cNvPr id="7" name="Title 1">
            <a:extLst>
              <a:ext uri="{FF2B5EF4-FFF2-40B4-BE49-F238E27FC236}">
                <a16:creationId xmlns:a16="http://schemas.microsoft.com/office/drawing/2014/main" id="{6FDDA618-EACC-4E71-B993-AA885F5BCEEE}"/>
              </a:ext>
            </a:extLst>
          </p:cNvPr>
          <p:cNvSpPr>
            <a:spLocks noGrp="1"/>
          </p:cNvSpPr>
          <p:nvPr>
            <p:ph type="title"/>
          </p:nvPr>
        </p:nvSpPr>
        <p:spPr>
          <a:xfrm>
            <a:off x="467544" y="1417124"/>
            <a:ext cx="8229600" cy="868958"/>
          </a:xfrm>
        </p:spPr>
        <p:txBody>
          <a:bodyPr/>
          <a:lstStyle/>
          <a:p>
            <a:r>
              <a:rPr lang="en-CA" dirty="0"/>
              <a:t>How does the Province buy?</a:t>
            </a:r>
          </a:p>
        </p:txBody>
      </p:sp>
      <p:grpSp>
        <p:nvGrpSpPr>
          <p:cNvPr id="2" name="Group 1">
            <a:extLst>
              <a:ext uri="{FF2B5EF4-FFF2-40B4-BE49-F238E27FC236}">
                <a16:creationId xmlns:a16="http://schemas.microsoft.com/office/drawing/2014/main" id="{242CEF99-0DFB-4D83-9B0D-7C2F0D377493}"/>
              </a:ext>
            </a:extLst>
          </p:cNvPr>
          <p:cNvGrpSpPr/>
          <p:nvPr/>
        </p:nvGrpSpPr>
        <p:grpSpPr>
          <a:xfrm>
            <a:off x="251520" y="2450094"/>
            <a:ext cx="2808311" cy="1871121"/>
            <a:chOff x="1403649" y="2638090"/>
            <a:chExt cx="6095998" cy="4061641"/>
          </a:xfrm>
        </p:grpSpPr>
        <p:sp>
          <p:nvSpPr>
            <p:cNvPr id="3" name="Freeform: Shape 2">
              <a:extLst>
                <a:ext uri="{FF2B5EF4-FFF2-40B4-BE49-F238E27FC236}">
                  <a16:creationId xmlns:a16="http://schemas.microsoft.com/office/drawing/2014/main" id="{CE86377E-2349-4895-8EA2-0ABDC93D7DCF}"/>
                </a:ext>
              </a:extLst>
            </p:cNvPr>
            <p:cNvSpPr/>
            <p:nvPr/>
          </p:nvSpPr>
          <p:spPr>
            <a:xfrm>
              <a:off x="1403649" y="2638090"/>
              <a:ext cx="1039019"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4F81BD">
                <a:alpha val="30196"/>
              </a:srgb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5" tIns="537925" rIns="18416" bIns="537924" numCol="1" spcCol="1270" anchor="ctr" anchorCtr="0">
              <a:noAutofit/>
            </a:bodyPr>
            <a:lstStyle/>
            <a:p>
              <a:pPr marL="0" lvl="0" indent="0" algn="ctr" defTabSz="1289050">
                <a:lnSpc>
                  <a:spcPct val="90000"/>
                </a:lnSpc>
                <a:spcBef>
                  <a:spcPct val="0"/>
                </a:spcBef>
                <a:spcAft>
                  <a:spcPct val="35000"/>
                </a:spcAft>
                <a:buNone/>
              </a:pPr>
              <a:r>
                <a:rPr lang="en-CA" kern="1200" dirty="0"/>
                <a:t>1</a:t>
              </a:r>
            </a:p>
          </p:txBody>
        </p:sp>
        <p:sp>
          <p:nvSpPr>
            <p:cNvPr id="6" name="Freeform: Shape 5">
              <a:extLst>
                <a:ext uri="{FF2B5EF4-FFF2-40B4-BE49-F238E27FC236}">
                  <a16:creationId xmlns:a16="http://schemas.microsoft.com/office/drawing/2014/main" id="{2FBA1712-EF03-44AE-973F-4D8062E7DE8F}"/>
                </a:ext>
              </a:extLst>
            </p:cNvPr>
            <p:cNvSpPr/>
            <p:nvPr/>
          </p:nvSpPr>
          <p:spPr>
            <a:xfrm>
              <a:off x="2442666" y="2638092"/>
              <a:ext cx="5056981" cy="964803"/>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rgbClr val="4F81BD">
                  <a:alpha val="30196"/>
                </a:srgb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7368" tIns="71863" rIns="71863" bIns="71863" numCol="1" spcCol="1270" anchor="ctr" anchorCtr="0">
              <a:noAutofit/>
            </a:bodyPr>
            <a:lstStyle/>
            <a:p>
              <a:pPr marL="285750" lvl="1" indent="-285750" algn="l" defTabSz="1733550">
                <a:lnSpc>
                  <a:spcPct val="90000"/>
                </a:lnSpc>
                <a:spcBef>
                  <a:spcPct val="0"/>
                </a:spcBef>
                <a:spcAft>
                  <a:spcPct val="15000"/>
                </a:spcAft>
                <a:buNone/>
              </a:pPr>
              <a:r>
                <a:rPr lang="en-CA" sz="1600" kern="1200" dirty="0">
                  <a:solidFill>
                    <a:schemeClr val="accent1">
                      <a:lumMod val="60000"/>
                      <a:lumOff val="40000"/>
                    </a:schemeClr>
                  </a:solidFill>
                </a:rPr>
                <a:t>Supply Arrangements</a:t>
              </a:r>
            </a:p>
          </p:txBody>
        </p:sp>
        <p:sp>
          <p:nvSpPr>
            <p:cNvPr id="8" name="Freeform: Shape 7">
              <a:extLst>
                <a:ext uri="{FF2B5EF4-FFF2-40B4-BE49-F238E27FC236}">
                  <a16:creationId xmlns:a16="http://schemas.microsoft.com/office/drawing/2014/main" id="{70F1C119-111A-49F5-8CE8-40D92F26DCD6}"/>
                </a:ext>
              </a:extLst>
            </p:cNvPr>
            <p:cNvSpPr/>
            <p:nvPr/>
          </p:nvSpPr>
          <p:spPr>
            <a:xfrm>
              <a:off x="1403649" y="3926755"/>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F79646"/>
            </a:solidFill>
            <a:ln>
              <a:solidFill>
                <a:srgbClr val="F79646">
                  <a:alpha val="29804"/>
                </a:srgb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5" tIns="537924" rIns="18415" bIns="537924" numCol="1" spcCol="1270" anchor="ctr" anchorCtr="0">
              <a:noAutofit/>
            </a:bodyPr>
            <a:lstStyle/>
            <a:p>
              <a:pPr marL="0" lvl="0" indent="0" algn="ctr" defTabSz="1289050">
                <a:lnSpc>
                  <a:spcPct val="90000"/>
                </a:lnSpc>
                <a:spcBef>
                  <a:spcPct val="0"/>
                </a:spcBef>
                <a:spcAft>
                  <a:spcPct val="35000"/>
                </a:spcAft>
                <a:buNone/>
              </a:pPr>
              <a:r>
                <a:rPr lang="en-CA" kern="1200" dirty="0"/>
                <a:t>2</a:t>
              </a:r>
            </a:p>
          </p:txBody>
        </p:sp>
        <p:sp>
          <p:nvSpPr>
            <p:cNvPr id="9" name="Freeform: Shape 8">
              <a:extLst>
                <a:ext uri="{FF2B5EF4-FFF2-40B4-BE49-F238E27FC236}">
                  <a16:creationId xmlns:a16="http://schemas.microsoft.com/office/drawing/2014/main" id="{257EE38B-B66D-438F-A1B7-03AA2308B996}"/>
                </a:ext>
              </a:extLst>
            </p:cNvPr>
            <p:cNvSpPr/>
            <p:nvPr/>
          </p:nvSpPr>
          <p:spPr>
            <a:xfrm>
              <a:off x="2442666" y="3926756"/>
              <a:ext cx="5056981" cy="964804"/>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rgbClr val="F7964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7368" tIns="71863" rIns="71863" bIns="71864" numCol="1" spcCol="1270" anchor="ctr" anchorCtr="0">
              <a:noAutofit/>
            </a:bodyPr>
            <a:lstStyle/>
            <a:p>
              <a:pPr marL="285750" lvl="1" indent="-285750" algn="l" defTabSz="1733550">
                <a:lnSpc>
                  <a:spcPct val="90000"/>
                </a:lnSpc>
                <a:spcBef>
                  <a:spcPct val="0"/>
                </a:spcBef>
                <a:spcAft>
                  <a:spcPct val="15000"/>
                </a:spcAft>
                <a:buNone/>
              </a:pPr>
              <a:r>
                <a:rPr lang="en-CA" sz="1600" kern="1200" dirty="0">
                  <a:solidFill>
                    <a:schemeClr val="accent6"/>
                  </a:solidFill>
                </a:rPr>
                <a:t>Competitive Processes</a:t>
              </a:r>
            </a:p>
          </p:txBody>
        </p:sp>
        <p:sp>
          <p:nvSpPr>
            <p:cNvPr id="10" name="Freeform: Shape 9">
              <a:extLst>
                <a:ext uri="{FF2B5EF4-FFF2-40B4-BE49-F238E27FC236}">
                  <a16:creationId xmlns:a16="http://schemas.microsoft.com/office/drawing/2014/main" id="{1B1A5EB8-6EF9-413A-91CB-CD006EE16850}"/>
                </a:ext>
              </a:extLst>
            </p:cNvPr>
            <p:cNvSpPr/>
            <p:nvPr/>
          </p:nvSpPr>
          <p:spPr>
            <a:xfrm>
              <a:off x="1403649" y="5215419"/>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alpha val="30196"/>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5" tIns="537924" rIns="18415" bIns="537924" numCol="1" spcCol="1270" anchor="ctr" anchorCtr="0">
              <a:noAutofit/>
            </a:bodyPr>
            <a:lstStyle/>
            <a:p>
              <a:pPr marL="0" lvl="0" indent="0" algn="ctr" defTabSz="1289050">
                <a:lnSpc>
                  <a:spcPct val="90000"/>
                </a:lnSpc>
                <a:spcBef>
                  <a:spcPct val="0"/>
                </a:spcBef>
                <a:spcAft>
                  <a:spcPct val="35000"/>
                </a:spcAft>
                <a:buNone/>
              </a:pPr>
              <a:r>
                <a:rPr lang="en-CA" kern="1200" dirty="0"/>
                <a:t>3</a:t>
              </a:r>
            </a:p>
          </p:txBody>
        </p:sp>
        <p:sp>
          <p:nvSpPr>
            <p:cNvPr id="11" name="Freeform: Shape 10">
              <a:extLst>
                <a:ext uri="{FF2B5EF4-FFF2-40B4-BE49-F238E27FC236}">
                  <a16:creationId xmlns:a16="http://schemas.microsoft.com/office/drawing/2014/main" id="{E2723A66-AFA3-4229-BEBA-24F5978E2D82}"/>
                </a:ext>
              </a:extLst>
            </p:cNvPr>
            <p:cNvSpPr/>
            <p:nvPr/>
          </p:nvSpPr>
          <p:spPr>
            <a:xfrm>
              <a:off x="2442666" y="5215419"/>
              <a:ext cx="5056981" cy="964804"/>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chemeClr val="accent2">
                  <a:alpha val="30196"/>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7368" tIns="71863" rIns="71863" bIns="71864" numCol="1" spcCol="1270" anchor="ctr" anchorCtr="0">
              <a:noAutofit/>
            </a:bodyPr>
            <a:lstStyle/>
            <a:p>
              <a:pPr marL="285750" lvl="1" indent="-285750" algn="l" defTabSz="1733550">
                <a:lnSpc>
                  <a:spcPct val="90000"/>
                </a:lnSpc>
                <a:spcBef>
                  <a:spcPct val="0"/>
                </a:spcBef>
                <a:spcAft>
                  <a:spcPct val="15000"/>
                </a:spcAft>
                <a:buNone/>
              </a:pPr>
              <a:r>
                <a:rPr lang="en-CA" sz="1600" kern="1200" dirty="0">
                  <a:solidFill>
                    <a:schemeClr val="bg1">
                      <a:lumMod val="75000"/>
                    </a:schemeClr>
                  </a:solidFill>
                </a:rPr>
                <a:t>Direct Awards</a:t>
              </a:r>
            </a:p>
          </p:txBody>
        </p:sp>
      </p:grpSp>
      <p:sp>
        <p:nvSpPr>
          <p:cNvPr id="12" name="Left Brace 11">
            <a:extLst>
              <a:ext uri="{FF2B5EF4-FFF2-40B4-BE49-F238E27FC236}">
                <a16:creationId xmlns:a16="http://schemas.microsoft.com/office/drawing/2014/main" id="{64E04870-7F07-43B1-9655-E7172347D7E6}"/>
              </a:ext>
            </a:extLst>
          </p:cNvPr>
          <p:cNvSpPr/>
          <p:nvPr/>
        </p:nvSpPr>
        <p:spPr>
          <a:xfrm>
            <a:off x="3203848" y="2450094"/>
            <a:ext cx="478656" cy="3906256"/>
          </a:xfrm>
          <a:prstGeom prst="leftBrace">
            <a:avLst>
              <a:gd name="adj1" fmla="val 8333"/>
              <a:gd name="adj2" fmla="val 21265"/>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CA"/>
          </a:p>
        </p:txBody>
      </p:sp>
      <p:sp>
        <p:nvSpPr>
          <p:cNvPr id="14" name="Rectangle 13">
            <a:extLst>
              <a:ext uri="{FF2B5EF4-FFF2-40B4-BE49-F238E27FC236}">
                <a16:creationId xmlns:a16="http://schemas.microsoft.com/office/drawing/2014/main" id="{85D1DB49-592B-4FE7-B03D-98E673D6767E}"/>
              </a:ext>
            </a:extLst>
          </p:cNvPr>
          <p:cNvSpPr/>
          <p:nvPr/>
        </p:nvSpPr>
        <p:spPr>
          <a:xfrm>
            <a:off x="3826521" y="2373728"/>
            <a:ext cx="4572000" cy="3139321"/>
          </a:xfrm>
          <a:prstGeom prst="rect">
            <a:avLst/>
          </a:prstGeom>
        </p:spPr>
        <p:txBody>
          <a:bodyPr>
            <a:spAutoFit/>
          </a:bodyPr>
          <a:lstStyle/>
          <a:p>
            <a:pPr marL="285750" indent="-285750">
              <a:buFont typeface="Arial" panose="020B0604020202020204" pitchFamily="34" charset="0"/>
              <a:buChar char="•"/>
            </a:pPr>
            <a:r>
              <a:rPr lang="en-CA" dirty="0"/>
              <a:t>Generally, the bigger the procurement, the more broadly it is competed.</a:t>
            </a:r>
          </a:p>
          <a:p>
            <a:endParaRPr lang="en-CA" dirty="0"/>
          </a:p>
          <a:p>
            <a:pPr marL="285750" indent="-285750">
              <a:buFont typeface="Arial" panose="020B0604020202020204" pitchFamily="34" charset="0"/>
              <a:buChar char="•"/>
            </a:pPr>
            <a:r>
              <a:rPr lang="en-CA" dirty="0"/>
              <a:t>Depending on the anticipated dollar-value of the procurement, competitive processes might be competed:</a:t>
            </a:r>
          </a:p>
          <a:p>
            <a:pPr marL="742950" lvl="1" indent="-285750">
              <a:buFont typeface="Arial" panose="020B0604020202020204" pitchFamily="34" charset="0"/>
              <a:buChar char="•"/>
            </a:pPr>
            <a:r>
              <a:rPr lang="en-CA" dirty="0"/>
              <a:t>amongst a small group of vendors; or</a:t>
            </a:r>
          </a:p>
          <a:p>
            <a:pPr marL="742950" lvl="1" indent="-285750">
              <a:buFont typeface="Arial" panose="020B0604020202020204" pitchFamily="34" charset="0"/>
              <a:buChar char="•"/>
            </a:pPr>
            <a:r>
              <a:rPr lang="en-CA" dirty="0"/>
              <a:t>through open public competitions on BC Bid.</a:t>
            </a:r>
          </a:p>
          <a:p>
            <a:pPr marL="742950" lvl="1"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72772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2876-DFB4-4A35-A7E2-3F2FE9ED676E}"/>
              </a:ext>
            </a:extLst>
          </p:cNvPr>
          <p:cNvSpPr>
            <a:spLocks noGrp="1"/>
          </p:cNvSpPr>
          <p:nvPr>
            <p:ph type="title"/>
          </p:nvPr>
        </p:nvSpPr>
        <p:spPr/>
        <p:txBody>
          <a:bodyPr>
            <a:normAutofit/>
          </a:bodyPr>
          <a:lstStyle/>
          <a:p>
            <a:r>
              <a:rPr lang="en-CA" dirty="0"/>
              <a:t>What is the Province of British Columbia?</a:t>
            </a:r>
          </a:p>
        </p:txBody>
      </p:sp>
      <p:sp>
        <p:nvSpPr>
          <p:cNvPr id="4" name="Slide Number Placeholder 3">
            <a:extLst>
              <a:ext uri="{FF2B5EF4-FFF2-40B4-BE49-F238E27FC236}">
                <a16:creationId xmlns:a16="http://schemas.microsoft.com/office/drawing/2014/main" id="{9739D891-3B6A-4C8A-AC09-9279555906CC}"/>
              </a:ext>
            </a:extLst>
          </p:cNvPr>
          <p:cNvSpPr>
            <a:spLocks noGrp="1"/>
          </p:cNvSpPr>
          <p:nvPr>
            <p:ph type="sldNum" sz="quarter" idx="12"/>
          </p:nvPr>
        </p:nvSpPr>
        <p:spPr/>
        <p:txBody>
          <a:bodyPr/>
          <a:lstStyle/>
          <a:p>
            <a:fld id="{76487AB4-3101-4A53-A6DC-7C1F00D14E82}" type="slidenum">
              <a:rPr lang="en-CA" smtClean="0"/>
              <a:t>5</a:t>
            </a:fld>
            <a:endParaRPr lang="en-CA"/>
          </a:p>
        </p:txBody>
      </p:sp>
      <p:graphicFrame>
        <p:nvGraphicFramePr>
          <p:cNvPr id="3" name="Diagram 2">
            <a:extLst>
              <a:ext uri="{FF2B5EF4-FFF2-40B4-BE49-F238E27FC236}">
                <a16:creationId xmlns:a16="http://schemas.microsoft.com/office/drawing/2014/main" id="{831B32C9-0C27-4BC5-A418-DE99189A281C}"/>
              </a:ext>
            </a:extLst>
          </p:cNvPr>
          <p:cNvGraphicFramePr/>
          <p:nvPr>
            <p:extLst>
              <p:ext uri="{D42A27DB-BD31-4B8C-83A1-F6EECF244321}">
                <p14:modId xmlns:p14="http://schemas.microsoft.com/office/powerpoint/2010/main" val="2758591499"/>
              </p:ext>
            </p:extLst>
          </p:nvPr>
        </p:nvGraphicFramePr>
        <p:xfrm>
          <a:off x="-396552" y="2289718"/>
          <a:ext cx="6552728" cy="4595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7021F6B-2A9E-464F-8E85-4EF00EC4FAC1}"/>
              </a:ext>
            </a:extLst>
          </p:cNvPr>
          <p:cNvSpPr txBox="1"/>
          <p:nvPr/>
        </p:nvSpPr>
        <p:spPr>
          <a:xfrm>
            <a:off x="5004048" y="2564904"/>
            <a:ext cx="4032448" cy="4031873"/>
          </a:xfrm>
          <a:prstGeom prst="rect">
            <a:avLst/>
          </a:prstGeom>
          <a:noFill/>
        </p:spPr>
        <p:txBody>
          <a:bodyPr wrap="square" rtlCol="0">
            <a:spAutoFit/>
          </a:bodyPr>
          <a:lstStyle/>
          <a:p>
            <a:pPr marL="285750" indent="-285750">
              <a:buFont typeface="Arial" panose="020B0604020202020204" pitchFamily="34" charset="0"/>
              <a:buChar char="•"/>
            </a:pPr>
            <a:r>
              <a:rPr lang="en-CA" sz="2400" dirty="0"/>
              <a:t>20 Ministries</a:t>
            </a:r>
          </a:p>
          <a:p>
            <a:pPr marL="285750" indent="-285750">
              <a:buFont typeface="Arial" panose="020B0604020202020204" pitchFamily="34" charset="0"/>
              <a:buChar char="•"/>
            </a:pPr>
            <a:r>
              <a:rPr lang="en-CA" sz="2400" dirty="0"/>
              <a:t>13 Central Agencies</a:t>
            </a:r>
          </a:p>
          <a:p>
            <a:pPr marL="285750" indent="-285750">
              <a:buFont typeface="Arial" panose="020B0604020202020204" pitchFamily="34" charset="0"/>
              <a:buChar char="•"/>
            </a:pPr>
            <a:r>
              <a:rPr lang="en-CA" sz="2400" dirty="0"/>
              <a:t>29 Crown Corporations</a:t>
            </a:r>
          </a:p>
          <a:p>
            <a:pPr marL="285750" indent="-285750">
              <a:buFont typeface="Arial" panose="020B0604020202020204" pitchFamily="34" charset="0"/>
              <a:buChar char="•"/>
            </a:pPr>
            <a:r>
              <a:rPr lang="en-CA" sz="2400" dirty="0"/>
              <a:t>200+ Independent boards, commissions &amp; tribunals</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1400" dirty="0"/>
          </a:p>
          <a:p>
            <a:pPr marL="285750" indent="-285750">
              <a:buFont typeface="Arial" panose="020B0604020202020204" pitchFamily="34" charset="0"/>
              <a:buChar char="•"/>
            </a:pPr>
            <a:endParaRPr lang="en-CA" sz="1400" dirty="0"/>
          </a:p>
          <a:p>
            <a:pPr marL="285750" indent="-285750">
              <a:buFont typeface="Arial" panose="020B0604020202020204" pitchFamily="34" charset="0"/>
              <a:buChar char="•"/>
            </a:pPr>
            <a:endParaRPr lang="en-CA" sz="1400" dirty="0"/>
          </a:p>
          <a:p>
            <a:pPr marL="285750" indent="-285750">
              <a:buFont typeface="Arial" panose="020B0604020202020204" pitchFamily="34" charset="0"/>
              <a:buChar char="•"/>
            </a:pPr>
            <a:endParaRPr lang="en-CA" sz="1400" dirty="0"/>
          </a:p>
          <a:p>
            <a:pPr marL="285750" indent="-285750">
              <a:buFont typeface="Arial" panose="020B0604020202020204" pitchFamily="34" charset="0"/>
              <a:buChar char="•"/>
            </a:pPr>
            <a:endParaRPr lang="en-CA" sz="1400" dirty="0"/>
          </a:p>
          <a:p>
            <a:pPr marL="285750" indent="-285750">
              <a:buFont typeface="Arial" panose="020B0604020202020204" pitchFamily="34" charset="0"/>
              <a:buChar char="•"/>
            </a:pPr>
            <a:endParaRPr lang="en-CA" sz="1400" dirty="0"/>
          </a:p>
          <a:p>
            <a:r>
              <a:rPr lang="en-CA" sz="1400" dirty="0">
                <a:hlinkClick r:id="rId7"/>
              </a:rPr>
              <a:t>https://www2.gov.bc.ca/gov/content/governments/organizational-structure/ministries-organizations</a:t>
            </a:r>
            <a:r>
              <a:rPr lang="en-CA" sz="1400" dirty="0"/>
              <a:t> </a:t>
            </a:r>
          </a:p>
        </p:txBody>
      </p:sp>
    </p:spTree>
    <p:extLst>
      <p:ext uri="{BB962C8B-B14F-4D97-AF65-F5344CB8AC3E}">
        <p14:creationId xmlns:p14="http://schemas.microsoft.com/office/powerpoint/2010/main" val="2692995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9AB9610-6F7A-4D04-80A9-BBB306950AB2}"/>
              </a:ext>
            </a:extLst>
          </p:cNvPr>
          <p:cNvSpPr txBox="1"/>
          <p:nvPr/>
        </p:nvSpPr>
        <p:spPr>
          <a:xfrm>
            <a:off x="-36512" y="5867980"/>
            <a:ext cx="1512168" cy="369332"/>
          </a:xfrm>
          <a:prstGeom prst="rect">
            <a:avLst/>
          </a:prstGeom>
          <a:noFill/>
        </p:spPr>
        <p:txBody>
          <a:bodyPr wrap="square" rtlCol="0">
            <a:spAutoFit/>
          </a:bodyPr>
          <a:lstStyle/>
          <a:p>
            <a:r>
              <a:rPr lang="en-CA" dirty="0"/>
              <a:t>&lt;$5k</a:t>
            </a:r>
          </a:p>
        </p:txBody>
      </p:sp>
      <p:sp>
        <p:nvSpPr>
          <p:cNvPr id="2" name="Title 1">
            <a:extLst>
              <a:ext uri="{FF2B5EF4-FFF2-40B4-BE49-F238E27FC236}">
                <a16:creationId xmlns:a16="http://schemas.microsoft.com/office/drawing/2014/main" id="{D6674CA3-ACE3-42E0-BB40-A404024BD919}"/>
              </a:ext>
            </a:extLst>
          </p:cNvPr>
          <p:cNvSpPr>
            <a:spLocks noGrp="1"/>
          </p:cNvSpPr>
          <p:nvPr>
            <p:ph type="title"/>
          </p:nvPr>
        </p:nvSpPr>
        <p:spPr>
          <a:xfrm>
            <a:off x="467544" y="1417124"/>
            <a:ext cx="8229600" cy="868958"/>
          </a:xfrm>
        </p:spPr>
        <p:txBody>
          <a:bodyPr/>
          <a:lstStyle/>
          <a:p>
            <a:r>
              <a:rPr lang="en-CA" dirty="0"/>
              <a:t>Competitive Processes</a:t>
            </a:r>
          </a:p>
        </p:txBody>
      </p:sp>
      <p:sp>
        <p:nvSpPr>
          <p:cNvPr id="4" name="Slide Number Placeholder 3">
            <a:extLst>
              <a:ext uri="{FF2B5EF4-FFF2-40B4-BE49-F238E27FC236}">
                <a16:creationId xmlns:a16="http://schemas.microsoft.com/office/drawing/2014/main" id="{0731EA25-1D24-4B9F-8953-8E54799E1871}"/>
              </a:ext>
            </a:extLst>
          </p:cNvPr>
          <p:cNvSpPr>
            <a:spLocks noGrp="1"/>
          </p:cNvSpPr>
          <p:nvPr>
            <p:ph type="sldNum" sz="quarter" idx="12"/>
          </p:nvPr>
        </p:nvSpPr>
        <p:spPr/>
        <p:txBody>
          <a:bodyPr/>
          <a:lstStyle/>
          <a:p>
            <a:fld id="{76487AB4-3101-4A53-A6DC-7C1F00D14E82}" type="slidenum">
              <a:rPr lang="en-CA" smtClean="0"/>
              <a:t>50</a:t>
            </a:fld>
            <a:endParaRPr lang="en-CA" dirty="0"/>
          </a:p>
        </p:txBody>
      </p:sp>
      <p:cxnSp>
        <p:nvCxnSpPr>
          <p:cNvPr id="7" name="Straight Connector 6">
            <a:extLst>
              <a:ext uri="{FF2B5EF4-FFF2-40B4-BE49-F238E27FC236}">
                <a16:creationId xmlns:a16="http://schemas.microsoft.com/office/drawing/2014/main" id="{12CBFBA3-8A9B-408F-806A-EC97C37C7971}"/>
              </a:ext>
            </a:extLst>
          </p:cNvPr>
          <p:cNvCxnSpPr/>
          <p:nvPr/>
        </p:nvCxnSpPr>
        <p:spPr>
          <a:xfrm>
            <a:off x="1043608" y="2492896"/>
            <a:ext cx="0" cy="3816424"/>
          </a:xfrm>
          <a:prstGeom prst="line">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91EEB4C-A9D9-4243-9904-14FF7293A956}"/>
              </a:ext>
            </a:extLst>
          </p:cNvPr>
          <p:cNvCxnSpPr>
            <a:cxnSpLocks/>
          </p:cNvCxnSpPr>
          <p:nvPr/>
        </p:nvCxnSpPr>
        <p:spPr>
          <a:xfrm flipH="1">
            <a:off x="759768" y="6317852"/>
            <a:ext cx="567680" cy="0"/>
          </a:xfrm>
          <a:prstGeom prst="line">
            <a:avLst/>
          </a:prstGeom>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C6AF93F3-03E2-4CA1-A279-F325A978B3C9}"/>
              </a:ext>
            </a:extLst>
          </p:cNvPr>
          <p:cNvSpPr txBox="1"/>
          <p:nvPr/>
        </p:nvSpPr>
        <p:spPr>
          <a:xfrm>
            <a:off x="-36512" y="5147900"/>
            <a:ext cx="1512168" cy="369332"/>
          </a:xfrm>
          <a:prstGeom prst="rect">
            <a:avLst/>
          </a:prstGeom>
          <a:noFill/>
        </p:spPr>
        <p:txBody>
          <a:bodyPr wrap="square" rtlCol="0">
            <a:spAutoFit/>
          </a:bodyPr>
          <a:lstStyle/>
          <a:p>
            <a:r>
              <a:rPr lang="en-CA" dirty="0"/>
              <a:t>&lt;$25k</a:t>
            </a:r>
          </a:p>
        </p:txBody>
      </p:sp>
      <p:cxnSp>
        <p:nvCxnSpPr>
          <p:cNvPr id="10" name="Straight Connector 9">
            <a:extLst>
              <a:ext uri="{FF2B5EF4-FFF2-40B4-BE49-F238E27FC236}">
                <a16:creationId xmlns:a16="http://schemas.microsoft.com/office/drawing/2014/main" id="{4EA92E35-4D38-4FB6-9531-30A08F154A79}"/>
              </a:ext>
            </a:extLst>
          </p:cNvPr>
          <p:cNvCxnSpPr>
            <a:cxnSpLocks/>
          </p:cNvCxnSpPr>
          <p:nvPr/>
        </p:nvCxnSpPr>
        <p:spPr>
          <a:xfrm flipH="1">
            <a:off x="869603" y="6060507"/>
            <a:ext cx="348010"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A0ADD1E8-B2FE-4307-B912-4D67C634393B}"/>
              </a:ext>
            </a:extLst>
          </p:cNvPr>
          <p:cNvSpPr txBox="1"/>
          <p:nvPr/>
        </p:nvSpPr>
        <p:spPr>
          <a:xfrm>
            <a:off x="-36512" y="2843644"/>
            <a:ext cx="1512168" cy="369332"/>
          </a:xfrm>
          <a:prstGeom prst="rect">
            <a:avLst/>
          </a:prstGeom>
          <a:noFill/>
        </p:spPr>
        <p:txBody>
          <a:bodyPr wrap="square" rtlCol="0">
            <a:spAutoFit/>
          </a:bodyPr>
          <a:lstStyle/>
          <a:p>
            <a:r>
              <a:rPr lang="en-CA" dirty="0"/>
              <a:t>&lt;$100k</a:t>
            </a:r>
          </a:p>
        </p:txBody>
      </p:sp>
      <p:sp>
        <p:nvSpPr>
          <p:cNvPr id="16" name="Rectangle 15">
            <a:extLst>
              <a:ext uri="{FF2B5EF4-FFF2-40B4-BE49-F238E27FC236}">
                <a16:creationId xmlns:a16="http://schemas.microsoft.com/office/drawing/2014/main" id="{71EF771B-AFA4-434E-B4EE-9A4A5AA47FB3}"/>
              </a:ext>
            </a:extLst>
          </p:cNvPr>
          <p:cNvSpPr/>
          <p:nvPr/>
        </p:nvSpPr>
        <p:spPr>
          <a:xfrm>
            <a:off x="1831736" y="6060507"/>
            <a:ext cx="992789" cy="3129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b="1" dirty="0"/>
              <a:t>&lt;$5k</a:t>
            </a:r>
          </a:p>
        </p:txBody>
      </p:sp>
      <p:sp>
        <p:nvSpPr>
          <p:cNvPr id="13" name="TextBox 12">
            <a:extLst>
              <a:ext uri="{FF2B5EF4-FFF2-40B4-BE49-F238E27FC236}">
                <a16:creationId xmlns:a16="http://schemas.microsoft.com/office/drawing/2014/main" id="{523698AC-916D-47D5-A025-D420B9F47991}"/>
              </a:ext>
            </a:extLst>
          </p:cNvPr>
          <p:cNvSpPr txBox="1"/>
          <p:nvPr/>
        </p:nvSpPr>
        <p:spPr>
          <a:xfrm>
            <a:off x="6012160" y="5385990"/>
            <a:ext cx="2520280" cy="923330"/>
          </a:xfrm>
          <a:prstGeom prst="rect">
            <a:avLst/>
          </a:prstGeom>
          <a:noFill/>
        </p:spPr>
        <p:txBody>
          <a:bodyPr wrap="square" rtlCol="0">
            <a:spAutoFit/>
          </a:bodyPr>
          <a:lstStyle/>
          <a:p>
            <a:pPr algn="ctr"/>
            <a:r>
              <a:rPr lang="en-CA" b="1" dirty="0">
                <a:solidFill>
                  <a:schemeClr val="accent3">
                    <a:lumMod val="75000"/>
                  </a:schemeClr>
                </a:solidFill>
              </a:rPr>
              <a:t>Competed to the Extent Reasonable and Cost-effective</a:t>
            </a:r>
          </a:p>
        </p:txBody>
      </p:sp>
      <p:sp>
        <p:nvSpPr>
          <p:cNvPr id="17" name="Rectangle 16">
            <a:extLst>
              <a:ext uri="{FF2B5EF4-FFF2-40B4-BE49-F238E27FC236}">
                <a16:creationId xmlns:a16="http://schemas.microsoft.com/office/drawing/2014/main" id="{0AE9FB18-CEB0-4EF0-A667-7395256F850D}"/>
              </a:ext>
            </a:extLst>
          </p:cNvPr>
          <p:cNvSpPr/>
          <p:nvPr/>
        </p:nvSpPr>
        <p:spPr>
          <a:xfrm>
            <a:off x="3406745" y="5332566"/>
            <a:ext cx="993600" cy="1057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b="1" dirty="0"/>
              <a:t>&lt;$25k</a:t>
            </a:r>
          </a:p>
        </p:txBody>
      </p:sp>
      <p:sp>
        <p:nvSpPr>
          <p:cNvPr id="18" name="Rectangle 17">
            <a:extLst>
              <a:ext uri="{FF2B5EF4-FFF2-40B4-BE49-F238E27FC236}">
                <a16:creationId xmlns:a16="http://schemas.microsoft.com/office/drawing/2014/main" id="{FF28FD33-38E2-4D7B-96B7-BDD4FE30B30A}"/>
              </a:ext>
            </a:extLst>
          </p:cNvPr>
          <p:cNvSpPr/>
          <p:nvPr/>
        </p:nvSpPr>
        <p:spPr>
          <a:xfrm>
            <a:off x="4994644" y="5332566"/>
            <a:ext cx="993600" cy="1057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b="1" dirty="0"/>
              <a:t>&lt;$25k</a:t>
            </a:r>
          </a:p>
        </p:txBody>
      </p:sp>
      <p:cxnSp>
        <p:nvCxnSpPr>
          <p:cNvPr id="19" name="Straight Connector 18">
            <a:extLst>
              <a:ext uri="{FF2B5EF4-FFF2-40B4-BE49-F238E27FC236}">
                <a16:creationId xmlns:a16="http://schemas.microsoft.com/office/drawing/2014/main" id="{CEF7B51C-DAE0-4864-B2C7-EC0269B8632E}"/>
              </a:ext>
            </a:extLst>
          </p:cNvPr>
          <p:cNvCxnSpPr>
            <a:cxnSpLocks/>
          </p:cNvCxnSpPr>
          <p:nvPr/>
        </p:nvCxnSpPr>
        <p:spPr>
          <a:xfrm flipH="1">
            <a:off x="872778" y="5332566"/>
            <a:ext cx="348010"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12278A9F-2B62-4039-9654-2490CA39F475}"/>
              </a:ext>
            </a:extLst>
          </p:cNvPr>
          <p:cNvCxnSpPr>
            <a:cxnSpLocks/>
          </p:cNvCxnSpPr>
          <p:nvPr/>
        </p:nvCxnSpPr>
        <p:spPr>
          <a:xfrm flipH="1">
            <a:off x="869603" y="3050458"/>
            <a:ext cx="348010" cy="0"/>
          </a:xfrm>
          <a:prstGeom prst="line">
            <a:avLst/>
          </a:prstGeom>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26DB657B-A01C-4BD2-B9F5-BB60847903F3}"/>
              </a:ext>
            </a:extLst>
          </p:cNvPr>
          <p:cNvSpPr txBox="1"/>
          <p:nvPr/>
        </p:nvSpPr>
        <p:spPr>
          <a:xfrm>
            <a:off x="1931425" y="6427290"/>
            <a:ext cx="793410" cy="369332"/>
          </a:xfrm>
          <a:prstGeom prst="rect">
            <a:avLst/>
          </a:prstGeom>
          <a:noFill/>
        </p:spPr>
        <p:txBody>
          <a:bodyPr wrap="square" rtlCol="0">
            <a:spAutoFit/>
          </a:bodyPr>
          <a:lstStyle/>
          <a:p>
            <a:r>
              <a:rPr lang="en-CA" dirty="0"/>
              <a:t>Goods</a:t>
            </a:r>
          </a:p>
        </p:txBody>
      </p:sp>
      <p:sp>
        <p:nvSpPr>
          <p:cNvPr id="34" name="TextBox 33">
            <a:extLst>
              <a:ext uri="{FF2B5EF4-FFF2-40B4-BE49-F238E27FC236}">
                <a16:creationId xmlns:a16="http://schemas.microsoft.com/office/drawing/2014/main" id="{EF2D879B-721D-4A38-8137-D0C40E5BBB94}"/>
              </a:ext>
            </a:extLst>
          </p:cNvPr>
          <p:cNvSpPr txBox="1"/>
          <p:nvPr/>
        </p:nvSpPr>
        <p:spPr>
          <a:xfrm>
            <a:off x="3275856" y="6442089"/>
            <a:ext cx="1255377" cy="369332"/>
          </a:xfrm>
          <a:prstGeom prst="rect">
            <a:avLst/>
          </a:prstGeom>
          <a:noFill/>
        </p:spPr>
        <p:txBody>
          <a:bodyPr wrap="square" rtlCol="0">
            <a:spAutoFit/>
          </a:bodyPr>
          <a:lstStyle/>
          <a:p>
            <a:pPr algn="ctr"/>
            <a:r>
              <a:rPr lang="en-CA" dirty="0"/>
              <a:t>Services</a:t>
            </a:r>
          </a:p>
        </p:txBody>
      </p:sp>
      <p:sp>
        <p:nvSpPr>
          <p:cNvPr id="35" name="TextBox 34">
            <a:extLst>
              <a:ext uri="{FF2B5EF4-FFF2-40B4-BE49-F238E27FC236}">
                <a16:creationId xmlns:a16="http://schemas.microsoft.com/office/drawing/2014/main" id="{6DCF9C40-7AA3-4C5C-8FAC-41C4FFFDE64F}"/>
              </a:ext>
            </a:extLst>
          </p:cNvPr>
          <p:cNvSpPr txBox="1"/>
          <p:nvPr/>
        </p:nvSpPr>
        <p:spPr>
          <a:xfrm>
            <a:off x="4818503" y="6419879"/>
            <a:ext cx="1529654" cy="369332"/>
          </a:xfrm>
          <a:prstGeom prst="rect">
            <a:avLst/>
          </a:prstGeom>
          <a:noFill/>
        </p:spPr>
        <p:txBody>
          <a:bodyPr wrap="square" rtlCol="0">
            <a:spAutoFit/>
          </a:bodyPr>
          <a:lstStyle/>
          <a:p>
            <a:r>
              <a:rPr lang="en-CA" dirty="0"/>
              <a:t>Construction</a:t>
            </a:r>
          </a:p>
        </p:txBody>
      </p:sp>
      <p:sp>
        <p:nvSpPr>
          <p:cNvPr id="26" name="TextBox 25">
            <a:extLst>
              <a:ext uri="{FF2B5EF4-FFF2-40B4-BE49-F238E27FC236}">
                <a16:creationId xmlns:a16="http://schemas.microsoft.com/office/drawing/2014/main" id="{B40DA432-91E6-4042-8F13-DB6A88BBF983}"/>
              </a:ext>
            </a:extLst>
          </p:cNvPr>
          <p:cNvSpPr txBox="1"/>
          <p:nvPr/>
        </p:nvSpPr>
        <p:spPr>
          <a:xfrm>
            <a:off x="-36512" y="3563724"/>
            <a:ext cx="1512168" cy="369332"/>
          </a:xfrm>
          <a:prstGeom prst="rect">
            <a:avLst/>
          </a:prstGeom>
          <a:noFill/>
        </p:spPr>
        <p:txBody>
          <a:bodyPr wrap="square" rtlCol="0">
            <a:spAutoFit/>
          </a:bodyPr>
          <a:lstStyle/>
          <a:p>
            <a:r>
              <a:rPr lang="en-CA" dirty="0"/>
              <a:t>&lt;$75k</a:t>
            </a:r>
          </a:p>
        </p:txBody>
      </p:sp>
      <p:cxnSp>
        <p:nvCxnSpPr>
          <p:cNvPr id="27" name="Straight Connector 26">
            <a:extLst>
              <a:ext uri="{FF2B5EF4-FFF2-40B4-BE49-F238E27FC236}">
                <a16:creationId xmlns:a16="http://schemas.microsoft.com/office/drawing/2014/main" id="{594DFD68-8614-4049-807A-6B0368994171}"/>
              </a:ext>
            </a:extLst>
          </p:cNvPr>
          <p:cNvCxnSpPr>
            <a:cxnSpLocks/>
          </p:cNvCxnSpPr>
          <p:nvPr/>
        </p:nvCxnSpPr>
        <p:spPr>
          <a:xfrm flipH="1">
            <a:off x="869603" y="3748390"/>
            <a:ext cx="34801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37569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9AB9610-6F7A-4D04-80A9-BBB306950AB2}"/>
              </a:ext>
            </a:extLst>
          </p:cNvPr>
          <p:cNvSpPr txBox="1"/>
          <p:nvPr/>
        </p:nvSpPr>
        <p:spPr>
          <a:xfrm>
            <a:off x="-36512" y="5867980"/>
            <a:ext cx="1512168" cy="369332"/>
          </a:xfrm>
          <a:prstGeom prst="rect">
            <a:avLst/>
          </a:prstGeom>
          <a:noFill/>
        </p:spPr>
        <p:txBody>
          <a:bodyPr wrap="square" rtlCol="0">
            <a:spAutoFit/>
          </a:bodyPr>
          <a:lstStyle/>
          <a:p>
            <a:r>
              <a:rPr lang="en-CA" dirty="0"/>
              <a:t>&lt;$5k</a:t>
            </a:r>
          </a:p>
        </p:txBody>
      </p:sp>
      <p:sp>
        <p:nvSpPr>
          <p:cNvPr id="2" name="Title 1">
            <a:extLst>
              <a:ext uri="{FF2B5EF4-FFF2-40B4-BE49-F238E27FC236}">
                <a16:creationId xmlns:a16="http://schemas.microsoft.com/office/drawing/2014/main" id="{D6674CA3-ACE3-42E0-BB40-A404024BD919}"/>
              </a:ext>
            </a:extLst>
          </p:cNvPr>
          <p:cNvSpPr>
            <a:spLocks noGrp="1"/>
          </p:cNvSpPr>
          <p:nvPr>
            <p:ph type="title"/>
          </p:nvPr>
        </p:nvSpPr>
        <p:spPr>
          <a:xfrm>
            <a:off x="467544" y="1417124"/>
            <a:ext cx="8229600" cy="868958"/>
          </a:xfrm>
        </p:spPr>
        <p:txBody>
          <a:bodyPr/>
          <a:lstStyle/>
          <a:p>
            <a:r>
              <a:rPr lang="en-CA" dirty="0"/>
              <a:t>Competitive Processes</a:t>
            </a:r>
          </a:p>
        </p:txBody>
      </p:sp>
      <p:sp>
        <p:nvSpPr>
          <p:cNvPr id="4" name="Slide Number Placeholder 3">
            <a:extLst>
              <a:ext uri="{FF2B5EF4-FFF2-40B4-BE49-F238E27FC236}">
                <a16:creationId xmlns:a16="http://schemas.microsoft.com/office/drawing/2014/main" id="{0731EA25-1D24-4B9F-8953-8E54799E1871}"/>
              </a:ext>
            </a:extLst>
          </p:cNvPr>
          <p:cNvSpPr>
            <a:spLocks noGrp="1"/>
          </p:cNvSpPr>
          <p:nvPr>
            <p:ph type="sldNum" sz="quarter" idx="12"/>
          </p:nvPr>
        </p:nvSpPr>
        <p:spPr/>
        <p:txBody>
          <a:bodyPr/>
          <a:lstStyle/>
          <a:p>
            <a:fld id="{76487AB4-3101-4A53-A6DC-7C1F00D14E82}" type="slidenum">
              <a:rPr lang="en-CA" smtClean="0"/>
              <a:t>51</a:t>
            </a:fld>
            <a:endParaRPr lang="en-CA" dirty="0"/>
          </a:p>
        </p:txBody>
      </p:sp>
      <p:cxnSp>
        <p:nvCxnSpPr>
          <p:cNvPr id="7" name="Straight Connector 6">
            <a:extLst>
              <a:ext uri="{FF2B5EF4-FFF2-40B4-BE49-F238E27FC236}">
                <a16:creationId xmlns:a16="http://schemas.microsoft.com/office/drawing/2014/main" id="{12CBFBA3-8A9B-408F-806A-EC97C37C7971}"/>
              </a:ext>
            </a:extLst>
          </p:cNvPr>
          <p:cNvCxnSpPr/>
          <p:nvPr/>
        </p:nvCxnSpPr>
        <p:spPr>
          <a:xfrm>
            <a:off x="1043608" y="2492896"/>
            <a:ext cx="0" cy="3816424"/>
          </a:xfrm>
          <a:prstGeom prst="line">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91EEB4C-A9D9-4243-9904-14FF7293A956}"/>
              </a:ext>
            </a:extLst>
          </p:cNvPr>
          <p:cNvCxnSpPr>
            <a:cxnSpLocks/>
          </p:cNvCxnSpPr>
          <p:nvPr/>
        </p:nvCxnSpPr>
        <p:spPr>
          <a:xfrm flipH="1">
            <a:off x="759768" y="6317852"/>
            <a:ext cx="567680" cy="0"/>
          </a:xfrm>
          <a:prstGeom prst="line">
            <a:avLst/>
          </a:prstGeom>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C6AF93F3-03E2-4CA1-A279-F325A978B3C9}"/>
              </a:ext>
            </a:extLst>
          </p:cNvPr>
          <p:cNvSpPr txBox="1"/>
          <p:nvPr/>
        </p:nvSpPr>
        <p:spPr>
          <a:xfrm>
            <a:off x="-36512" y="5147900"/>
            <a:ext cx="1512168" cy="369332"/>
          </a:xfrm>
          <a:prstGeom prst="rect">
            <a:avLst/>
          </a:prstGeom>
          <a:noFill/>
        </p:spPr>
        <p:txBody>
          <a:bodyPr wrap="square" rtlCol="0">
            <a:spAutoFit/>
          </a:bodyPr>
          <a:lstStyle/>
          <a:p>
            <a:r>
              <a:rPr lang="en-CA" dirty="0"/>
              <a:t>&lt;$25k</a:t>
            </a:r>
          </a:p>
        </p:txBody>
      </p:sp>
      <p:cxnSp>
        <p:nvCxnSpPr>
          <p:cNvPr id="10" name="Straight Connector 9">
            <a:extLst>
              <a:ext uri="{FF2B5EF4-FFF2-40B4-BE49-F238E27FC236}">
                <a16:creationId xmlns:a16="http://schemas.microsoft.com/office/drawing/2014/main" id="{4EA92E35-4D38-4FB6-9531-30A08F154A79}"/>
              </a:ext>
            </a:extLst>
          </p:cNvPr>
          <p:cNvCxnSpPr>
            <a:cxnSpLocks/>
          </p:cNvCxnSpPr>
          <p:nvPr/>
        </p:nvCxnSpPr>
        <p:spPr>
          <a:xfrm flipH="1">
            <a:off x="869603" y="6060507"/>
            <a:ext cx="348010"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A0ADD1E8-B2FE-4307-B912-4D67C634393B}"/>
              </a:ext>
            </a:extLst>
          </p:cNvPr>
          <p:cNvSpPr txBox="1"/>
          <p:nvPr/>
        </p:nvSpPr>
        <p:spPr>
          <a:xfrm>
            <a:off x="-36512" y="2843644"/>
            <a:ext cx="1512168" cy="369332"/>
          </a:xfrm>
          <a:prstGeom prst="rect">
            <a:avLst/>
          </a:prstGeom>
          <a:noFill/>
        </p:spPr>
        <p:txBody>
          <a:bodyPr wrap="square" rtlCol="0">
            <a:spAutoFit/>
          </a:bodyPr>
          <a:lstStyle/>
          <a:p>
            <a:r>
              <a:rPr lang="en-CA" dirty="0"/>
              <a:t>&lt;$100k</a:t>
            </a:r>
          </a:p>
        </p:txBody>
      </p:sp>
      <p:sp>
        <p:nvSpPr>
          <p:cNvPr id="24" name="TextBox 23">
            <a:extLst>
              <a:ext uri="{FF2B5EF4-FFF2-40B4-BE49-F238E27FC236}">
                <a16:creationId xmlns:a16="http://schemas.microsoft.com/office/drawing/2014/main" id="{FEC7381D-B2E2-4D7E-9C97-64213C692727}"/>
              </a:ext>
            </a:extLst>
          </p:cNvPr>
          <p:cNvSpPr txBox="1"/>
          <p:nvPr/>
        </p:nvSpPr>
        <p:spPr>
          <a:xfrm>
            <a:off x="-36512" y="3563724"/>
            <a:ext cx="1512168" cy="369332"/>
          </a:xfrm>
          <a:prstGeom prst="rect">
            <a:avLst/>
          </a:prstGeom>
          <a:noFill/>
        </p:spPr>
        <p:txBody>
          <a:bodyPr wrap="square" rtlCol="0">
            <a:spAutoFit/>
          </a:bodyPr>
          <a:lstStyle/>
          <a:p>
            <a:r>
              <a:rPr lang="en-CA" dirty="0"/>
              <a:t>&lt;$75k</a:t>
            </a:r>
          </a:p>
        </p:txBody>
      </p:sp>
      <p:sp>
        <p:nvSpPr>
          <p:cNvPr id="13" name="TextBox 12">
            <a:extLst>
              <a:ext uri="{FF2B5EF4-FFF2-40B4-BE49-F238E27FC236}">
                <a16:creationId xmlns:a16="http://schemas.microsoft.com/office/drawing/2014/main" id="{523698AC-916D-47D5-A025-D420B9F47991}"/>
              </a:ext>
            </a:extLst>
          </p:cNvPr>
          <p:cNvSpPr txBox="1"/>
          <p:nvPr/>
        </p:nvSpPr>
        <p:spPr>
          <a:xfrm>
            <a:off x="6012160" y="5385990"/>
            <a:ext cx="2520280" cy="923330"/>
          </a:xfrm>
          <a:prstGeom prst="rect">
            <a:avLst/>
          </a:prstGeom>
          <a:noFill/>
        </p:spPr>
        <p:txBody>
          <a:bodyPr wrap="square" rtlCol="0">
            <a:spAutoFit/>
          </a:bodyPr>
          <a:lstStyle/>
          <a:p>
            <a:pPr algn="ctr"/>
            <a:r>
              <a:rPr lang="en-CA" b="1" dirty="0">
                <a:solidFill>
                  <a:schemeClr val="accent3">
                    <a:lumMod val="75000"/>
                  </a:schemeClr>
                </a:solidFill>
              </a:rPr>
              <a:t>Competed to the Extent Reasonable and Cost-effective</a:t>
            </a:r>
          </a:p>
        </p:txBody>
      </p:sp>
      <p:sp>
        <p:nvSpPr>
          <p:cNvPr id="14" name="TextBox 13">
            <a:extLst>
              <a:ext uri="{FF2B5EF4-FFF2-40B4-BE49-F238E27FC236}">
                <a16:creationId xmlns:a16="http://schemas.microsoft.com/office/drawing/2014/main" id="{D160B0C2-1B0B-4531-84F7-4885B3212BF5}"/>
              </a:ext>
            </a:extLst>
          </p:cNvPr>
          <p:cNvSpPr txBox="1"/>
          <p:nvPr/>
        </p:nvSpPr>
        <p:spPr>
          <a:xfrm>
            <a:off x="6348157" y="3850469"/>
            <a:ext cx="1889196" cy="646331"/>
          </a:xfrm>
          <a:prstGeom prst="rect">
            <a:avLst/>
          </a:prstGeom>
          <a:noFill/>
        </p:spPr>
        <p:txBody>
          <a:bodyPr wrap="square" rtlCol="0">
            <a:spAutoFit/>
          </a:bodyPr>
          <a:lstStyle/>
          <a:p>
            <a:pPr algn="ctr"/>
            <a:r>
              <a:rPr lang="en-CA" b="1" dirty="0">
                <a:solidFill>
                  <a:schemeClr val="accent6"/>
                </a:solidFill>
              </a:rPr>
              <a:t>At least three quotes obtained</a:t>
            </a:r>
          </a:p>
        </p:txBody>
      </p:sp>
      <p:cxnSp>
        <p:nvCxnSpPr>
          <p:cNvPr id="19" name="Straight Connector 18">
            <a:extLst>
              <a:ext uri="{FF2B5EF4-FFF2-40B4-BE49-F238E27FC236}">
                <a16:creationId xmlns:a16="http://schemas.microsoft.com/office/drawing/2014/main" id="{CEF7B51C-DAE0-4864-B2C7-EC0269B8632E}"/>
              </a:ext>
            </a:extLst>
          </p:cNvPr>
          <p:cNvCxnSpPr>
            <a:cxnSpLocks/>
          </p:cNvCxnSpPr>
          <p:nvPr/>
        </p:nvCxnSpPr>
        <p:spPr>
          <a:xfrm flipH="1">
            <a:off x="872778" y="5332566"/>
            <a:ext cx="348010" cy="0"/>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A80BBE98-1D0F-4634-B8DA-848CC8383BAF}"/>
              </a:ext>
            </a:extLst>
          </p:cNvPr>
          <p:cNvCxnSpPr>
            <a:cxnSpLocks/>
          </p:cNvCxnSpPr>
          <p:nvPr/>
        </p:nvCxnSpPr>
        <p:spPr>
          <a:xfrm flipH="1">
            <a:off x="869603" y="3748390"/>
            <a:ext cx="348010"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12278A9F-2B62-4039-9654-2490CA39F475}"/>
              </a:ext>
            </a:extLst>
          </p:cNvPr>
          <p:cNvCxnSpPr>
            <a:cxnSpLocks/>
          </p:cNvCxnSpPr>
          <p:nvPr/>
        </p:nvCxnSpPr>
        <p:spPr>
          <a:xfrm flipH="1">
            <a:off x="869603" y="3050458"/>
            <a:ext cx="348010" cy="0"/>
          </a:xfrm>
          <a:prstGeom prst="line">
            <a:avLst/>
          </a:prstGeom>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26DB657B-A01C-4BD2-B9F5-BB60847903F3}"/>
              </a:ext>
            </a:extLst>
          </p:cNvPr>
          <p:cNvSpPr txBox="1"/>
          <p:nvPr/>
        </p:nvSpPr>
        <p:spPr>
          <a:xfrm>
            <a:off x="1931425" y="6427290"/>
            <a:ext cx="793410" cy="369332"/>
          </a:xfrm>
          <a:prstGeom prst="rect">
            <a:avLst/>
          </a:prstGeom>
          <a:noFill/>
        </p:spPr>
        <p:txBody>
          <a:bodyPr wrap="square" rtlCol="0">
            <a:spAutoFit/>
          </a:bodyPr>
          <a:lstStyle/>
          <a:p>
            <a:r>
              <a:rPr lang="en-CA" dirty="0"/>
              <a:t>Goods</a:t>
            </a:r>
          </a:p>
        </p:txBody>
      </p:sp>
      <p:sp>
        <p:nvSpPr>
          <p:cNvPr id="26" name="Rectangle 25">
            <a:extLst>
              <a:ext uri="{FF2B5EF4-FFF2-40B4-BE49-F238E27FC236}">
                <a16:creationId xmlns:a16="http://schemas.microsoft.com/office/drawing/2014/main" id="{313F0828-6F6F-4F47-8BDD-412D30CFF493}"/>
              </a:ext>
            </a:extLst>
          </p:cNvPr>
          <p:cNvSpPr/>
          <p:nvPr/>
        </p:nvSpPr>
        <p:spPr>
          <a:xfrm>
            <a:off x="3406745" y="3748390"/>
            <a:ext cx="993600" cy="1525754"/>
          </a:xfrm>
          <a:prstGeom prst="rect">
            <a:avLst/>
          </a:prstGeom>
          <a:solidFill>
            <a:srgbClr val="F7964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$25k </a:t>
            </a:r>
            <a:r>
              <a:rPr lang="en-CA" dirty="0">
                <a:sym typeface="Wingdings" panose="05000000000000000000" pitchFamily="2" charset="2"/>
              </a:rPr>
              <a:t> $75k</a:t>
            </a:r>
            <a:r>
              <a:rPr lang="en-CA" dirty="0"/>
              <a:t> </a:t>
            </a:r>
          </a:p>
        </p:txBody>
      </p:sp>
      <p:sp>
        <p:nvSpPr>
          <p:cNvPr id="34" name="TextBox 33">
            <a:extLst>
              <a:ext uri="{FF2B5EF4-FFF2-40B4-BE49-F238E27FC236}">
                <a16:creationId xmlns:a16="http://schemas.microsoft.com/office/drawing/2014/main" id="{EF2D879B-721D-4A38-8137-D0C40E5BBB94}"/>
              </a:ext>
            </a:extLst>
          </p:cNvPr>
          <p:cNvSpPr txBox="1"/>
          <p:nvPr/>
        </p:nvSpPr>
        <p:spPr>
          <a:xfrm>
            <a:off x="3275856" y="6442089"/>
            <a:ext cx="1255377" cy="369332"/>
          </a:xfrm>
          <a:prstGeom prst="rect">
            <a:avLst/>
          </a:prstGeom>
          <a:noFill/>
        </p:spPr>
        <p:txBody>
          <a:bodyPr wrap="square" rtlCol="0">
            <a:spAutoFit/>
          </a:bodyPr>
          <a:lstStyle/>
          <a:p>
            <a:pPr algn="ctr"/>
            <a:r>
              <a:rPr lang="en-CA" dirty="0"/>
              <a:t>Services</a:t>
            </a:r>
          </a:p>
        </p:txBody>
      </p:sp>
      <p:sp>
        <p:nvSpPr>
          <p:cNvPr id="35" name="TextBox 34">
            <a:extLst>
              <a:ext uri="{FF2B5EF4-FFF2-40B4-BE49-F238E27FC236}">
                <a16:creationId xmlns:a16="http://schemas.microsoft.com/office/drawing/2014/main" id="{6DCF9C40-7AA3-4C5C-8FAC-41C4FFFDE64F}"/>
              </a:ext>
            </a:extLst>
          </p:cNvPr>
          <p:cNvSpPr txBox="1"/>
          <p:nvPr/>
        </p:nvSpPr>
        <p:spPr>
          <a:xfrm>
            <a:off x="4818503" y="6419879"/>
            <a:ext cx="1529654" cy="369332"/>
          </a:xfrm>
          <a:prstGeom prst="rect">
            <a:avLst/>
          </a:prstGeom>
          <a:noFill/>
        </p:spPr>
        <p:txBody>
          <a:bodyPr wrap="square" rtlCol="0">
            <a:spAutoFit/>
          </a:bodyPr>
          <a:lstStyle/>
          <a:p>
            <a:r>
              <a:rPr lang="en-CA" dirty="0"/>
              <a:t>Construction</a:t>
            </a:r>
          </a:p>
        </p:txBody>
      </p:sp>
      <p:sp>
        <p:nvSpPr>
          <p:cNvPr id="48" name="Rectangle 47">
            <a:extLst>
              <a:ext uri="{FF2B5EF4-FFF2-40B4-BE49-F238E27FC236}">
                <a16:creationId xmlns:a16="http://schemas.microsoft.com/office/drawing/2014/main" id="{E2607761-5BB8-4BF6-9077-08CED611902D}"/>
              </a:ext>
            </a:extLst>
          </p:cNvPr>
          <p:cNvSpPr/>
          <p:nvPr/>
        </p:nvSpPr>
        <p:spPr>
          <a:xfrm>
            <a:off x="4994644" y="3050458"/>
            <a:ext cx="993600" cy="2235000"/>
          </a:xfrm>
          <a:prstGeom prst="rect">
            <a:avLst/>
          </a:prstGeom>
          <a:solidFill>
            <a:srgbClr val="F7964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$25k </a:t>
            </a:r>
            <a:r>
              <a:rPr lang="en-CA" dirty="0">
                <a:sym typeface="Wingdings" panose="05000000000000000000" pitchFamily="2" charset="2"/>
              </a:rPr>
              <a:t> $100k</a:t>
            </a:r>
            <a:endParaRPr lang="en-CA" dirty="0"/>
          </a:p>
        </p:txBody>
      </p:sp>
      <p:sp>
        <p:nvSpPr>
          <p:cNvPr id="28" name="Rectangle 27">
            <a:extLst>
              <a:ext uri="{FF2B5EF4-FFF2-40B4-BE49-F238E27FC236}">
                <a16:creationId xmlns:a16="http://schemas.microsoft.com/office/drawing/2014/main" id="{54CA1928-7049-43E2-BA78-BC0F823A48D4}"/>
              </a:ext>
            </a:extLst>
          </p:cNvPr>
          <p:cNvSpPr/>
          <p:nvPr/>
        </p:nvSpPr>
        <p:spPr>
          <a:xfrm>
            <a:off x="1831736" y="6060507"/>
            <a:ext cx="992789" cy="3129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b="1" dirty="0"/>
              <a:t>&lt;$5k</a:t>
            </a:r>
          </a:p>
        </p:txBody>
      </p:sp>
      <p:sp>
        <p:nvSpPr>
          <p:cNvPr id="29" name="Rectangle 28">
            <a:extLst>
              <a:ext uri="{FF2B5EF4-FFF2-40B4-BE49-F238E27FC236}">
                <a16:creationId xmlns:a16="http://schemas.microsoft.com/office/drawing/2014/main" id="{4582B114-5A37-41C3-9D7D-5BE6BFEDB985}"/>
              </a:ext>
            </a:extLst>
          </p:cNvPr>
          <p:cNvSpPr/>
          <p:nvPr/>
        </p:nvSpPr>
        <p:spPr>
          <a:xfrm>
            <a:off x="3406745" y="5332566"/>
            <a:ext cx="993600" cy="1057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b="1" dirty="0"/>
              <a:t>&lt;$25k</a:t>
            </a:r>
          </a:p>
        </p:txBody>
      </p:sp>
      <p:sp>
        <p:nvSpPr>
          <p:cNvPr id="30" name="Rectangle 29">
            <a:extLst>
              <a:ext uri="{FF2B5EF4-FFF2-40B4-BE49-F238E27FC236}">
                <a16:creationId xmlns:a16="http://schemas.microsoft.com/office/drawing/2014/main" id="{3F8E8253-0232-43BD-BA61-F25887D20AC1}"/>
              </a:ext>
            </a:extLst>
          </p:cNvPr>
          <p:cNvSpPr/>
          <p:nvPr/>
        </p:nvSpPr>
        <p:spPr>
          <a:xfrm>
            <a:off x="4994644" y="5332566"/>
            <a:ext cx="993600" cy="1057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b="1" dirty="0"/>
              <a:t>&lt;$25k</a:t>
            </a:r>
          </a:p>
        </p:txBody>
      </p:sp>
    </p:spTree>
    <p:extLst>
      <p:ext uri="{BB962C8B-B14F-4D97-AF65-F5344CB8AC3E}">
        <p14:creationId xmlns:p14="http://schemas.microsoft.com/office/powerpoint/2010/main" val="723863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9AB9610-6F7A-4D04-80A9-BBB306950AB2}"/>
              </a:ext>
            </a:extLst>
          </p:cNvPr>
          <p:cNvSpPr txBox="1"/>
          <p:nvPr/>
        </p:nvSpPr>
        <p:spPr>
          <a:xfrm>
            <a:off x="-36512" y="5867980"/>
            <a:ext cx="1512168" cy="369332"/>
          </a:xfrm>
          <a:prstGeom prst="rect">
            <a:avLst/>
          </a:prstGeom>
          <a:noFill/>
        </p:spPr>
        <p:txBody>
          <a:bodyPr wrap="square" rtlCol="0">
            <a:spAutoFit/>
          </a:bodyPr>
          <a:lstStyle/>
          <a:p>
            <a:r>
              <a:rPr lang="en-CA" dirty="0"/>
              <a:t>&lt;$5k</a:t>
            </a:r>
          </a:p>
        </p:txBody>
      </p:sp>
      <p:sp>
        <p:nvSpPr>
          <p:cNvPr id="2" name="Title 1">
            <a:extLst>
              <a:ext uri="{FF2B5EF4-FFF2-40B4-BE49-F238E27FC236}">
                <a16:creationId xmlns:a16="http://schemas.microsoft.com/office/drawing/2014/main" id="{D6674CA3-ACE3-42E0-BB40-A404024BD919}"/>
              </a:ext>
            </a:extLst>
          </p:cNvPr>
          <p:cNvSpPr>
            <a:spLocks noGrp="1"/>
          </p:cNvSpPr>
          <p:nvPr>
            <p:ph type="title"/>
          </p:nvPr>
        </p:nvSpPr>
        <p:spPr>
          <a:xfrm>
            <a:off x="467544" y="1417124"/>
            <a:ext cx="8229600" cy="868958"/>
          </a:xfrm>
        </p:spPr>
        <p:txBody>
          <a:bodyPr/>
          <a:lstStyle/>
          <a:p>
            <a:r>
              <a:rPr lang="en-CA" dirty="0"/>
              <a:t>Competitive Processes</a:t>
            </a:r>
          </a:p>
        </p:txBody>
      </p:sp>
      <p:sp>
        <p:nvSpPr>
          <p:cNvPr id="4" name="Slide Number Placeholder 3">
            <a:extLst>
              <a:ext uri="{FF2B5EF4-FFF2-40B4-BE49-F238E27FC236}">
                <a16:creationId xmlns:a16="http://schemas.microsoft.com/office/drawing/2014/main" id="{0731EA25-1D24-4B9F-8953-8E54799E1871}"/>
              </a:ext>
            </a:extLst>
          </p:cNvPr>
          <p:cNvSpPr>
            <a:spLocks noGrp="1"/>
          </p:cNvSpPr>
          <p:nvPr>
            <p:ph type="sldNum" sz="quarter" idx="12"/>
          </p:nvPr>
        </p:nvSpPr>
        <p:spPr/>
        <p:txBody>
          <a:bodyPr/>
          <a:lstStyle/>
          <a:p>
            <a:fld id="{76487AB4-3101-4A53-A6DC-7C1F00D14E82}" type="slidenum">
              <a:rPr lang="en-CA" smtClean="0"/>
              <a:t>52</a:t>
            </a:fld>
            <a:endParaRPr lang="en-CA" dirty="0"/>
          </a:p>
        </p:txBody>
      </p:sp>
      <p:cxnSp>
        <p:nvCxnSpPr>
          <p:cNvPr id="7" name="Straight Connector 6">
            <a:extLst>
              <a:ext uri="{FF2B5EF4-FFF2-40B4-BE49-F238E27FC236}">
                <a16:creationId xmlns:a16="http://schemas.microsoft.com/office/drawing/2014/main" id="{12CBFBA3-8A9B-408F-806A-EC97C37C7971}"/>
              </a:ext>
            </a:extLst>
          </p:cNvPr>
          <p:cNvCxnSpPr/>
          <p:nvPr/>
        </p:nvCxnSpPr>
        <p:spPr>
          <a:xfrm>
            <a:off x="1043608" y="2492896"/>
            <a:ext cx="0" cy="3816424"/>
          </a:xfrm>
          <a:prstGeom prst="line">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91EEB4C-A9D9-4243-9904-14FF7293A956}"/>
              </a:ext>
            </a:extLst>
          </p:cNvPr>
          <p:cNvCxnSpPr>
            <a:cxnSpLocks/>
          </p:cNvCxnSpPr>
          <p:nvPr/>
        </p:nvCxnSpPr>
        <p:spPr>
          <a:xfrm flipH="1">
            <a:off x="759768" y="6317852"/>
            <a:ext cx="567680" cy="0"/>
          </a:xfrm>
          <a:prstGeom prst="line">
            <a:avLst/>
          </a:prstGeom>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C6AF93F3-03E2-4CA1-A279-F325A978B3C9}"/>
              </a:ext>
            </a:extLst>
          </p:cNvPr>
          <p:cNvSpPr txBox="1"/>
          <p:nvPr/>
        </p:nvSpPr>
        <p:spPr>
          <a:xfrm>
            <a:off x="-36512" y="5147900"/>
            <a:ext cx="1512168" cy="369332"/>
          </a:xfrm>
          <a:prstGeom prst="rect">
            <a:avLst/>
          </a:prstGeom>
          <a:noFill/>
        </p:spPr>
        <p:txBody>
          <a:bodyPr wrap="square" rtlCol="0">
            <a:spAutoFit/>
          </a:bodyPr>
          <a:lstStyle/>
          <a:p>
            <a:r>
              <a:rPr lang="en-CA" dirty="0"/>
              <a:t>&lt;$25k</a:t>
            </a:r>
          </a:p>
        </p:txBody>
      </p:sp>
      <p:cxnSp>
        <p:nvCxnSpPr>
          <p:cNvPr id="10" name="Straight Connector 9">
            <a:extLst>
              <a:ext uri="{FF2B5EF4-FFF2-40B4-BE49-F238E27FC236}">
                <a16:creationId xmlns:a16="http://schemas.microsoft.com/office/drawing/2014/main" id="{4EA92E35-4D38-4FB6-9531-30A08F154A79}"/>
              </a:ext>
            </a:extLst>
          </p:cNvPr>
          <p:cNvCxnSpPr>
            <a:cxnSpLocks/>
          </p:cNvCxnSpPr>
          <p:nvPr/>
        </p:nvCxnSpPr>
        <p:spPr>
          <a:xfrm flipH="1">
            <a:off x="869603" y="6060507"/>
            <a:ext cx="348010"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A0ADD1E8-B2FE-4307-B912-4D67C634393B}"/>
              </a:ext>
            </a:extLst>
          </p:cNvPr>
          <p:cNvSpPr txBox="1"/>
          <p:nvPr/>
        </p:nvSpPr>
        <p:spPr>
          <a:xfrm>
            <a:off x="-36512" y="2843644"/>
            <a:ext cx="1512168" cy="369332"/>
          </a:xfrm>
          <a:prstGeom prst="rect">
            <a:avLst/>
          </a:prstGeom>
          <a:noFill/>
        </p:spPr>
        <p:txBody>
          <a:bodyPr wrap="square" rtlCol="0">
            <a:spAutoFit/>
          </a:bodyPr>
          <a:lstStyle/>
          <a:p>
            <a:r>
              <a:rPr lang="en-CA" dirty="0"/>
              <a:t>&lt;$100k</a:t>
            </a:r>
          </a:p>
        </p:txBody>
      </p:sp>
      <p:sp>
        <p:nvSpPr>
          <p:cNvPr id="13" name="TextBox 12">
            <a:extLst>
              <a:ext uri="{FF2B5EF4-FFF2-40B4-BE49-F238E27FC236}">
                <a16:creationId xmlns:a16="http://schemas.microsoft.com/office/drawing/2014/main" id="{523698AC-916D-47D5-A025-D420B9F47991}"/>
              </a:ext>
            </a:extLst>
          </p:cNvPr>
          <p:cNvSpPr txBox="1"/>
          <p:nvPr/>
        </p:nvSpPr>
        <p:spPr>
          <a:xfrm>
            <a:off x="6012160" y="5385990"/>
            <a:ext cx="2520280" cy="923330"/>
          </a:xfrm>
          <a:prstGeom prst="rect">
            <a:avLst/>
          </a:prstGeom>
          <a:noFill/>
        </p:spPr>
        <p:txBody>
          <a:bodyPr wrap="square" rtlCol="0">
            <a:spAutoFit/>
          </a:bodyPr>
          <a:lstStyle/>
          <a:p>
            <a:pPr algn="ctr"/>
            <a:r>
              <a:rPr lang="en-CA" b="1" dirty="0">
                <a:solidFill>
                  <a:schemeClr val="accent3">
                    <a:lumMod val="75000"/>
                  </a:schemeClr>
                </a:solidFill>
              </a:rPr>
              <a:t>Competed to the Extent Reasonable and Cost-effective</a:t>
            </a:r>
          </a:p>
        </p:txBody>
      </p:sp>
      <p:sp>
        <p:nvSpPr>
          <p:cNvPr id="14" name="TextBox 13">
            <a:extLst>
              <a:ext uri="{FF2B5EF4-FFF2-40B4-BE49-F238E27FC236}">
                <a16:creationId xmlns:a16="http://schemas.microsoft.com/office/drawing/2014/main" id="{D160B0C2-1B0B-4531-84F7-4885B3212BF5}"/>
              </a:ext>
            </a:extLst>
          </p:cNvPr>
          <p:cNvSpPr txBox="1"/>
          <p:nvPr/>
        </p:nvSpPr>
        <p:spPr>
          <a:xfrm>
            <a:off x="6348157" y="3850469"/>
            <a:ext cx="1889196" cy="646331"/>
          </a:xfrm>
          <a:prstGeom prst="rect">
            <a:avLst/>
          </a:prstGeom>
          <a:noFill/>
        </p:spPr>
        <p:txBody>
          <a:bodyPr wrap="square" rtlCol="0">
            <a:spAutoFit/>
          </a:bodyPr>
          <a:lstStyle/>
          <a:p>
            <a:pPr algn="ctr"/>
            <a:r>
              <a:rPr lang="en-CA" b="1" dirty="0">
                <a:solidFill>
                  <a:schemeClr val="accent6"/>
                </a:solidFill>
              </a:rPr>
              <a:t>At least three quotes obtained</a:t>
            </a:r>
          </a:p>
        </p:txBody>
      </p:sp>
      <p:cxnSp>
        <p:nvCxnSpPr>
          <p:cNvPr id="19" name="Straight Connector 18">
            <a:extLst>
              <a:ext uri="{FF2B5EF4-FFF2-40B4-BE49-F238E27FC236}">
                <a16:creationId xmlns:a16="http://schemas.microsoft.com/office/drawing/2014/main" id="{CEF7B51C-DAE0-4864-B2C7-EC0269B8632E}"/>
              </a:ext>
            </a:extLst>
          </p:cNvPr>
          <p:cNvCxnSpPr>
            <a:cxnSpLocks/>
          </p:cNvCxnSpPr>
          <p:nvPr/>
        </p:nvCxnSpPr>
        <p:spPr>
          <a:xfrm flipH="1">
            <a:off x="872778" y="5332566"/>
            <a:ext cx="348010"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12278A9F-2B62-4039-9654-2490CA39F475}"/>
              </a:ext>
            </a:extLst>
          </p:cNvPr>
          <p:cNvCxnSpPr>
            <a:cxnSpLocks/>
          </p:cNvCxnSpPr>
          <p:nvPr/>
        </p:nvCxnSpPr>
        <p:spPr>
          <a:xfrm flipH="1">
            <a:off x="869603" y="3050458"/>
            <a:ext cx="348010" cy="0"/>
          </a:xfrm>
          <a:prstGeom prst="line">
            <a:avLst/>
          </a:prstGeom>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26DB657B-A01C-4BD2-B9F5-BB60847903F3}"/>
              </a:ext>
            </a:extLst>
          </p:cNvPr>
          <p:cNvSpPr txBox="1"/>
          <p:nvPr/>
        </p:nvSpPr>
        <p:spPr>
          <a:xfrm>
            <a:off x="1931425" y="6427290"/>
            <a:ext cx="793410" cy="369332"/>
          </a:xfrm>
          <a:prstGeom prst="rect">
            <a:avLst/>
          </a:prstGeom>
          <a:noFill/>
        </p:spPr>
        <p:txBody>
          <a:bodyPr wrap="square" rtlCol="0">
            <a:spAutoFit/>
          </a:bodyPr>
          <a:lstStyle/>
          <a:p>
            <a:r>
              <a:rPr lang="en-CA" dirty="0"/>
              <a:t>Goods</a:t>
            </a:r>
          </a:p>
        </p:txBody>
      </p:sp>
      <p:sp>
        <p:nvSpPr>
          <p:cNvPr id="34" name="TextBox 33">
            <a:extLst>
              <a:ext uri="{FF2B5EF4-FFF2-40B4-BE49-F238E27FC236}">
                <a16:creationId xmlns:a16="http://schemas.microsoft.com/office/drawing/2014/main" id="{EF2D879B-721D-4A38-8137-D0C40E5BBB94}"/>
              </a:ext>
            </a:extLst>
          </p:cNvPr>
          <p:cNvSpPr txBox="1"/>
          <p:nvPr/>
        </p:nvSpPr>
        <p:spPr>
          <a:xfrm>
            <a:off x="3275856" y="6442089"/>
            <a:ext cx="1255377" cy="369332"/>
          </a:xfrm>
          <a:prstGeom prst="rect">
            <a:avLst/>
          </a:prstGeom>
          <a:noFill/>
        </p:spPr>
        <p:txBody>
          <a:bodyPr wrap="square" rtlCol="0">
            <a:spAutoFit/>
          </a:bodyPr>
          <a:lstStyle/>
          <a:p>
            <a:pPr algn="ctr"/>
            <a:r>
              <a:rPr lang="en-CA" dirty="0"/>
              <a:t>Services</a:t>
            </a:r>
          </a:p>
        </p:txBody>
      </p:sp>
      <p:sp>
        <p:nvSpPr>
          <p:cNvPr id="35" name="TextBox 34">
            <a:extLst>
              <a:ext uri="{FF2B5EF4-FFF2-40B4-BE49-F238E27FC236}">
                <a16:creationId xmlns:a16="http://schemas.microsoft.com/office/drawing/2014/main" id="{6DCF9C40-7AA3-4C5C-8FAC-41C4FFFDE64F}"/>
              </a:ext>
            </a:extLst>
          </p:cNvPr>
          <p:cNvSpPr txBox="1"/>
          <p:nvPr/>
        </p:nvSpPr>
        <p:spPr>
          <a:xfrm>
            <a:off x="4818503" y="6419879"/>
            <a:ext cx="1529654" cy="369332"/>
          </a:xfrm>
          <a:prstGeom prst="rect">
            <a:avLst/>
          </a:prstGeom>
          <a:noFill/>
        </p:spPr>
        <p:txBody>
          <a:bodyPr wrap="square" rtlCol="0">
            <a:spAutoFit/>
          </a:bodyPr>
          <a:lstStyle/>
          <a:p>
            <a:r>
              <a:rPr lang="en-CA" dirty="0"/>
              <a:t>Construction</a:t>
            </a:r>
          </a:p>
        </p:txBody>
      </p:sp>
      <p:sp>
        <p:nvSpPr>
          <p:cNvPr id="6" name="Arrow: Pentagon 5">
            <a:extLst>
              <a:ext uri="{FF2B5EF4-FFF2-40B4-BE49-F238E27FC236}">
                <a16:creationId xmlns:a16="http://schemas.microsoft.com/office/drawing/2014/main" id="{84D71E9F-F2E0-4CE7-8505-1C9D44B34600}"/>
              </a:ext>
            </a:extLst>
          </p:cNvPr>
          <p:cNvSpPr/>
          <p:nvPr/>
        </p:nvSpPr>
        <p:spPr>
          <a:xfrm rot="16200000">
            <a:off x="478926" y="3642863"/>
            <a:ext cx="3707164" cy="993600"/>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p>
        </p:txBody>
      </p:sp>
      <p:sp>
        <p:nvSpPr>
          <p:cNvPr id="49" name="Arrow: Pentagon 48">
            <a:extLst>
              <a:ext uri="{FF2B5EF4-FFF2-40B4-BE49-F238E27FC236}">
                <a16:creationId xmlns:a16="http://schemas.microsoft.com/office/drawing/2014/main" id="{D09CE3D2-8E49-4201-AA3E-B8068D61280B}"/>
              </a:ext>
            </a:extLst>
          </p:cNvPr>
          <p:cNvSpPr/>
          <p:nvPr/>
        </p:nvSpPr>
        <p:spPr>
          <a:xfrm rot="16200000">
            <a:off x="3202065" y="2491468"/>
            <a:ext cx="1404371" cy="993600"/>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50" name="Arrow: Pentagon 49">
            <a:extLst>
              <a:ext uri="{FF2B5EF4-FFF2-40B4-BE49-F238E27FC236}">
                <a16:creationId xmlns:a16="http://schemas.microsoft.com/office/drawing/2014/main" id="{182EDF60-4A95-46F6-B235-F2A44E0DB0DE}"/>
              </a:ext>
            </a:extLst>
          </p:cNvPr>
          <p:cNvSpPr/>
          <p:nvPr/>
        </p:nvSpPr>
        <p:spPr>
          <a:xfrm rot="16200000">
            <a:off x="5133515" y="2147915"/>
            <a:ext cx="717269" cy="993600"/>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51" name="TextBox 50">
            <a:extLst>
              <a:ext uri="{FF2B5EF4-FFF2-40B4-BE49-F238E27FC236}">
                <a16:creationId xmlns:a16="http://schemas.microsoft.com/office/drawing/2014/main" id="{3B906341-F264-4E62-BFAD-1C3E137A1E95}"/>
              </a:ext>
            </a:extLst>
          </p:cNvPr>
          <p:cNvSpPr txBox="1"/>
          <p:nvPr/>
        </p:nvSpPr>
        <p:spPr>
          <a:xfrm>
            <a:off x="6348157" y="2546011"/>
            <a:ext cx="1889196" cy="369332"/>
          </a:xfrm>
          <a:prstGeom prst="rect">
            <a:avLst/>
          </a:prstGeom>
          <a:noFill/>
        </p:spPr>
        <p:txBody>
          <a:bodyPr wrap="square" rtlCol="0">
            <a:spAutoFit/>
          </a:bodyPr>
          <a:lstStyle/>
          <a:p>
            <a:pPr algn="ctr"/>
            <a:r>
              <a:rPr lang="en-CA" b="1" dirty="0">
                <a:solidFill>
                  <a:schemeClr val="accent2"/>
                </a:solidFill>
              </a:rPr>
              <a:t>Posted on BC Bid</a:t>
            </a:r>
          </a:p>
        </p:txBody>
      </p:sp>
      <p:sp>
        <p:nvSpPr>
          <p:cNvPr id="28" name="Rectangle 27">
            <a:extLst>
              <a:ext uri="{FF2B5EF4-FFF2-40B4-BE49-F238E27FC236}">
                <a16:creationId xmlns:a16="http://schemas.microsoft.com/office/drawing/2014/main" id="{6D32700A-3C3B-403A-83C6-C3474E2E4449}"/>
              </a:ext>
            </a:extLst>
          </p:cNvPr>
          <p:cNvSpPr/>
          <p:nvPr/>
        </p:nvSpPr>
        <p:spPr>
          <a:xfrm>
            <a:off x="3406745" y="3748390"/>
            <a:ext cx="993600" cy="1525754"/>
          </a:xfrm>
          <a:prstGeom prst="rect">
            <a:avLst/>
          </a:prstGeom>
          <a:solidFill>
            <a:srgbClr val="F7964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$25k </a:t>
            </a:r>
            <a:r>
              <a:rPr lang="en-CA" dirty="0">
                <a:sym typeface="Wingdings" panose="05000000000000000000" pitchFamily="2" charset="2"/>
              </a:rPr>
              <a:t> $75k</a:t>
            </a:r>
            <a:r>
              <a:rPr lang="en-CA" dirty="0"/>
              <a:t> </a:t>
            </a:r>
          </a:p>
        </p:txBody>
      </p:sp>
      <p:sp>
        <p:nvSpPr>
          <p:cNvPr id="29" name="Rectangle 28">
            <a:extLst>
              <a:ext uri="{FF2B5EF4-FFF2-40B4-BE49-F238E27FC236}">
                <a16:creationId xmlns:a16="http://schemas.microsoft.com/office/drawing/2014/main" id="{FEA1FEE6-CE95-4D0A-97A4-657021F8EEDD}"/>
              </a:ext>
            </a:extLst>
          </p:cNvPr>
          <p:cNvSpPr/>
          <p:nvPr/>
        </p:nvSpPr>
        <p:spPr>
          <a:xfrm>
            <a:off x="1831736" y="6060507"/>
            <a:ext cx="992789" cy="3129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b="1" dirty="0"/>
              <a:t>&lt;$5k</a:t>
            </a:r>
          </a:p>
        </p:txBody>
      </p:sp>
      <p:sp>
        <p:nvSpPr>
          <p:cNvPr id="30" name="Rectangle 29">
            <a:extLst>
              <a:ext uri="{FF2B5EF4-FFF2-40B4-BE49-F238E27FC236}">
                <a16:creationId xmlns:a16="http://schemas.microsoft.com/office/drawing/2014/main" id="{8FBF700F-E42F-4F37-90DD-6E9299D01FB9}"/>
              </a:ext>
            </a:extLst>
          </p:cNvPr>
          <p:cNvSpPr/>
          <p:nvPr/>
        </p:nvSpPr>
        <p:spPr>
          <a:xfrm>
            <a:off x="3406745" y="5332566"/>
            <a:ext cx="993600" cy="1057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b="1" dirty="0"/>
              <a:t>&lt;$25k</a:t>
            </a:r>
          </a:p>
        </p:txBody>
      </p:sp>
      <p:sp>
        <p:nvSpPr>
          <p:cNvPr id="31" name="Rectangle 30">
            <a:extLst>
              <a:ext uri="{FF2B5EF4-FFF2-40B4-BE49-F238E27FC236}">
                <a16:creationId xmlns:a16="http://schemas.microsoft.com/office/drawing/2014/main" id="{8FE7891F-487F-4E6F-AA1D-197BCD94D56E}"/>
              </a:ext>
            </a:extLst>
          </p:cNvPr>
          <p:cNvSpPr/>
          <p:nvPr/>
        </p:nvSpPr>
        <p:spPr>
          <a:xfrm>
            <a:off x="4994644" y="5332566"/>
            <a:ext cx="993600" cy="1057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b="1" dirty="0"/>
              <a:t>&lt;$25k</a:t>
            </a:r>
          </a:p>
        </p:txBody>
      </p:sp>
      <p:sp>
        <p:nvSpPr>
          <p:cNvPr id="32" name="TextBox 31">
            <a:extLst>
              <a:ext uri="{FF2B5EF4-FFF2-40B4-BE49-F238E27FC236}">
                <a16:creationId xmlns:a16="http://schemas.microsoft.com/office/drawing/2014/main" id="{C1E262C3-BF8D-46F9-B20A-1845464816A3}"/>
              </a:ext>
            </a:extLst>
          </p:cNvPr>
          <p:cNvSpPr txBox="1"/>
          <p:nvPr/>
        </p:nvSpPr>
        <p:spPr>
          <a:xfrm>
            <a:off x="-36512" y="3563724"/>
            <a:ext cx="1512168" cy="369332"/>
          </a:xfrm>
          <a:prstGeom prst="rect">
            <a:avLst/>
          </a:prstGeom>
          <a:noFill/>
        </p:spPr>
        <p:txBody>
          <a:bodyPr wrap="square" rtlCol="0">
            <a:spAutoFit/>
          </a:bodyPr>
          <a:lstStyle/>
          <a:p>
            <a:r>
              <a:rPr lang="en-CA" dirty="0"/>
              <a:t>&lt;$75k</a:t>
            </a:r>
          </a:p>
        </p:txBody>
      </p:sp>
      <p:cxnSp>
        <p:nvCxnSpPr>
          <p:cNvPr id="33" name="Straight Connector 32">
            <a:extLst>
              <a:ext uri="{FF2B5EF4-FFF2-40B4-BE49-F238E27FC236}">
                <a16:creationId xmlns:a16="http://schemas.microsoft.com/office/drawing/2014/main" id="{DB3E1C26-C497-4599-9D3F-B916EBF8A7B1}"/>
              </a:ext>
            </a:extLst>
          </p:cNvPr>
          <p:cNvCxnSpPr>
            <a:cxnSpLocks/>
          </p:cNvCxnSpPr>
          <p:nvPr/>
        </p:nvCxnSpPr>
        <p:spPr>
          <a:xfrm flipH="1">
            <a:off x="869603" y="3748390"/>
            <a:ext cx="348010"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AD0475D1-DEEA-4F6C-AB0B-49307A2EFC8F}"/>
              </a:ext>
            </a:extLst>
          </p:cNvPr>
          <p:cNvSpPr/>
          <p:nvPr/>
        </p:nvSpPr>
        <p:spPr>
          <a:xfrm>
            <a:off x="2008972" y="4202587"/>
            <a:ext cx="638316" cy="369332"/>
          </a:xfrm>
          <a:prstGeom prst="rect">
            <a:avLst/>
          </a:prstGeom>
        </p:spPr>
        <p:txBody>
          <a:bodyPr wrap="none">
            <a:spAutoFit/>
          </a:bodyPr>
          <a:lstStyle/>
          <a:p>
            <a:pPr algn="ctr"/>
            <a:r>
              <a:rPr lang="en-CA" dirty="0">
                <a:solidFill>
                  <a:schemeClr val="bg1"/>
                </a:solidFill>
              </a:rPr>
              <a:t>&gt;$5k</a:t>
            </a:r>
          </a:p>
        </p:txBody>
      </p:sp>
      <p:sp>
        <p:nvSpPr>
          <p:cNvPr id="36" name="Rectangle 35">
            <a:extLst>
              <a:ext uri="{FF2B5EF4-FFF2-40B4-BE49-F238E27FC236}">
                <a16:creationId xmlns:a16="http://schemas.microsoft.com/office/drawing/2014/main" id="{9E311C40-1D4F-4322-9CCB-87F20F35E2A3}"/>
              </a:ext>
            </a:extLst>
          </p:cNvPr>
          <p:cNvSpPr/>
          <p:nvPr/>
        </p:nvSpPr>
        <p:spPr>
          <a:xfrm>
            <a:off x="3582481" y="2922472"/>
            <a:ext cx="755336" cy="369332"/>
          </a:xfrm>
          <a:prstGeom prst="rect">
            <a:avLst/>
          </a:prstGeom>
        </p:spPr>
        <p:txBody>
          <a:bodyPr wrap="none">
            <a:spAutoFit/>
          </a:bodyPr>
          <a:lstStyle/>
          <a:p>
            <a:pPr algn="ctr"/>
            <a:r>
              <a:rPr lang="en-CA" dirty="0">
                <a:solidFill>
                  <a:schemeClr val="bg1"/>
                </a:solidFill>
              </a:rPr>
              <a:t>&gt;$75k</a:t>
            </a:r>
          </a:p>
        </p:txBody>
      </p:sp>
      <p:sp>
        <p:nvSpPr>
          <p:cNvPr id="37" name="Rectangle 36">
            <a:extLst>
              <a:ext uri="{FF2B5EF4-FFF2-40B4-BE49-F238E27FC236}">
                <a16:creationId xmlns:a16="http://schemas.microsoft.com/office/drawing/2014/main" id="{7955A180-6930-49A4-B079-1613660C4F73}"/>
              </a:ext>
            </a:extLst>
          </p:cNvPr>
          <p:cNvSpPr/>
          <p:nvPr/>
        </p:nvSpPr>
        <p:spPr>
          <a:xfrm>
            <a:off x="5054185" y="2555571"/>
            <a:ext cx="872355" cy="369332"/>
          </a:xfrm>
          <a:prstGeom prst="rect">
            <a:avLst/>
          </a:prstGeom>
        </p:spPr>
        <p:txBody>
          <a:bodyPr wrap="none">
            <a:spAutoFit/>
          </a:bodyPr>
          <a:lstStyle/>
          <a:p>
            <a:pPr algn="ctr"/>
            <a:r>
              <a:rPr lang="en-CA" dirty="0">
                <a:solidFill>
                  <a:schemeClr val="bg1"/>
                </a:solidFill>
              </a:rPr>
              <a:t>&gt;$100k</a:t>
            </a:r>
          </a:p>
        </p:txBody>
      </p:sp>
      <p:sp>
        <p:nvSpPr>
          <p:cNvPr id="38" name="Rectangle 37">
            <a:extLst>
              <a:ext uri="{FF2B5EF4-FFF2-40B4-BE49-F238E27FC236}">
                <a16:creationId xmlns:a16="http://schemas.microsoft.com/office/drawing/2014/main" id="{F9A90D67-9DB9-4E74-B35D-AFF6AE8D7465}"/>
              </a:ext>
            </a:extLst>
          </p:cNvPr>
          <p:cNvSpPr/>
          <p:nvPr/>
        </p:nvSpPr>
        <p:spPr>
          <a:xfrm>
            <a:off x="4994644" y="3050458"/>
            <a:ext cx="993600" cy="2235000"/>
          </a:xfrm>
          <a:prstGeom prst="rect">
            <a:avLst/>
          </a:prstGeom>
          <a:solidFill>
            <a:srgbClr val="F7964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$25k </a:t>
            </a:r>
            <a:r>
              <a:rPr lang="en-CA" dirty="0">
                <a:sym typeface="Wingdings" panose="05000000000000000000" pitchFamily="2" charset="2"/>
              </a:rPr>
              <a:t> $100k</a:t>
            </a:r>
            <a:endParaRPr lang="en-CA" dirty="0"/>
          </a:p>
        </p:txBody>
      </p:sp>
    </p:spTree>
    <p:extLst>
      <p:ext uri="{BB962C8B-B14F-4D97-AF65-F5344CB8AC3E}">
        <p14:creationId xmlns:p14="http://schemas.microsoft.com/office/powerpoint/2010/main" val="3104826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FAE4ED-4AB3-4AC8-95C3-0A8BD2F78EAF}"/>
              </a:ext>
            </a:extLst>
          </p:cNvPr>
          <p:cNvSpPr>
            <a:spLocks noGrp="1"/>
          </p:cNvSpPr>
          <p:nvPr>
            <p:ph type="sldNum" sz="quarter" idx="12"/>
          </p:nvPr>
        </p:nvSpPr>
        <p:spPr/>
        <p:txBody>
          <a:bodyPr/>
          <a:lstStyle/>
          <a:p>
            <a:fld id="{76487AB4-3101-4A53-A6DC-7C1F00D14E82}" type="slidenum">
              <a:rPr lang="en-CA" smtClean="0"/>
              <a:t>53</a:t>
            </a:fld>
            <a:endParaRPr lang="en-CA"/>
          </a:p>
        </p:txBody>
      </p:sp>
      <p:sp>
        <p:nvSpPr>
          <p:cNvPr id="7" name="Title 1">
            <a:extLst>
              <a:ext uri="{FF2B5EF4-FFF2-40B4-BE49-F238E27FC236}">
                <a16:creationId xmlns:a16="http://schemas.microsoft.com/office/drawing/2014/main" id="{6FDDA618-EACC-4E71-B993-AA885F5BCEEE}"/>
              </a:ext>
            </a:extLst>
          </p:cNvPr>
          <p:cNvSpPr>
            <a:spLocks noGrp="1"/>
          </p:cNvSpPr>
          <p:nvPr>
            <p:ph type="title"/>
          </p:nvPr>
        </p:nvSpPr>
        <p:spPr>
          <a:xfrm>
            <a:off x="467544" y="1417124"/>
            <a:ext cx="8229600" cy="868958"/>
          </a:xfrm>
        </p:spPr>
        <p:txBody>
          <a:bodyPr/>
          <a:lstStyle/>
          <a:p>
            <a:r>
              <a:rPr lang="en-CA" dirty="0"/>
              <a:t>How does the Province buy?</a:t>
            </a:r>
          </a:p>
        </p:txBody>
      </p:sp>
      <p:grpSp>
        <p:nvGrpSpPr>
          <p:cNvPr id="2" name="Group 1">
            <a:extLst>
              <a:ext uri="{FF2B5EF4-FFF2-40B4-BE49-F238E27FC236}">
                <a16:creationId xmlns:a16="http://schemas.microsoft.com/office/drawing/2014/main" id="{242CEF99-0DFB-4D83-9B0D-7C2F0D377493}"/>
              </a:ext>
            </a:extLst>
          </p:cNvPr>
          <p:cNvGrpSpPr/>
          <p:nvPr/>
        </p:nvGrpSpPr>
        <p:grpSpPr>
          <a:xfrm>
            <a:off x="251520" y="3043757"/>
            <a:ext cx="2808311" cy="1277457"/>
            <a:chOff x="1403649" y="3926755"/>
            <a:chExt cx="6095998" cy="2772976"/>
          </a:xfrm>
        </p:grpSpPr>
        <p:sp>
          <p:nvSpPr>
            <p:cNvPr id="8" name="Freeform: Shape 7">
              <a:extLst>
                <a:ext uri="{FF2B5EF4-FFF2-40B4-BE49-F238E27FC236}">
                  <a16:creationId xmlns:a16="http://schemas.microsoft.com/office/drawing/2014/main" id="{70F1C119-111A-49F5-8CE8-40D92F26DCD6}"/>
                </a:ext>
              </a:extLst>
            </p:cNvPr>
            <p:cNvSpPr/>
            <p:nvPr/>
          </p:nvSpPr>
          <p:spPr>
            <a:xfrm>
              <a:off x="1403649" y="3926755"/>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6">
                <a:alpha val="30196"/>
              </a:schemeClr>
            </a:solidFill>
            <a:ln>
              <a:solidFill>
                <a:schemeClr val="accent6">
                  <a:lumMod val="20000"/>
                  <a:lumOff val="80000"/>
                  <a:alpha val="29804"/>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5" tIns="537924" rIns="18415" bIns="537924" numCol="1" spcCol="1270" anchor="ctr" anchorCtr="0">
              <a:noAutofit/>
            </a:bodyPr>
            <a:lstStyle/>
            <a:p>
              <a:pPr marL="0" lvl="0" indent="0" algn="ctr" defTabSz="1289050">
                <a:lnSpc>
                  <a:spcPct val="90000"/>
                </a:lnSpc>
                <a:spcBef>
                  <a:spcPct val="0"/>
                </a:spcBef>
                <a:spcAft>
                  <a:spcPct val="35000"/>
                </a:spcAft>
                <a:buNone/>
              </a:pPr>
              <a:r>
                <a:rPr lang="en-CA" kern="1200" dirty="0"/>
                <a:t>2</a:t>
              </a:r>
            </a:p>
          </p:txBody>
        </p:sp>
        <p:sp>
          <p:nvSpPr>
            <p:cNvPr id="9" name="Freeform: Shape 8">
              <a:extLst>
                <a:ext uri="{FF2B5EF4-FFF2-40B4-BE49-F238E27FC236}">
                  <a16:creationId xmlns:a16="http://schemas.microsoft.com/office/drawing/2014/main" id="{257EE38B-B66D-438F-A1B7-03AA2308B996}"/>
                </a:ext>
              </a:extLst>
            </p:cNvPr>
            <p:cNvSpPr/>
            <p:nvPr/>
          </p:nvSpPr>
          <p:spPr>
            <a:xfrm>
              <a:off x="2442666" y="3926756"/>
              <a:ext cx="5056981" cy="964804"/>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chemeClr val="accent6">
                  <a:alpha val="30196"/>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7368" tIns="71863" rIns="71863" bIns="71864" numCol="1" spcCol="1270" anchor="ctr" anchorCtr="0">
              <a:noAutofit/>
            </a:bodyPr>
            <a:lstStyle/>
            <a:p>
              <a:pPr marL="285750" lvl="1" indent="-285750" algn="l" defTabSz="1733550">
                <a:lnSpc>
                  <a:spcPct val="90000"/>
                </a:lnSpc>
                <a:spcBef>
                  <a:spcPct val="0"/>
                </a:spcBef>
                <a:spcAft>
                  <a:spcPct val="15000"/>
                </a:spcAft>
                <a:buNone/>
              </a:pPr>
              <a:r>
                <a:rPr lang="en-CA" sz="1600" kern="1200" dirty="0">
                  <a:solidFill>
                    <a:schemeClr val="bg1">
                      <a:lumMod val="75000"/>
                    </a:schemeClr>
                  </a:solidFill>
                </a:rPr>
                <a:t>Competitive Processes</a:t>
              </a:r>
            </a:p>
          </p:txBody>
        </p:sp>
        <p:sp>
          <p:nvSpPr>
            <p:cNvPr id="10" name="Freeform: Shape 9">
              <a:extLst>
                <a:ext uri="{FF2B5EF4-FFF2-40B4-BE49-F238E27FC236}">
                  <a16:creationId xmlns:a16="http://schemas.microsoft.com/office/drawing/2014/main" id="{1B1A5EB8-6EF9-413A-91CB-CD006EE16850}"/>
                </a:ext>
              </a:extLst>
            </p:cNvPr>
            <p:cNvSpPr/>
            <p:nvPr/>
          </p:nvSpPr>
          <p:spPr>
            <a:xfrm>
              <a:off x="1403649" y="5215419"/>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C050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5" tIns="537924" rIns="18415" bIns="537924" numCol="1" spcCol="1270" anchor="ctr" anchorCtr="0">
              <a:noAutofit/>
            </a:bodyPr>
            <a:lstStyle/>
            <a:p>
              <a:pPr marL="0" lvl="0" indent="0" algn="ctr" defTabSz="1289050">
                <a:lnSpc>
                  <a:spcPct val="90000"/>
                </a:lnSpc>
                <a:spcBef>
                  <a:spcPct val="0"/>
                </a:spcBef>
                <a:spcAft>
                  <a:spcPct val="35000"/>
                </a:spcAft>
                <a:buNone/>
              </a:pPr>
              <a:r>
                <a:rPr lang="en-CA" kern="1200" dirty="0"/>
                <a:t>3</a:t>
              </a:r>
            </a:p>
          </p:txBody>
        </p:sp>
        <p:sp>
          <p:nvSpPr>
            <p:cNvPr id="11" name="Freeform: Shape 10">
              <a:extLst>
                <a:ext uri="{FF2B5EF4-FFF2-40B4-BE49-F238E27FC236}">
                  <a16:creationId xmlns:a16="http://schemas.microsoft.com/office/drawing/2014/main" id="{E2723A66-AFA3-4229-BEBA-24F5978E2D82}"/>
                </a:ext>
              </a:extLst>
            </p:cNvPr>
            <p:cNvSpPr/>
            <p:nvPr/>
          </p:nvSpPr>
          <p:spPr>
            <a:xfrm>
              <a:off x="2442666" y="5215419"/>
              <a:ext cx="5056981" cy="964804"/>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rgbClr val="C0504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7368" tIns="71863" rIns="71863" bIns="71864" numCol="1" spcCol="1270" anchor="ctr" anchorCtr="0">
              <a:noAutofit/>
            </a:bodyPr>
            <a:lstStyle/>
            <a:p>
              <a:pPr marL="285750" lvl="1" indent="-285750" algn="l" defTabSz="1733550">
                <a:lnSpc>
                  <a:spcPct val="90000"/>
                </a:lnSpc>
                <a:spcBef>
                  <a:spcPct val="0"/>
                </a:spcBef>
                <a:spcAft>
                  <a:spcPct val="15000"/>
                </a:spcAft>
                <a:buNone/>
              </a:pPr>
              <a:r>
                <a:rPr lang="en-CA" sz="1600" kern="1200" dirty="0">
                  <a:solidFill>
                    <a:schemeClr val="accent2"/>
                  </a:solidFill>
                </a:rPr>
                <a:t>Direct Awards</a:t>
              </a:r>
            </a:p>
          </p:txBody>
        </p:sp>
      </p:grpSp>
      <p:sp>
        <p:nvSpPr>
          <p:cNvPr id="12" name="Left Brace 11">
            <a:extLst>
              <a:ext uri="{FF2B5EF4-FFF2-40B4-BE49-F238E27FC236}">
                <a16:creationId xmlns:a16="http://schemas.microsoft.com/office/drawing/2014/main" id="{64E04870-7F07-43B1-9655-E7172347D7E6}"/>
              </a:ext>
            </a:extLst>
          </p:cNvPr>
          <p:cNvSpPr/>
          <p:nvPr/>
        </p:nvSpPr>
        <p:spPr>
          <a:xfrm>
            <a:off x="3203848" y="2450094"/>
            <a:ext cx="478656" cy="3906256"/>
          </a:xfrm>
          <a:prstGeom prst="leftBrace">
            <a:avLst>
              <a:gd name="adj1" fmla="val 8333"/>
              <a:gd name="adj2" fmla="val 35983"/>
            </a:avLst>
          </a:prstGeom>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CA"/>
          </a:p>
        </p:txBody>
      </p:sp>
      <p:sp>
        <p:nvSpPr>
          <p:cNvPr id="13" name="Freeform: Shape 12">
            <a:extLst>
              <a:ext uri="{FF2B5EF4-FFF2-40B4-BE49-F238E27FC236}">
                <a16:creationId xmlns:a16="http://schemas.microsoft.com/office/drawing/2014/main" id="{C276E840-0DC0-4717-A6D5-20BF279419A9}"/>
              </a:ext>
            </a:extLst>
          </p:cNvPr>
          <p:cNvSpPr/>
          <p:nvPr/>
        </p:nvSpPr>
        <p:spPr>
          <a:xfrm>
            <a:off x="251520" y="2450094"/>
            <a:ext cx="478656" cy="683795"/>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4F81BD">
              <a:alpha val="30196"/>
            </a:srgb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5" tIns="537925" rIns="18416" bIns="537924" numCol="1" spcCol="1270" anchor="ctr" anchorCtr="0">
            <a:noAutofit/>
          </a:bodyPr>
          <a:lstStyle/>
          <a:p>
            <a:pPr marL="0" lvl="0" indent="0" algn="ctr" defTabSz="1289050">
              <a:lnSpc>
                <a:spcPct val="90000"/>
              </a:lnSpc>
              <a:spcBef>
                <a:spcPct val="0"/>
              </a:spcBef>
              <a:spcAft>
                <a:spcPct val="35000"/>
              </a:spcAft>
              <a:buNone/>
            </a:pPr>
            <a:r>
              <a:rPr lang="en-CA" kern="1200" dirty="0"/>
              <a:t>1</a:t>
            </a:r>
          </a:p>
        </p:txBody>
      </p:sp>
      <p:sp>
        <p:nvSpPr>
          <p:cNvPr id="14" name="Freeform: Shape 13">
            <a:extLst>
              <a:ext uri="{FF2B5EF4-FFF2-40B4-BE49-F238E27FC236}">
                <a16:creationId xmlns:a16="http://schemas.microsoft.com/office/drawing/2014/main" id="{747E9759-6065-4054-A2BC-A48D99297E54}"/>
              </a:ext>
            </a:extLst>
          </p:cNvPr>
          <p:cNvSpPr/>
          <p:nvPr/>
        </p:nvSpPr>
        <p:spPr>
          <a:xfrm>
            <a:off x="730175" y="2450095"/>
            <a:ext cx="2329656" cy="444466"/>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rgbClr val="4F81BD">
                <a:alpha val="30196"/>
              </a:srgb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7368" tIns="71863" rIns="71863" bIns="71863" numCol="1" spcCol="1270" anchor="ctr" anchorCtr="0">
            <a:noAutofit/>
          </a:bodyPr>
          <a:lstStyle/>
          <a:p>
            <a:pPr marL="285750" lvl="1" indent="-285750" algn="l" defTabSz="1733550">
              <a:lnSpc>
                <a:spcPct val="90000"/>
              </a:lnSpc>
              <a:spcBef>
                <a:spcPct val="0"/>
              </a:spcBef>
              <a:spcAft>
                <a:spcPct val="15000"/>
              </a:spcAft>
              <a:buNone/>
            </a:pPr>
            <a:r>
              <a:rPr lang="en-CA" sz="1600" kern="1200" dirty="0">
                <a:solidFill>
                  <a:schemeClr val="accent1">
                    <a:lumMod val="60000"/>
                    <a:lumOff val="40000"/>
                  </a:schemeClr>
                </a:solidFill>
              </a:rPr>
              <a:t>Supply Arrangements</a:t>
            </a:r>
          </a:p>
        </p:txBody>
      </p:sp>
      <p:sp>
        <p:nvSpPr>
          <p:cNvPr id="15" name="Content Placeholder 2">
            <a:extLst>
              <a:ext uri="{FF2B5EF4-FFF2-40B4-BE49-F238E27FC236}">
                <a16:creationId xmlns:a16="http://schemas.microsoft.com/office/drawing/2014/main" id="{19B2DF47-55F4-4988-AA2F-2F75C452A60B}"/>
              </a:ext>
            </a:extLst>
          </p:cNvPr>
          <p:cNvSpPr>
            <a:spLocks noGrp="1"/>
          </p:cNvSpPr>
          <p:nvPr>
            <p:ph idx="1"/>
          </p:nvPr>
        </p:nvSpPr>
        <p:spPr>
          <a:xfrm>
            <a:off x="3798236" y="2362448"/>
            <a:ext cx="4905840" cy="4176464"/>
          </a:xfrm>
        </p:spPr>
        <p:txBody>
          <a:bodyPr>
            <a:normAutofit fontScale="92500"/>
          </a:bodyPr>
          <a:lstStyle/>
          <a:p>
            <a:pPr marL="0" indent="0">
              <a:spcBef>
                <a:spcPts val="0"/>
              </a:spcBef>
              <a:spcAft>
                <a:spcPts val="600"/>
              </a:spcAft>
              <a:buNone/>
            </a:pPr>
            <a:r>
              <a:rPr lang="en-US" sz="1600" dirty="0"/>
              <a:t>Contracts may be negotiated and directly awarded where one of the following exceptional conditions applies:</a:t>
            </a:r>
          </a:p>
          <a:p>
            <a:pPr>
              <a:spcBef>
                <a:spcPts val="0"/>
              </a:spcBef>
              <a:spcAft>
                <a:spcPts val="600"/>
              </a:spcAft>
            </a:pPr>
            <a:r>
              <a:rPr lang="en-US" sz="1600" dirty="0">
                <a:solidFill>
                  <a:schemeClr val="tx1"/>
                </a:solidFill>
              </a:rPr>
              <a:t>the contract is with another government organization;</a:t>
            </a:r>
          </a:p>
          <a:p>
            <a:pPr>
              <a:spcBef>
                <a:spcPts val="0"/>
              </a:spcBef>
              <a:spcAft>
                <a:spcPts val="600"/>
              </a:spcAft>
            </a:pPr>
            <a:r>
              <a:rPr lang="en-US" sz="1600" dirty="0">
                <a:solidFill>
                  <a:schemeClr val="tx1"/>
                </a:solidFill>
              </a:rPr>
              <a:t>the ministry can strictly prove that only one contractor is qualified, or is available</a:t>
            </a:r>
          </a:p>
          <a:p>
            <a:pPr>
              <a:spcBef>
                <a:spcPts val="0"/>
              </a:spcBef>
              <a:spcAft>
                <a:spcPts val="600"/>
              </a:spcAft>
            </a:pPr>
            <a:r>
              <a:rPr lang="en-US" sz="1600" dirty="0">
                <a:solidFill>
                  <a:schemeClr val="tx1"/>
                </a:solidFill>
              </a:rPr>
              <a:t>an unforeseeable emergency exists and the goods, services or construction could not be obtained in time by means of a competitive process;</a:t>
            </a:r>
          </a:p>
          <a:p>
            <a:pPr>
              <a:spcBef>
                <a:spcPts val="0"/>
              </a:spcBef>
              <a:spcAft>
                <a:spcPts val="600"/>
              </a:spcAft>
            </a:pPr>
            <a:r>
              <a:rPr lang="en-US" sz="1600" dirty="0">
                <a:solidFill>
                  <a:schemeClr val="tx1"/>
                </a:solidFill>
              </a:rPr>
              <a:t>a competitive process would interfere with a ministry's ability to maintain security or order or to protect human, animal or plant life or health; or</a:t>
            </a:r>
          </a:p>
          <a:p>
            <a:pPr>
              <a:spcBef>
                <a:spcPts val="0"/>
              </a:spcBef>
              <a:spcAft>
                <a:spcPts val="600"/>
              </a:spcAft>
            </a:pPr>
            <a:r>
              <a:rPr lang="en-US" sz="1600" dirty="0">
                <a:solidFill>
                  <a:schemeClr val="tx1"/>
                </a:solidFill>
              </a:rPr>
              <a:t>the acquisition is of a confidential or privileged nature and disclosure through an open bidding process could reasonably be expected to compromise government confidentiality, cause economic disruption or be contrary to the public interest.</a:t>
            </a:r>
            <a:endParaRPr lang="en-CA" sz="1000" dirty="0"/>
          </a:p>
        </p:txBody>
      </p:sp>
    </p:spTree>
    <p:extLst>
      <p:ext uri="{BB962C8B-B14F-4D97-AF65-F5344CB8AC3E}">
        <p14:creationId xmlns:p14="http://schemas.microsoft.com/office/powerpoint/2010/main" val="4048832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484784"/>
            <a:ext cx="5829300" cy="648072"/>
          </a:xfrm>
        </p:spPr>
        <p:txBody>
          <a:bodyPr>
            <a:normAutofit/>
          </a:bodyPr>
          <a:lstStyle/>
          <a:p>
            <a:r>
              <a:rPr lang="en-US" dirty="0">
                <a:ea typeface="Arial"/>
                <a:cs typeface="Arial"/>
              </a:rPr>
              <a:t>Notice of Intent </a:t>
            </a:r>
            <a:endParaRPr lang="en-US" dirty="0"/>
          </a:p>
        </p:txBody>
      </p:sp>
      <p:sp>
        <p:nvSpPr>
          <p:cNvPr id="3" name="Content Placeholder 2"/>
          <p:cNvSpPr>
            <a:spLocks noGrp="1"/>
          </p:cNvSpPr>
          <p:nvPr>
            <p:ph idx="1"/>
          </p:nvPr>
        </p:nvSpPr>
        <p:spPr>
          <a:xfrm>
            <a:off x="899592" y="2294874"/>
            <a:ext cx="7200800" cy="4085734"/>
          </a:xfrm>
        </p:spPr>
        <p:txBody>
          <a:bodyPr>
            <a:normAutofit/>
          </a:bodyPr>
          <a:lstStyle/>
          <a:p>
            <a:pPr>
              <a:spcBef>
                <a:spcPts val="0"/>
              </a:spcBef>
              <a:spcAft>
                <a:spcPts val="1200"/>
              </a:spcAft>
            </a:pPr>
            <a:r>
              <a:rPr lang="en-US" dirty="0">
                <a:cs typeface="Arial"/>
              </a:rPr>
              <a:t>Posted on BC Bid when a ministry believes, but can’t strictly prove, that only one vendor is qualified or available to deliver particular goods, services, or construction.</a:t>
            </a:r>
          </a:p>
          <a:p>
            <a:pPr>
              <a:spcBef>
                <a:spcPts val="0"/>
              </a:spcBef>
              <a:spcAft>
                <a:spcPts val="1200"/>
              </a:spcAft>
            </a:pPr>
            <a:r>
              <a:rPr lang="en-US" dirty="0">
                <a:cs typeface="Arial"/>
              </a:rPr>
              <a:t>Includes a mechanism for qualified and available vendors to object to the direct award.</a:t>
            </a:r>
          </a:p>
        </p:txBody>
      </p:sp>
      <p:sp>
        <p:nvSpPr>
          <p:cNvPr id="4" name="Slide Number Placeholder 3">
            <a:extLst>
              <a:ext uri="{FF2B5EF4-FFF2-40B4-BE49-F238E27FC236}">
                <a16:creationId xmlns:a16="http://schemas.microsoft.com/office/drawing/2014/main" id="{3EDBB7D3-E5A5-4C1A-AEED-8DD2DE88B531}"/>
              </a:ext>
            </a:extLst>
          </p:cNvPr>
          <p:cNvSpPr>
            <a:spLocks noGrp="1"/>
          </p:cNvSpPr>
          <p:nvPr>
            <p:ph type="sldNum" sz="quarter" idx="12"/>
          </p:nvPr>
        </p:nvSpPr>
        <p:spPr/>
        <p:txBody>
          <a:bodyPr/>
          <a:lstStyle/>
          <a:p>
            <a:fld id="{76487AB4-3101-4A53-A6DC-7C1F00D14E82}" type="slidenum">
              <a:rPr lang="en-CA" smtClean="0"/>
              <a:t>54</a:t>
            </a:fld>
            <a:endParaRPr lang="en-CA"/>
          </a:p>
        </p:txBody>
      </p:sp>
    </p:spTree>
    <p:custDataLst>
      <p:tags r:id="rId1"/>
    </p:custDataLst>
    <p:extLst>
      <p:ext uri="{BB962C8B-B14F-4D97-AF65-F5344CB8AC3E}">
        <p14:creationId xmlns:p14="http://schemas.microsoft.com/office/powerpoint/2010/main" val="88724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C3BE-2016-4003-9A8E-C05154732A02}"/>
              </a:ext>
            </a:extLst>
          </p:cNvPr>
          <p:cNvSpPr>
            <a:spLocks noGrp="1"/>
          </p:cNvSpPr>
          <p:nvPr>
            <p:ph type="ctrTitle"/>
          </p:nvPr>
        </p:nvSpPr>
        <p:spPr/>
        <p:txBody>
          <a:bodyPr>
            <a:normAutofit/>
          </a:bodyPr>
          <a:lstStyle/>
          <a:p>
            <a:r>
              <a:rPr lang="en-CA" dirty="0"/>
              <a:t>Tips for responding to Requests for Proposals</a:t>
            </a:r>
          </a:p>
        </p:txBody>
      </p:sp>
      <p:sp>
        <p:nvSpPr>
          <p:cNvPr id="4" name="Slide Number Placeholder 3">
            <a:extLst>
              <a:ext uri="{FF2B5EF4-FFF2-40B4-BE49-F238E27FC236}">
                <a16:creationId xmlns:a16="http://schemas.microsoft.com/office/drawing/2014/main" id="{F728861F-B28A-4277-80B1-58B8C751DDEA}"/>
              </a:ext>
            </a:extLst>
          </p:cNvPr>
          <p:cNvSpPr>
            <a:spLocks noGrp="1"/>
          </p:cNvSpPr>
          <p:nvPr>
            <p:ph type="sldNum" sz="quarter" idx="12"/>
          </p:nvPr>
        </p:nvSpPr>
        <p:spPr/>
        <p:txBody>
          <a:bodyPr/>
          <a:lstStyle/>
          <a:p>
            <a:fld id="{76487AB4-3101-4A53-A6DC-7C1F00D14E82}" type="slidenum">
              <a:rPr lang="en-CA" smtClean="0"/>
              <a:t>55</a:t>
            </a:fld>
            <a:endParaRPr lang="en-CA"/>
          </a:p>
        </p:txBody>
      </p:sp>
    </p:spTree>
    <p:extLst>
      <p:ext uri="{BB962C8B-B14F-4D97-AF65-F5344CB8AC3E}">
        <p14:creationId xmlns:p14="http://schemas.microsoft.com/office/powerpoint/2010/main" val="2520044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4587-4F90-4B84-B514-5E0C0A95488C}"/>
              </a:ext>
            </a:extLst>
          </p:cNvPr>
          <p:cNvSpPr>
            <a:spLocks noGrp="1"/>
          </p:cNvSpPr>
          <p:nvPr>
            <p:ph type="title"/>
          </p:nvPr>
        </p:nvSpPr>
        <p:spPr/>
        <p:txBody>
          <a:bodyPr/>
          <a:lstStyle/>
          <a:p>
            <a:r>
              <a:rPr lang="en-CA" dirty="0"/>
              <a:t>Common Posting Types on BC Bid</a:t>
            </a:r>
          </a:p>
        </p:txBody>
      </p:sp>
      <p:sp>
        <p:nvSpPr>
          <p:cNvPr id="3" name="Content Placeholder 2">
            <a:extLst>
              <a:ext uri="{FF2B5EF4-FFF2-40B4-BE49-F238E27FC236}">
                <a16:creationId xmlns:a16="http://schemas.microsoft.com/office/drawing/2014/main" id="{4B308E45-1DB9-451C-8DF4-320431E7836C}"/>
              </a:ext>
            </a:extLst>
          </p:cNvPr>
          <p:cNvSpPr>
            <a:spLocks noGrp="1"/>
          </p:cNvSpPr>
          <p:nvPr>
            <p:ph idx="1"/>
          </p:nvPr>
        </p:nvSpPr>
        <p:spPr>
          <a:xfrm>
            <a:off x="457200" y="2240869"/>
            <a:ext cx="8229600" cy="4680520"/>
          </a:xfrm>
        </p:spPr>
        <p:txBody>
          <a:bodyPr>
            <a:normAutofit fontScale="70000" lnSpcReduction="20000"/>
          </a:bodyPr>
          <a:lstStyle/>
          <a:p>
            <a:pPr marL="0" indent="0">
              <a:buNone/>
            </a:pPr>
            <a:r>
              <a:rPr lang="en-CA" sz="2400" b="1" dirty="0">
                <a:solidFill>
                  <a:srgbClr val="7030A0"/>
                </a:solidFill>
              </a:rPr>
              <a:t>RFI = Request for Information</a:t>
            </a:r>
          </a:p>
          <a:p>
            <a:pPr marL="0" indent="0">
              <a:buNone/>
            </a:pPr>
            <a:r>
              <a:rPr lang="en-CA" sz="2400" b="1" dirty="0">
                <a:solidFill>
                  <a:srgbClr val="7030A0"/>
                </a:solidFill>
              </a:rPr>
              <a:t>RFEI = Request for Expression of Interest</a:t>
            </a:r>
          </a:p>
          <a:p>
            <a:pPr marL="0" indent="0">
              <a:buNone/>
            </a:pPr>
            <a:endParaRPr lang="en-CA" sz="1700" b="1" dirty="0"/>
          </a:p>
          <a:p>
            <a:pPr marL="0" indent="0">
              <a:buNone/>
            </a:pPr>
            <a:r>
              <a:rPr lang="en-CA" sz="2400" b="1" dirty="0">
                <a:solidFill>
                  <a:schemeClr val="accent5"/>
                </a:solidFill>
              </a:rPr>
              <a:t>NTV = Notice to Vendors</a:t>
            </a:r>
          </a:p>
          <a:p>
            <a:pPr marL="0" indent="0">
              <a:buNone/>
            </a:pPr>
            <a:r>
              <a:rPr lang="en-CA" sz="2400" b="1" dirty="0">
                <a:solidFill>
                  <a:schemeClr val="accent5"/>
                </a:solidFill>
              </a:rPr>
              <a:t>NOPP = Notice of Planned Procurement</a:t>
            </a:r>
          </a:p>
          <a:p>
            <a:pPr marL="0" indent="0">
              <a:buNone/>
            </a:pPr>
            <a:endParaRPr lang="en-CA" sz="1700" b="1" dirty="0"/>
          </a:p>
          <a:p>
            <a:pPr marL="0" indent="0">
              <a:buNone/>
            </a:pPr>
            <a:r>
              <a:rPr lang="en-CA" sz="2400" b="1" dirty="0">
                <a:solidFill>
                  <a:schemeClr val="accent6">
                    <a:lumMod val="75000"/>
                  </a:schemeClr>
                </a:solidFill>
              </a:rPr>
              <a:t>RFQ = Request for Qualifications</a:t>
            </a:r>
          </a:p>
          <a:p>
            <a:pPr marL="0" indent="0">
              <a:buNone/>
            </a:pPr>
            <a:endParaRPr lang="en-CA" sz="1700" b="1" dirty="0"/>
          </a:p>
          <a:p>
            <a:pPr marL="0" indent="0">
              <a:buNone/>
            </a:pPr>
            <a:r>
              <a:rPr lang="en-CA" sz="2400" b="1" dirty="0">
                <a:solidFill>
                  <a:schemeClr val="tx2"/>
                </a:solidFill>
              </a:rPr>
              <a:t>RSO = Request for Standing Offer</a:t>
            </a:r>
          </a:p>
          <a:p>
            <a:pPr marL="0" indent="0">
              <a:buNone/>
            </a:pPr>
            <a:r>
              <a:rPr lang="en-CA" sz="2400" b="1" dirty="0">
                <a:solidFill>
                  <a:schemeClr val="tx2"/>
                </a:solidFill>
              </a:rPr>
              <a:t>RSA = Request for Standing Arrangement</a:t>
            </a:r>
          </a:p>
          <a:p>
            <a:pPr marL="0" indent="0">
              <a:buNone/>
            </a:pPr>
            <a:r>
              <a:rPr lang="en-CA" sz="2400" b="1" dirty="0">
                <a:solidFill>
                  <a:schemeClr val="tx2"/>
                </a:solidFill>
              </a:rPr>
              <a:t>RCSA = Request for Corporate Supply Arrangement</a:t>
            </a:r>
          </a:p>
          <a:p>
            <a:pPr marL="0" indent="0">
              <a:buNone/>
            </a:pPr>
            <a:endParaRPr lang="en-CA" sz="1700" b="1" dirty="0"/>
          </a:p>
          <a:p>
            <a:pPr marL="0" indent="0">
              <a:buNone/>
            </a:pPr>
            <a:endParaRPr lang="en-CA" sz="700" b="1" dirty="0">
              <a:solidFill>
                <a:schemeClr val="accent2"/>
              </a:solidFill>
            </a:endParaRPr>
          </a:p>
          <a:p>
            <a:pPr marL="0" indent="0">
              <a:buNone/>
            </a:pPr>
            <a:r>
              <a:rPr lang="en-CA" sz="2400" b="1" dirty="0">
                <a:solidFill>
                  <a:schemeClr val="accent2"/>
                </a:solidFill>
              </a:rPr>
              <a:t>ITQ = Invitation to Quote</a:t>
            </a:r>
          </a:p>
          <a:p>
            <a:pPr marL="0" indent="0">
              <a:buNone/>
            </a:pPr>
            <a:r>
              <a:rPr lang="en-CA" sz="2400" b="1" dirty="0">
                <a:solidFill>
                  <a:schemeClr val="accent2"/>
                </a:solidFill>
              </a:rPr>
              <a:t>ITT = Invitation to Tender</a:t>
            </a:r>
          </a:p>
          <a:p>
            <a:pPr marL="0" indent="0">
              <a:buNone/>
            </a:pPr>
            <a:r>
              <a:rPr lang="en-CA" sz="2400" b="1" dirty="0">
                <a:solidFill>
                  <a:schemeClr val="accent2"/>
                </a:solidFill>
              </a:rPr>
              <a:t>RFP = Request for Proposals</a:t>
            </a:r>
          </a:p>
          <a:p>
            <a:pPr marL="0" indent="0">
              <a:buNone/>
            </a:pPr>
            <a:r>
              <a:rPr lang="en-CA" sz="2400" b="1" dirty="0">
                <a:solidFill>
                  <a:schemeClr val="accent2"/>
                </a:solidFill>
              </a:rPr>
              <a:t>SRFP = Short-Form Request for Proposals</a:t>
            </a:r>
          </a:p>
          <a:p>
            <a:pPr marL="0" indent="0">
              <a:buNone/>
            </a:pPr>
            <a:endParaRPr lang="en-CA" sz="1900" b="1" dirty="0"/>
          </a:p>
          <a:p>
            <a:pPr marL="0" indent="0">
              <a:buNone/>
            </a:pPr>
            <a:endParaRPr lang="en-CA" sz="700" b="1" dirty="0"/>
          </a:p>
          <a:p>
            <a:pPr marL="0" indent="0">
              <a:buNone/>
            </a:pPr>
            <a:r>
              <a:rPr lang="en-CA" sz="2400" b="1" dirty="0">
                <a:solidFill>
                  <a:schemeClr val="accent3">
                    <a:lumMod val="75000"/>
                  </a:schemeClr>
                </a:solidFill>
              </a:rPr>
              <a:t>NOI = Notice of Intent</a:t>
            </a:r>
          </a:p>
        </p:txBody>
      </p:sp>
      <p:sp>
        <p:nvSpPr>
          <p:cNvPr id="4" name="Slide Number Placeholder 3">
            <a:extLst>
              <a:ext uri="{FF2B5EF4-FFF2-40B4-BE49-F238E27FC236}">
                <a16:creationId xmlns:a16="http://schemas.microsoft.com/office/drawing/2014/main" id="{356EAEC9-01E4-441E-A7F9-88C69643A87E}"/>
              </a:ext>
            </a:extLst>
          </p:cNvPr>
          <p:cNvSpPr>
            <a:spLocks noGrp="1"/>
          </p:cNvSpPr>
          <p:nvPr>
            <p:ph type="sldNum" sz="quarter" idx="12"/>
          </p:nvPr>
        </p:nvSpPr>
        <p:spPr/>
        <p:txBody>
          <a:bodyPr/>
          <a:lstStyle/>
          <a:p>
            <a:fld id="{76487AB4-3101-4A53-A6DC-7C1F00D14E82}" type="slidenum">
              <a:rPr lang="en-CA" smtClean="0"/>
              <a:t>56</a:t>
            </a:fld>
            <a:endParaRPr lang="en-CA"/>
          </a:p>
        </p:txBody>
      </p:sp>
      <p:sp>
        <p:nvSpPr>
          <p:cNvPr id="5" name="Left Brace 4">
            <a:extLst>
              <a:ext uri="{FF2B5EF4-FFF2-40B4-BE49-F238E27FC236}">
                <a16:creationId xmlns:a16="http://schemas.microsoft.com/office/drawing/2014/main" id="{2C439B2E-3213-4BFC-8246-0BF9F2079BC5}"/>
              </a:ext>
            </a:extLst>
          </p:cNvPr>
          <p:cNvSpPr/>
          <p:nvPr/>
        </p:nvSpPr>
        <p:spPr>
          <a:xfrm rot="10800000">
            <a:off x="5364088" y="2241344"/>
            <a:ext cx="360040" cy="467576"/>
          </a:xfrm>
          <a:prstGeom prst="lef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74CF4BA0-7EA7-47AC-AEBB-B2503432426B}"/>
              </a:ext>
            </a:extLst>
          </p:cNvPr>
          <p:cNvSpPr txBox="1"/>
          <p:nvPr/>
        </p:nvSpPr>
        <p:spPr>
          <a:xfrm>
            <a:off x="5868144" y="2290466"/>
            <a:ext cx="2376264" cy="369332"/>
          </a:xfrm>
          <a:prstGeom prst="rect">
            <a:avLst/>
          </a:prstGeom>
          <a:noFill/>
        </p:spPr>
        <p:txBody>
          <a:bodyPr wrap="square" rtlCol="0">
            <a:spAutoFit/>
          </a:bodyPr>
          <a:lstStyle/>
          <a:p>
            <a:r>
              <a:rPr lang="en-CA" b="1" dirty="0">
                <a:solidFill>
                  <a:srgbClr val="7030A0"/>
                </a:solidFill>
                <a:latin typeface="Myriad Pro Light" panose="020B0403030403020204"/>
              </a:rPr>
              <a:t>Information Gathering</a:t>
            </a:r>
          </a:p>
        </p:txBody>
      </p:sp>
      <p:sp>
        <p:nvSpPr>
          <p:cNvPr id="7" name="Left Brace 6">
            <a:extLst>
              <a:ext uri="{FF2B5EF4-FFF2-40B4-BE49-F238E27FC236}">
                <a16:creationId xmlns:a16="http://schemas.microsoft.com/office/drawing/2014/main" id="{EEF07FFC-E22F-43A2-A050-301B14E42658}"/>
              </a:ext>
            </a:extLst>
          </p:cNvPr>
          <p:cNvSpPr/>
          <p:nvPr/>
        </p:nvSpPr>
        <p:spPr>
          <a:xfrm rot="10800000">
            <a:off x="5364088" y="2949873"/>
            <a:ext cx="360040" cy="467576"/>
          </a:xfrm>
          <a:prstGeom prst="lef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77DE165D-835E-4293-9CA2-1084FD762005}"/>
              </a:ext>
            </a:extLst>
          </p:cNvPr>
          <p:cNvSpPr txBox="1"/>
          <p:nvPr/>
        </p:nvSpPr>
        <p:spPr>
          <a:xfrm>
            <a:off x="5868144" y="2846422"/>
            <a:ext cx="2376264" cy="646331"/>
          </a:xfrm>
          <a:prstGeom prst="rect">
            <a:avLst/>
          </a:prstGeom>
          <a:noFill/>
        </p:spPr>
        <p:txBody>
          <a:bodyPr wrap="square" rtlCol="0">
            <a:spAutoFit/>
          </a:bodyPr>
          <a:lstStyle/>
          <a:p>
            <a:r>
              <a:rPr lang="en-CA" b="1" dirty="0">
                <a:solidFill>
                  <a:schemeClr val="accent5"/>
                </a:solidFill>
                <a:latin typeface="Myriad Pro Light" panose="020B0403030403020204"/>
              </a:rPr>
              <a:t>Communications to Vendors</a:t>
            </a:r>
          </a:p>
        </p:txBody>
      </p:sp>
      <p:sp>
        <p:nvSpPr>
          <p:cNvPr id="9" name="Left Brace 8">
            <a:extLst>
              <a:ext uri="{FF2B5EF4-FFF2-40B4-BE49-F238E27FC236}">
                <a16:creationId xmlns:a16="http://schemas.microsoft.com/office/drawing/2014/main" id="{D198087C-B6EA-4C78-AEA8-CF4C7CD59C48}"/>
              </a:ext>
            </a:extLst>
          </p:cNvPr>
          <p:cNvSpPr/>
          <p:nvPr/>
        </p:nvSpPr>
        <p:spPr>
          <a:xfrm rot="10800000">
            <a:off x="5364089" y="3533858"/>
            <a:ext cx="360040" cy="467576"/>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B34434E4-4B3A-4402-8404-1E946FFD1312}"/>
              </a:ext>
            </a:extLst>
          </p:cNvPr>
          <p:cNvSpPr txBox="1"/>
          <p:nvPr/>
        </p:nvSpPr>
        <p:spPr>
          <a:xfrm>
            <a:off x="5868144" y="3495443"/>
            <a:ext cx="2728829" cy="646331"/>
          </a:xfrm>
          <a:prstGeom prst="rect">
            <a:avLst/>
          </a:prstGeom>
          <a:noFill/>
        </p:spPr>
        <p:txBody>
          <a:bodyPr wrap="square" rtlCol="0">
            <a:spAutoFit/>
          </a:bodyPr>
          <a:lstStyle/>
          <a:p>
            <a:r>
              <a:rPr lang="en-CA" b="1" dirty="0">
                <a:solidFill>
                  <a:schemeClr val="accent6">
                    <a:lumMod val="75000"/>
                  </a:schemeClr>
                </a:solidFill>
                <a:latin typeface="Myriad Pro Light" panose="020B0403030403020204"/>
              </a:rPr>
              <a:t>Pre-Qualification for one or more Procurements</a:t>
            </a:r>
          </a:p>
        </p:txBody>
      </p:sp>
      <p:sp>
        <p:nvSpPr>
          <p:cNvPr id="11" name="Left Brace 10">
            <a:extLst>
              <a:ext uri="{FF2B5EF4-FFF2-40B4-BE49-F238E27FC236}">
                <a16:creationId xmlns:a16="http://schemas.microsoft.com/office/drawing/2014/main" id="{2CEE8A93-6670-4B03-A860-4A00C8818082}"/>
              </a:ext>
            </a:extLst>
          </p:cNvPr>
          <p:cNvSpPr/>
          <p:nvPr/>
        </p:nvSpPr>
        <p:spPr>
          <a:xfrm rot="10800000">
            <a:off x="5364089" y="4113552"/>
            <a:ext cx="360040" cy="683599"/>
          </a:xfrm>
          <a:prstGeom prst="lef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2" name="TextBox 11">
            <a:extLst>
              <a:ext uri="{FF2B5EF4-FFF2-40B4-BE49-F238E27FC236}">
                <a16:creationId xmlns:a16="http://schemas.microsoft.com/office/drawing/2014/main" id="{75288E5F-00A9-400B-A820-FC48603893A7}"/>
              </a:ext>
            </a:extLst>
          </p:cNvPr>
          <p:cNvSpPr txBox="1"/>
          <p:nvPr/>
        </p:nvSpPr>
        <p:spPr>
          <a:xfrm>
            <a:off x="5868144" y="4144262"/>
            <a:ext cx="2728829" cy="646331"/>
          </a:xfrm>
          <a:prstGeom prst="rect">
            <a:avLst/>
          </a:prstGeom>
          <a:noFill/>
        </p:spPr>
        <p:txBody>
          <a:bodyPr wrap="square" rtlCol="0">
            <a:spAutoFit/>
          </a:bodyPr>
          <a:lstStyle/>
          <a:p>
            <a:r>
              <a:rPr lang="en-CA" b="1" dirty="0">
                <a:solidFill>
                  <a:schemeClr val="tx2"/>
                </a:solidFill>
                <a:latin typeface="Myriad Pro Light" panose="020B0403030403020204"/>
              </a:rPr>
              <a:t>Creation of an on-going Offer or Arrangement</a:t>
            </a:r>
          </a:p>
        </p:txBody>
      </p:sp>
      <p:sp>
        <p:nvSpPr>
          <p:cNvPr id="13" name="Left Brace 12">
            <a:extLst>
              <a:ext uri="{FF2B5EF4-FFF2-40B4-BE49-F238E27FC236}">
                <a16:creationId xmlns:a16="http://schemas.microsoft.com/office/drawing/2014/main" id="{CD11AD5B-4855-42E3-B69F-FED474A7127F}"/>
              </a:ext>
            </a:extLst>
          </p:cNvPr>
          <p:cNvSpPr/>
          <p:nvPr/>
        </p:nvSpPr>
        <p:spPr>
          <a:xfrm rot="10800000">
            <a:off x="5364089" y="5052189"/>
            <a:ext cx="360040" cy="1041106"/>
          </a:xfrm>
          <a:prstGeom prst="lef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4" name="TextBox 13">
            <a:extLst>
              <a:ext uri="{FF2B5EF4-FFF2-40B4-BE49-F238E27FC236}">
                <a16:creationId xmlns:a16="http://schemas.microsoft.com/office/drawing/2014/main" id="{D36036AF-9678-4AC2-B186-51DEB51F3D64}"/>
              </a:ext>
            </a:extLst>
          </p:cNvPr>
          <p:cNvSpPr txBox="1"/>
          <p:nvPr/>
        </p:nvSpPr>
        <p:spPr>
          <a:xfrm>
            <a:off x="5868144" y="5385875"/>
            <a:ext cx="2728829" cy="369332"/>
          </a:xfrm>
          <a:prstGeom prst="rect">
            <a:avLst/>
          </a:prstGeom>
          <a:noFill/>
        </p:spPr>
        <p:txBody>
          <a:bodyPr wrap="square" rtlCol="0">
            <a:spAutoFit/>
          </a:bodyPr>
          <a:lstStyle/>
          <a:p>
            <a:r>
              <a:rPr lang="en-CA" b="1" dirty="0">
                <a:solidFill>
                  <a:schemeClr val="accent2"/>
                </a:solidFill>
                <a:latin typeface="Myriad Pro Light" panose="020B0403030403020204"/>
              </a:rPr>
              <a:t>Competitive Procurement</a:t>
            </a:r>
          </a:p>
        </p:txBody>
      </p:sp>
      <p:sp>
        <p:nvSpPr>
          <p:cNvPr id="15" name="Left Brace 14">
            <a:extLst>
              <a:ext uri="{FF2B5EF4-FFF2-40B4-BE49-F238E27FC236}">
                <a16:creationId xmlns:a16="http://schemas.microsoft.com/office/drawing/2014/main" id="{6744E38E-A4B7-4F7C-BB47-D1F66B1B8F40}"/>
              </a:ext>
            </a:extLst>
          </p:cNvPr>
          <p:cNvSpPr/>
          <p:nvPr/>
        </p:nvSpPr>
        <p:spPr>
          <a:xfrm rot="10800000">
            <a:off x="5364089" y="6250084"/>
            <a:ext cx="360040" cy="467576"/>
          </a:xfrm>
          <a:prstGeom prst="leftBrac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6" name="TextBox 15">
            <a:extLst>
              <a:ext uri="{FF2B5EF4-FFF2-40B4-BE49-F238E27FC236}">
                <a16:creationId xmlns:a16="http://schemas.microsoft.com/office/drawing/2014/main" id="{10603736-83AB-40DD-822C-DF601E2BC08A}"/>
              </a:ext>
            </a:extLst>
          </p:cNvPr>
          <p:cNvSpPr txBox="1"/>
          <p:nvPr/>
        </p:nvSpPr>
        <p:spPr>
          <a:xfrm>
            <a:off x="5868144" y="6300028"/>
            <a:ext cx="2728829" cy="369332"/>
          </a:xfrm>
          <a:prstGeom prst="rect">
            <a:avLst/>
          </a:prstGeom>
          <a:noFill/>
        </p:spPr>
        <p:txBody>
          <a:bodyPr wrap="square" rtlCol="0">
            <a:spAutoFit/>
          </a:bodyPr>
          <a:lstStyle/>
          <a:p>
            <a:r>
              <a:rPr lang="en-CA" b="1" dirty="0">
                <a:solidFill>
                  <a:schemeClr val="accent3">
                    <a:lumMod val="75000"/>
                  </a:schemeClr>
                </a:solidFill>
                <a:latin typeface="Myriad Pro Light" panose="020B0403030403020204"/>
              </a:rPr>
              <a:t>Intention to Direct Award</a:t>
            </a:r>
          </a:p>
        </p:txBody>
      </p:sp>
    </p:spTree>
    <p:extLst>
      <p:ext uri="{BB962C8B-B14F-4D97-AF65-F5344CB8AC3E}">
        <p14:creationId xmlns:p14="http://schemas.microsoft.com/office/powerpoint/2010/main" val="4006219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4587-4F90-4B84-B514-5E0C0A95488C}"/>
              </a:ext>
            </a:extLst>
          </p:cNvPr>
          <p:cNvSpPr>
            <a:spLocks noGrp="1"/>
          </p:cNvSpPr>
          <p:nvPr>
            <p:ph type="title"/>
          </p:nvPr>
        </p:nvSpPr>
        <p:spPr/>
        <p:txBody>
          <a:bodyPr/>
          <a:lstStyle/>
          <a:p>
            <a:r>
              <a:rPr lang="en-CA" dirty="0"/>
              <a:t>Common Posting Types on BC Bid</a:t>
            </a:r>
          </a:p>
        </p:txBody>
      </p:sp>
      <p:sp>
        <p:nvSpPr>
          <p:cNvPr id="3" name="Content Placeholder 2">
            <a:extLst>
              <a:ext uri="{FF2B5EF4-FFF2-40B4-BE49-F238E27FC236}">
                <a16:creationId xmlns:a16="http://schemas.microsoft.com/office/drawing/2014/main" id="{4B308E45-1DB9-451C-8DF4-320431E7836C}"/>
              </a:ext>
            </a:extLst>
          </p:cNvPr>
          <p:cNvSpPr>
            <a:spLocks noGrp="1"/>
          </p:cNvSpPr>
          <p:nvPr>
            <p:ph idx="1"/>
          </p:nvPr>
        </p:nvSpPr>
        <p:spPr>
          <a:xfrm>
            <a:off x="457200" y="2240869"/>
            <a:ext cx="8229600" cy="4680520"/>
          </a:xfrm>
        </p:spPr>
        <p:txBody>
          <a:bodyPr>
            <a:normAutofit fontScale="70000" lnSpcReduction="20000"/>
          </a:bodyPr>
          <a:lstStyle/>
          <a:p>
            <a:pPr marL="0" indent="0">
              <a:buNone/>
            </a:pPr>
            <a:r>
              <a:rPr lang="en-CA" sz="2400" b="1" dirty="0">
                <a:solidFill>
                  <a:schemeClr val="accent4">
                    <a:lumMod val="60000"/>
                    <a:lumOff val="40000"/>
                  </a:schemeClr>
                </a:solidFill>
              </a:rPr>
              <a:t>RFI = Request for Information</a:t>
            </a:r>
          </a:p>
          <a:p>
            <a:pPr marL="0" indent="0">
              <a:buNone/>
            </a:pPr>
            <a:r>
              <a:rPr lang="en-CA" sz="2400" b="1" dirty="0">
                <a:solidFill>
                  <a:schemeClr val="accent4">
                    <a:lumMod val="60000"/>
                    <a:lumOff val="40000"/>
                  </a:schemeClr>
                </a:solidFill>
              </a:rPr>
              <a:t>RFEI = Request for Expression of Interest</a:t>
            </a:r>
          </a:p>
          <a:p>
            <a:pPr marL="0" indent="0">
              <a:buNone/>
            </a:pPr>
            <a:endParaRPr lang="en-CA" sz="1700" b="1" dirty="0"/>
          </a:p>
          <a:p>
            <a:pPr marL="0" indent="0">
              <a:buNone/>
            </a:pPr>
            <a:r>
              <a:rPr lang="en-CA" sz="2400" b="1" dirty="0">
                <a:solidFill>
                  <a:schemeClr val="accent5">
                    <a:lumMod val="40000"/>
                    <a:lumOff val="60000"/>
                  </a:schemeClr>
                </a:solidFill>
              </a:rPr>
              <a:t>NTV = Notice to Vendors</a:t>
            </a:r>
          </a:p>
          <a:p>
            <a:pPr marL="0" indent="0">
              <a:buNone/>
            </a:pPr>
            <a:r>
              <a:rPr lang="en-CA" sz="2400" b="1" dirty="0">
                <a:solidFill>
                  <a:schemeClr val="accent5">
                    <a:lumMod val="40000"/>
                    <a:lumOff val="60000"/>
                  </a:schemeClr>
                </a:solidFill>
              </a:rPr>
              <a:t>NOPP = Notice of Planned Procurement</a:t>
            </a:r>
          </a:p>
          <a:p>
            <a:pPr marL="0" indent="0">
              <a:buNone/>
            </a:pPr>
            <a:endParaRPr lang="en-CA" sz="1700" b="1" dirty="0"/>
          </a:p>
          <a:p>
            <a:pPr marL="0" indent="0">
              <a:buNone/>
            </a:pPr>
            <a:r>
              <a:rPr lang="en-CA" sz="2400" b="1" dirty="0">
                <a:solidFill>
                  <a:schemeClr val="accent6">
                    <a:lumMod val="40000"/>
                    <a:lumOff val="60000"/>
                  </a:schemeClr>
                </a:solidFill>
              </a:rPr>
              <a:t>RFQ = Request for Qualifications</a:t>
            </a:r>
          </a:p>
          <a:p>
            <a:pPr marL="0" indent="0">
              <a:buNone/>
            </a:pPr>
            <a:endParaRPr lang="en-CA" sz="1700" b="1" dirty="0">
              <a:solidFill>
                <a:schemeClr val="accent1">
                  <a:lumMod val="40000"/>
                  <a:lumOff val="60000"/>
                </a:schemeClr>
              </a:solidFill>
            </a:endParaRPr>
          </a:p>
          <a:p>
            <a:pPr marL="0" indent="0">
              <a:buNone/>
            </a:pPr>
            <a:r>
              <a:rPr lang="en-CA" sz="2400" b="1" dirty="0">
                <a:solidFill>
                  <a:schemeClr val="tx2">
                    <a:lumMod val="20000"/>
                    <a:lumOff val="80000"/>
                  </a:schemeClr>
                </a:solidFill>
              </a:rPr>
              <a:t>RSO = Request for Standing Offer</a:t>
            </a:r>
          </a:p>
          <a:p>
            <a:pPr marL="0" indent="0">
              <a:buNone/>
            </a:pPr>
            <a:r>
              <a:rPr lang="en-CA" sz="2400" b="1" dirty="0">
                <a:solidFill>
                  <a:schemeClr val="tx2">
                    <a:lumMod val="20000"/>
                    <a:lumOff val="80000"/>
                  </a:schemeClr>
                </a:solidFill>
              </a:rPr>
              <a:t>RSA = Request for Standing Arrangement</a:t>
            </a:r>
          </a:p>
          <a:p>
            <a:pPr marL="0" indent="0">
              <a:buNone/>
            </a:pPr>
            <a:r>
              <a:rPr lang="en-CA" sz="2400" b="1" dirty="0">
                <a:solidFill>
                  <a:schemeClr val="tx2">
                    <a:lumMod val="20000"/>
                    <a:lumOff val="80000"/>
                  </a:schemeClr>
                </a:solidFill>
              </a:rPr>
              <a:t>RCSA = Request for Corporate Supply Arrangement</a:t>
            </a:r>
          </a:p>
          <a:p>
            <a:pPr marL="0" indent="0">
              <a:buNone/>
            </a:pPr>
            <a:endParaRPr lang="en-CA" sz="1700" b="1" dirty="0"/>
          </a:p>
          <a:p>
            <a:pPr marL="0" indent="0">
              <a:buNone/>
            </a:pPr>
            <a:endParaRPr lang="en-CA" sz="700" b="1" dirty="0">
              <a:solidFill>
                <a:schemeClr val="accent2"/>
              </a:solidFill>
            </a:endParaRPr>
          </a:p>
          <a:p>
            <a:pPr marL="0" indent="0">
              <a:buNone/>
            </a:pPr>
            <a:r>
              <a:rPr lang="en-CA" sz="2400" b="1" dirty="0">
                <a:solidFill>
                  <a:schemeClr val="accent2"/>
                </a:solidFill>
              </a:rPr>
              <a:t>ITQ = Invitation to Quote</a:t>
            </a:r>
          </a:p>
          <a:p>
            <a:pPr marL="0" indent="0">
              <a:buNone/>
            </a:pPr>
            <a:r>
              <a:rPr lang="en-CA" sz="2400" b="1" dirty="0">
                <a:solidFill>
                  <a:schemeClr val="accent2"/>
                </a:solidFill>
              </a:rPr>
              <a:t>ITT = Invitation to Tender</a:t>
            </a:r>
          </a:p>
          <a:p>
            <a:pPr marL="0" indent="0">
              <a:buNone/>
            </a:pPr>
            <a:r>
              <a:rPr lang="en-CA" sz="2400" b="1" dirty="0">
                <a:solidFill>
                  <a:schemeClr val="accent2"/>
                </a:solidFill>
              </a:rPr>
              <a:t>RFP = Request for Proposals</a:t>
            </a:r>
          </a:p>
          <a:p>
            <a:pPr marL="0" indent="0">
              <a:buNone/>
            </a:pPr>
            <a:r>
              <a:rPr lang="en-CA" sz="2400" b="1" dirty="0">
                <a:solidFill>
                  <a:schemeClr val="accent2"/>
                </a:solidFill>
              </a:rPr>
              <a:t>SRFP = Short-Form Request for Proposals</a:t>
            </a:r>
          </a:p>
          <a:p>
            <a:pPr marL="0" indent="0">
              <a:buNone/>
            </a:pPr>
            <a:endParaRPr lang="en-CA" sz="1900" b="1" dirty="0"/>
          </a:p>
          <a:p>
            <a:pPr marL="0" indent="0">
              <a:buNone/>
            </a:pPr>
            <a:endParaRPr lang="en-CA" sz="700" b="1" dirty="0"/>
          </a:p>
          <a:p>
            <a:pPr marL="0" indent="0">
              <a:buNone/>
            </a:pPr>
            <a:r>
              <a:rPr lang="en-CA" sz="2400" b="1" dirty="0">
                <a:solidFill>
                  <a:schemeClr val="accent3">
                    <a:lumMod val="40000"/>
                    <a:lumOff val="60000"/>
                  </a:schemeClr>
                </a:solidFill>
              </a:rPr>
              <a:t>NOI = Notice of Intent</a:t>
            </a:r>
          </a:p>
        </p:txBody>
      </p:sp>
      <p:sp>
        <p:nvSpPr>
          <p:cNvPr id="4" name="Slide Number Placeholder 3">
            <a:extLst>
              <a:ext uri="{FF2B5EF4-FFF2-40B4-BE49-F238E27FC236}">
                <a16:creationId xmlns:a16="http://schemas.microsoft.com/office/drawing/2014/main" id="{356EAEC9-01E4-441E-A7F9-88C69643A87E}"/>
              </a:ext>
            </a:extLst>
          </p:cNvPr>
          <p:cNvSpPr>
            <a:spLocks noGrp="1"/>
          </p:cNvSpPr>
          <p:nvPr>
            <p:ph type="sldNum" sz="quarter" idx="12"/>
          </p:nvPr>
        </p:nvSpPr>
        <p:spPr/>
        <p:txBody>
          <a:bodyPr/>
          <a:lstStyle/>
          <a:p>
            <a:fld id="{76487AB4-3101-4A53-A6DC-7C1F00D14E82}" type="slidenum">
              <a:rPr lang="en-CA" smtClean="0"/>
              <a:t>57</a:t>
            </a:fld>
            <a:endParaRPr lang="en-CA"/>
          </a:p>
        </p:txBody>
      </p:sp>
      <p:sp>
        <p:nvSpPr>
          <p:cNvPr id="5" name="Left Brace 4">
            <a:extLst>
              <a:ext uri="{FF2B5EF4-FFF2-40B4-BE49-F238E27FC236}">
                <a16:creationId xmlns:a16="http://schemas.microsoft.com/office/drawing/2014/main" id="{2C439B2E-3213-4BFC-8246-0BF9F2079BC5}"/>
              </a:ext>
            </a:extLst>
          </p:cNvPr>
          <p:cNvSpPr/>
          <p:nvPr/>
        </p:nvSpPr>
        <p:spPr>
          <a:xfrm rot="10800000">
            <a:off x="5364088" y="2241344"/>
            <a:ext cx="360040" cy="467576"/>
          </a:xfrm>
          <a:prstGeom prst="leftBrace">
            <a:avLst/>
          </a:prstGeom>
          <a:ln>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74CF4BA0-7EA7-47AC-AEBB-B2503432426B}"/>
              </a:ext>
            </a:extLst>
          </p:cNvPr>
          <p:cNvSpPr txBox="1"/>
          <p:nvPr/>
        </p:nvSpPr>
        <p:spPr>
          <a:xfrm>
            <a:off x="5868144" y="2290466"/>
            <a:ext cx="2376264" cy="369332"/>
          </a:xfrm>
          <a:prstGeom prst="rect">
            <a:avLst/>
          </a:prstGeom>
          <a:noFill/>
        </p:spPr>
        <p:txBody>
          <a:bodyPr wrap="square" rtlCol="0">
            <a:spAutoFit/>
          </a:bodyPr>
          <a:lstStyle/>
          <a:p>
            <a:r>
              <a:rPr lang="en-CA" b="1" dirty="0">
                <a:solidFill>
                  <a:schemeClr val="accent4">
                    <a:lumMod val="60000"/>
                    <a:lumOff val="40000"/>
                  </a:schemeClr>
                </a:solidFill>
                <a:latin typeface="Myriad Pro Light" panose="020B0403030403020204"/>
              </a:rPr>
              <a:t>Information Gathering</a:t>
            </a:r>
          </a:p>
        </p:txBody>
      </p:sp>
      <p:sp>
        <p:nvSpPr>
          <p:cNvPr id="7" name="Left Brace 6">
            <a:extLst>
              <a:ext uri="{FF2B5EF4-FFF2-40B4-BE49-F238E27FC236}">
                <a16:creationId xmlns:a16="http://schemas.microsoft.com/office/drawing/2014/main" id="{EEF07FFC-E22F-43A2-A050-301B14E42658}"/>
              </a:ext>
            </a:extLst>
          </p:cNvPr>
          <p:cNvSpPr/>
          <p:nvPr/>
        </p:nvSpPr>
        <p:spPr>
          <a:xfrm rot="10800000">
            <a:off x="5364088" y="2949873"/>
            <a:ext cx="360040" cy="467576"/>
          </a:xfrm>
          <a:prstGeom prst="leftBrace">
            <a:avLst/>
          </a:prstGeom>
          <a:ln>
            <a:solidFill>
              <a:schemeClr val="accent5">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77DE165D-835E-4293-9CA2-1084FD762005}"/>
              </a:ext>
            </a:extLst>
          </p:cNvPr>
          <p:cNvSpPr txBox="1"/>
          <p:nvPr/>
        </p:nvSpPr>
        <p:spPr>
          <a:xfrm>
            <a:off x="5868144" y="2846422"/>
            <a:ext cx="2376264" cy="646331"/>
          </a:xfrm>
          <a:prstGeom prst="rect">
            <a:avLst/>
          </a:prstGeom>
          <a:noFill/>
        </p:spPr>
        <p:txBody>
          <a:bodyPr wrap="square" rtlCol="0">
            <a:spAutoFit/>
          </a:bodyPr>
          <a:lstStyle/>
          <a:p>
            <a:r>
              <a:rPr lang="en-CA" b="1" dirty="0">
                <a:solidFill>
                  <a:schemeClr val="accent5">
                    <a:lumMod val="40000"/>
                    <a:lumOff val="60000"/>
                  </a:schemeClr>
                </a:solidFill>
                <a:latin typeface="Myriad Pro Light" panose="020B0403030403020204"/>
              </a:rPr>
              <a:t>Communications to Vendors</a:t>
            </a:r>
          </a:p>
        </p:txBody>
      </p:sp>
      <p:sp>
        <p:nvSpPr>
          <p:cNvPr id="9" name="Left Brace 8">
            <a:extLst>
              <a:ext uri="{FF2B5EF4-FFF2-40B4-BE49-F238E27FC236}">
                <a16:creationId xmlns:a16="http://schemas.microsoft.com/office/drawing/2014/main" id="{D198087C-B6EA-4C78-AEA8-CF4C7CD59C48}"/>
              </a:ext>
            </a:extLst>
          </p:cNvPr>
          <p:cNvSpPr/>
          <p:nvPr/>
        </p:nvSpPr>
        <p:spPr>
          <a:xfrm rot="10800000">
            <a:off x="5364089" y="3533858"/>
            <a:ext cx="360040" cy="467576"/>
          </a:xfrm>
          <a:prstGeom prst="leftBrac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B34434E4-4B3A-4402-8404-1E946FFD1312}"/>
              </a:ext>
            </a:extLst>
          </p:cNvPr>
          <p:cNvSpPr txBox="1"/>
          <p:nvPr/>
        </p:nvSpPr>
        <p:spPr>
          <a:xfrm>
            <a:off x="5868144" y="3495443"/>
            <a:ext cx="2728829" cy="646331"/>
          </a:xfrm>
          <a:prstGeom prst="rect">
            <a:avLst/>
          </a:prstGeom>
          <a:noFill/>
        </p:spPr>
        <p:txBody>
          <a:bodyPr wrap="square" rtlCol="0">
            <a:spAutoFit/>
          </a:bodyPr>
          <a:lstStyle/>
          <a:p>
            <a:r>
              <a:rPr lang="en-CA" b="1" dirty="0">
                <a:solidFill>
                  <a:schemeClr val="accent6">
                    <a:lumMod val="40000"/>
                    <a:lumOff val="60000"/>
                  </a:schemeClr>
                </a:solidFill>
                <a:latin typeface="Myriad Pro Light" panose="020B0403030403020204"/>
              </a:rPr>
              <a:t>Pre-Qualification for one or more Procurements</a:t>
            </a:r>
          </a:p>
        </p:txBody>
      </p:sp>
      <p:sp>
        <p:nvSpPr>
          <p:cNvPr id="11" name="Left Brace 10">
            <a:extLst>
              <a:ext uri="{FF2B5EF4-FFF2-40B4-BE49-F238E27FC236}">
                <a16:creationId xmlns:a16="http://schemas.microsoft.com/office/drawing/2014/main" id="{2CEE8A93-6670-4B03-A860-4A00C8818082}"/>
              </a:ext>
            </a:extLst>
          </p:cNvPr>
          <p:cNvSpPr/>
          <p:nvPr/>
        </p:nvSpPr>
        <p:spPr>
          <a:xfrm rot="10800000">
            <a:off x="5364089" y="4113552"/>
            <a:ext cx="360040" cy="683599"/>
          </a:xfrm>
          <a:prstGeom prst="leftBrace">
            <a:avLst/>
          </a:pr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2" name="TextBox 11">
            <a:extLst>
              <a:ext uri="{FF2B5EF4-FFF2-40B4-BE49-F238E27FC236}">
                <a16:creationId xmlns:a16="http://schemas.microsoft.com/office/drawing/2014/main" id="{75288E5F-00A9-400B-A820-FC48603893A7}"/>
              </a:ext>
            </a:extLst>
          </p:cNvPr>
          <p:cNvSpPr txBox="1"/>
          <p:nvPr/>
        </p:nvSpPr>
        <p:spPr>
          <a:xfrm>
            <a:off x="5868144" y="4144262"/>
            <a:ext cx="2728829" cy="646331"/>
          </a:xfrm>
          <a:prstGeom prst="rect">
            <a:avLst/>
          </a:prstGeom>
          <a:noFill/>
        </p:spPr>
        <p:txBody>
          <a:bodyPr wrap="square" rtlCol="0">
            <a:spAutoFit/>
          </a:bodyPr>
          <a:lstStyle/>
          <a:p>
            <a:r>
              <a:rPr lang="en-CA" b="1" dirty="0">
                <a:solidFill>
                  <a:schemeClr val="tx2">
                    <a:lumMod val="20000"/>
                    <a:lumOff val="80000"/>
                  </a:schemeClr>
                </a:solidFill>
                <a:latin typeface="Myriad Pro Light" panose="020B0403030403020204"/>
              </a:rPr>
              <a:t>Creation of an on-going Offer or Arrangement</a:t>
            </a:r>
          </a:p>
        </p:txBody>
      </p:sp>
      <p:sp>
        <p:nvSpPr>
          <p:cNvPr id="13" name="Left Brace 12">
            <a:extLst>
              <a:ext uri="{FF2B5EF4-FFF2-40B4-BE49-F238E27FC236}">
                <a16:creationId xmlns:a16="http://schemas.microsoft.com/office/drawing/2014/main" id="{CD11AD5B-4855-42E3-B69F-FED474A7127F}"/>
              </a:ext>
            </a:extLst>
          </p:cNvPr>
          <p:cNvSpPr/>
          <p:nvPr/>
        </p:nvSpPr>
        <p:spPr>
          <a:xfrm rot="10800000">
            <a:off x="5364089" y="5052189"/>
            <a:ext cx="360040" cy="1041106"/>
          </a:xfrm>
          <a:prstGeom prst="lef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4" name="TextBox 13">
            <a:extLst>
              <a:ext uri="{FF2B5EF4-FFF2-40B4-BE49-F238E27FC236}">
                <a16:creationId xmlns:a16="http://schemas.microsoft.com/office/drawing/2014/main" id="{D36036AF-9678-4AC2-B186-51DEB51F3D64}"/>
              </a:ext>
            </a:extLst>
          </p:cNvPr>
          <p:cNvSpPr txBox="1"/>
          <p:nvPr/>
        </p:nvSpPr>
        <p:spPr>
          <a:xfrm>
            <a:off x="5868144" y="5385875"/>
            <a:ext cx="2728829" cy="369332"/>
          </a:xfrm>
          <a:prstGeom prst="rect">
            <a:avLst/>
          </a:prstGeom>
          <a:noFill/>
        </p:spPr>
        <p:txBody>
          <a:bodyPr wrap="square" rtlCol="0">
            <a:spAutoFit/>
          </a:bodyPr>
          <a:lstStyle/>
          <a:p>
            <a:r>
              <a:rPr lang="en-CA" b="1" dirty="0">
                <a:solidFill>
                  <a:schemeClr val="accent2"/>
                </a:solidFill>
                <a:latin typeface="Myriad Pro Light" panose="020B0403030403020204"/>
              </a:rPr>
              <a:t>Competitive Procurement</a:t>
            </a:r>
          </a:p>
        </p:txBody>
      </p:sp>
      <p:sp>
        <p:nvSpPr>
          <p:cNvPr id="15" name="Left Brace 14">
            <a:extLst>
              <a:ext uri="{FF2B5EF4-FFF2-40B4-BE49-F238E27FC236}">
                <a16:creationId xmlns:a16="http://schemas.microsoft.com/office/drawing/2014/main" id="{6744E38E-A4B7-4F7C-BB47-D1F66B1B8F40}"/>
              </a:ext>
            </a:extLst>
          </p:cNvPr>
          <p:cNvSpPr/>
          <p:nvPr/>
        </p:nvSpPr>
        <p:spPr>
          <a:xfrm rot="10800000">
            <a:off x="5364089" y="6250084"/>
            <a:ext cx="360040" cy="467576"/>
          </a:xfrm>
          <a:prstGeom prst="leftBrace">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6" name="TextBox 15">
            <a:extLst>
              <a:ext uri="{FF2B5EF4-FFF2-40B4-BE49-F238E27FC236}">
                <a16:creationId xmlns:a16="http://schemas.microsoft.com/office/drawing/2014/main" id="{10603736-83AB-40DD-822C-DF601E2BC08A}"/>
              </a:ext>
            </a:extLst>
          </p:cNvPr>
          <p:cNvSpPr txBox="1"/>
          <p:nvPr/>
        </p:nvSpPr>
        <p:spPr>
          <a:xfrm>
            <a:off x="5868144" y="6300028"/>
            <a:ext cx="2728829" cy="369332"/>
          </a:xfrm>
          <a:prstGeom prst="rect">
            <a:avLst/>
          </a:prstGeom>
          <a:noFill/>
        </p:spPr>
        <p:txBody>
          <a:bodyPr wrap="square" rtlCol="0">
            <a:spAutoFit/>
          </a:bodyPr>
          <a:lstStyle/>
          <a:p>
            <a:r>
              <a:rPr lang="en-CA" b="1" dirty="0">
                <a:solidFill>
                  <a:schemeClr val="accent3">
                    <a:lumMod val="40000"/>
                    <a:lumOff val="60000"/>
                  </a:schemeClr>
                </a:solidFill>
                <a:latin typeface="Myriad Pro Light" panose="020B0403030403020204"/>
              </a:rPr>
              <a:t>Intention to Direct Award</a:t>
            </a:r>
          </a:p>
        </p:txBody>
      </p:sp>
    </p:spTree>
    <p:extLst>
      <p:ext uri="{BB962C8B-B14F-4D97-AF65-F5344CB8AC3E}">
        <p14:creationId xmlns:p14="http://schemas.microsoft.com/office/powerpoint/2010/main" val="12050312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4587-4F90-4B84-B514-5E0C0A95488C}"/>
              </a:ext>
            </a:extLst>
          </p:cNvPr>
          <p:cNvSpPr>
            <a:spLocks noGrp="1"/>
          </p:cNvSpPr>
          <p:nvPr>
            <p:ph type="title"/>
          </p:nvPr>
        </p:nvSpPr>
        <p:spPr/>
        <p:txBody>
          <a:bodyPr/>
          <a:lstStyle/>
          <a:p>
            <a:r>
              <a:rPr lang="en-CA" dirty="0"/>
              <a:t>Common Posting Types on BC Bid</a:t>
            </a:r>
          </a:p>
        </p:txBody>
      </p:sp>
      <p:sp>
        <p:nvSpPr>
          <p:cNvPr id="3" name="Content Placeholder 2">
            <a:extLst>
              <a:ext uri="{FF2B5EF4-FFF2-40B4-BE49-F238E27FC236}">
                <a16:creationId xmlns:a16="http://schemas.microsoft.com/office/drawing/2014/main" id="{4B308E45-1DB9-451C-8DF4-320431E7836C}"/>
              </a:ext>
            </a:extLst>
          </p:cNvPr>
          <p:cNvSpPr>
            <a:spLocks noGrp="1"/>
          </p:cNvSpPr>
          <p:nvPr>
            <p:ph idx="1"/>
          </p:nvPr>
        </p:nvSpPr>
        <p:spPr>
          <a:xfrm>
            <a:off x="457200" y="2240869"/>
            <a:ext cx="8229600" cy="4680520"/>
          </a:xfrm>
        </p:spPr>
        <p:txBody>
          <a:bodyPr>
            <a:normAutofit fontScale="70000" lnSpcReduction="20000"/>
          </a:bodyPr>
          <a:lstStyle/>
          <a:p>
            <a:pPr marL="0" indent="0">
              <a:buNone/>
            </a:pPr>
            <a:r>
              <a:rPr lang="en-CA" sz="2400" b="1" dirty="0">
                <a:solidFill>
                  <a:schemeClr val="accent4">
                    <a:lumMod val="60000"/>
                    <a:lumOff val="40000"/>
                  </a:schemeClr>
                </a:solidFill>
              </a:rPr>
              <a:t>RFI = Request for Information</a:t>
            </a:r>
          </a:p>
          <a:p>
            <a:pPr marL="0" indent="0">
              <a:buNone/>
            </a:pPr>
            <a:r>
              <a:rPr lang="en-CA" sz="2400" b="1" dirty="0">
                <a:solidFill>
                  <a:schemeClr val="accent4">
                    <a:lumMod val="60000"/>
                    <a:lumOff val="40000"/>
                  </a:schemeClr>
                </a:solidFill>
              </a:rPr>
              <a:t>RFEI = Request for Expression of Interest</a:t>
            </a:r>
          </a:p>
          <a:p>
            <a:pPr marL="0" indent="0">
              <a:buNone/>
            </a:pPr>
            <a:endParaRPr lang="en-CA" sz="1700" b="1" dirty="0"/>
          </a:p>
          <a:p>
            <a:pPr marL="0" indent="0">
              <a:buNone/>
            </a:pPr>
            <a:r>
              <a:rPr lang="en-CA" sz="2400" b="1" dirty="0">
                <a:solidFill>
                  <a:schemeClr val="accent5">
                    <a:lumMod val="40000"/>
                    <a:lumOff val="60000"/>
                  </a:schemeClr>
                </a:solidFill>
              </a:rPr>
              <a:t>NTV = Notice to Vendors</a:t>
            </a:r>
          </a:p>
          <a:p>
            <a:pPr marL="0" indent="0">
              <a:buNone/>
            </a:pPr>
            <a:r>
              <a:rPr lang="en-CA" sz="2400" b="1" dirty="0">
                <a:solidFill>
                  <a:schemeClr val="accent5">
                    <a:lumMod val="40000"/>
                    <a:lumOff val="60000"/>
                  </a:schemeClr>
                </a:solidFill>
              </a:rPr>
              <a:t>NOPP = Notice of Planned Procurement</a:t>
            </a:r>
          </a:p>
          <a:p>
            <a:pPr marL="0" indent="0">
              <a:buNone/>
            </a:pPr>
            <a:endParaRPr lang="en-CA" sz="1700" b="1" dirty="0"/>
          </a:p>
          <a:p>
            <a:pPr marL="0" indent="0">
              <a:buNone/>
            </a:pPr>
            <a:r>
              <a:rPr lang="en-CA" sz="2400" b="1" dirty="0">
                <a:solidFill>
                  <a:schemeClr val="accent6">
                    <a:lumMod val="40000"/>
                    <a:lumOff val="60000"/>
                  </a:schemeClr>
                </a:solidFill>
              </a:rPr>
              <a:t>RFQ = Request for Qualifications</a:t>
            </a:r>
          </a:p>
          <a:p>
            <a:pPr marL="0" indent="0">
              <a:buNone/>
            </a:pPr>
            <a:endParaRPr lang="en-CA" sz="1700" b="1" dirty="0">
              <a:solidFill>
                <a:schemeClr val="accent1">
                  <a:lumMod val="40000"/>
                  <a:lumOff val="60000"/>
                </a:schemeClr>
              </a:solidFill>
            </a:endParaRPr>
          </a:p>
          <a:p>
            <a:pPr marL="0" indent="0">
              <a:buNone/>
            </a:pPr>
            <a:r>
              <a:rPr lang="en-CA" sz="2400" b="1" dirty="0">
                <a:solidFill>
                  <a:schemeClr val="tx2">
                    <a:lumMod val="20000"/>
                    <a:lumOff val="80000"/>
                  </a:schemeClr>
                </a:solidFill>
              </a:rPr>
              <a:t>RSO = Request for Standing Offer</a:t>
            </a:r>
          </a:p>
          <a:p>
            <a:pPr marL="0" indent="0">
              <a:buNone/>
            </a:pPr>
            <a:r>
              <a:rPr lang="en-CA" sz="2400" b="1" dirty="0">
                <a:solidFill>
                  <a:schemeClr val="tx2">
                    <a:lumMod val="20000"/>
                    <a:lumOff val="80000"/>
                  </a:schemeClr>
                </a:solidFill>
              </a:rPr>
              <a:t>RSA = Request for Standing Arrangement</a:t>
            </a:r>
          </a:p>
          <a:p>
            <a:pPr marL="0" indent="0">
              <a:buNone/>
            </a:pPr>
            <a:r>
              <a:rPr lang="en-CA" sz="2400" b="1" dirty="0">
                <a:solidFill>
                  <a:schemeClr val="tx2">
                    <a:lumMod val="20000"/>
                    <a:lumOff val="80000"/>
                  </a:schemeClr>
                </a:solidFill>
              </a:rPr>
              <a:t>RCSA = Request for Corporate Supply Arrangement</a:t>
            </a:r>
          </a:p>
          <a:p>
            <a:pPr marL="0" indent="0">
              <a:buNone/>
            </a:pPr>
            <a:endParaRPr lang="en-CA" sz="1700" b="1" dirty="0"/>
          </a:p>
          <a:p>
            <a:pPr marL="0" indent="0">
              <a:buNone/>
            </a:pPr>
            <a:endParaRPr lang="en-CA" sz="700" b="1" dirty="0">
              <a:solidFill>
                <a:schemeClr val="accent2"/>
              </a:solidFill>
            </a:endParaRPr>
          </a:p>
          <a:p>
            <a:pPr marL="0" indent="0">
              <a:buNone/>
            </a:pPr>
            <a:r>
              <a:rPr lang="en-CA" sz="2400" b="1" dirty="0">
                <a:solidFill>
                  <a:schemeClr val="accent2"/>
                </a:solidFill>
              </a:rPr>
              <a:t>ITQ = Invitation to Quote</a:t>
            </a:r>
          </a:p>
          <a:p>
            <a:pPr marL="0" indent="0">
              <a:buNone/>
            </a:pPr>
            <a:r>
              <a:rPr lang="en-CA" sz="2400" b="1" dirty="0">
                <a:solidFill>
                  <a:schemeClr val="accent2"/>
                </a:solidFill>
              </a:rPr>
              <a:t>ITT = Invitation to Tender</a:t>
            </a:r>
          </a:p>
          <a:p>
            <a:pPr marL="0" indent="0">
              <a:buNone/>
            </a:pPr>
            <a:r>
              <a:rPr lang="en-CA" sz="2400" b="1" dirty="0">
                <a:solidFill>
                  <a:schemeClr val="accent2">
                    <a:lumMod val="40000"/>
                    <a:lumOff val="60000"/>
                  </a:schemeClr>
                </a:solidFill>
              </a:rPr>
              <a:t>RFP = Request for Proposals</a:t>
            </a:r>
          </a:p>
          <a:p>
            <a:pPr marL="0" indent="0">
              <a:buNone/>
            </a:pPr>
            <a:r>
              <a:rPr lang="en-CA" sz="2400" b="1" dirty="0">
                <a:solidFill>
                  <a:schemeClr val="accent2">
                    <a:lumMod val="40000"/>
                    <a:lumOff val="60000"/>
                  </a:schemeClr>
                </a:solidFill>
              </a:rPr>
              <a:t>SRFP = Short-Form Request for Proposals</a:t>
            </a:r>
          </a:p>
          <a:p>
            <a:pPr marL="0" indent="0">
              <a:buNone/>
            </a:pPr>
            <a:endParaRPr lang="en-CA" sz="1900" b="1" dirty="0"/>
          </a:p>
          <a:p>
            <a:pPr marL="0" indent="0">
              <a:buNone/>
            </a:pPr>
            <a:endParaRPr lang="en-CA" sz="700" b="1" dirty="0"/>
          </a:p>
          <a:p>
            <a:pPr marL="0" indent="0">
              <a:buNone/>
            </a:pPr>
            <a:r>
              <a:rPr lang="en-CA" sz="2400" b="1" dirty="0">
                <a:solidFill>
                  <a:schemeClr val="accent3">
                    <a:lumMod val="40000"/>
                    <a:lumOff val="60000"/>
                  </a:schemeClr>
                </a:solidFill>
              </a:rPr>
              <a:t>NOI = Notice of Intent</a:t>
            </a:r>
          </a:p>
        </p:txBody>
      </p:sp>
      <p:sp>
        <p:nvSpPr>
          <p:cNvPr id="4" name="Slide Number Placeholder 3">
            <a:extLst>
              <a:ext uri="{FF2B5EF4-FFF2-40B4-BE49-F238E27FC236}">
                <a16:creationId xmlns:a16="http://schemas.microsoft.com/office/drawing/2014/main" id="{356EAEC9-01E4-441E-A7F9-88C69643A87E}"/>
              </a:ext>
            </a:extLst>
          </p:cNvPr>
          <p:cNvSpPr>
            <a:spLocks noGrp="1"/>
          </p:cNvSpPr>
          <p:nvPr>
            <p:ph type="sldNum" sz="quarter" idx="12"/>
          </p:nvPr>
        </p:nvSpPr>
        <p:spPr/>
        <p:txBody>
          <a:bodyPr/>
          <a:lstStyle/>
          <a:p>
            <a:fld id="{76487AB4-3101-4A53-A6DC-7C1F00D14E82}" type="slidenum">
              <a:rPr lang="en-CA" smtClean="0"/>
              <a:t>58</a:t>
            </a:fld>
            <a:endParaRPr lang="en-CA"/>
          </a:p>
        </p:txBody>
      </p:sp>
      <p:sp>
        <p:nvSpPr>
          <p:cNvPr id="5" name="Left Brace 4">
            <a:extLst>
              <a:ext uri="{FF2B5EF4-FFF2-40B4-BE49-F238E27FC236}">
                <a16:creationId xmlns:a16="http://schemas.microsoft.com/office/drawing/2014/main" id="{2C439B2E-3213-4BFC-8246-0BF9F2079BC5}"/>
              </a:ext>
            </a:extLst>
          </p:cNvPr>
          <p:cNvSpPr/>
          <p:nvPr/>
        </p:nvSpPr>
        <p:spPr>
          <a:xfrm rot="10800000">
            <a:off x="5364088" y="2241344"/>
            <a:ext cx="360040" cy="467576"/>
          </a:xfrm>
          <a:prstGeom prst="leftBrace">
            <a:avLst/>
          </a:prstGeom>
          <a:ln>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74CF4BA0-7EA7-47AC-AEBB-B2503432426B}"/>
              </a:ext>
            </a:extLst>
          </p:cNvPr>
          <p:cNvSpPr txBox="1"/>
          <p:nvPr/>
        </p:nvSpPr>
        <p:spPr>
          <a:xfrm>
            <a:off x="5868144" y="2290466"/>
            <a:ext cx="2376264" cy="369332"/>
          </a:xfrm>
          <a:prstGeom prst="rect">
            <a:avLst/>
          </a:prstGeom>
          <a:noFill/>
        </p:spPr>
        <p:txBody>
          <a:bodyPr wrap="square" rtlCol="0">
            <a:spAutoFit/>
          </a:bodyPr>
          <a:lstStyle/>
          <a:p>
            <a:r>
              <a:rPr lang="en-CA" b="1" dirty="0">
                <a:solidFill>
                  <a:schemeClr val="accent4">
                    <a:lumMod val="60000"/>
                    <a:lumOff val="40000"/>
                  </a:schemeClr>
                </a:solidFill>
                <a:latin typeface="Myriad Pro Light" panose="020B0403030403020204"/>
              </a:rPr>
              <a:t>Information Gathering</a:t>
            </a:r>
          </a:p>
        </p:txBody>
      </p:sp>
      <p:sp>
        <p:nvSpPr>
          <p:cNvPr id="7" name="Left Brace 6">
            <a:extLst>
              <a:ext uri="{FF2B5EF4-FFF2-40B4-BE49-F238E27FC236}">
                <a16:creationId xmlns:a16="http://schemas.microsoft.com/office/drawing/2014/main" id="{EEF07FFC-E22F-43A2-A050-301B14E42658}"/>
              </a:ext>
            </a:extLst>
          </p:cNvPr>
          <p:cNvSpPr/>
          <p:nvPr/>
        </p:nvSpPr>
        <p:spPr>
          <a:xfrm rot="10800000">
            <a:off x="5364088" y="2949873"/>
            <a:ext cx="360040" cy="467576"/>
          </a:xfrm>
          <a:prstGeom prst="leftBrace">
            <a:avLst/>
          </a:prstGeom>
          <a:ln>
            <a:solidFill>
              <a:schemeClr val="accent5">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77DE165D-835E-4293-9CA2-1084FD762005}"/>
              </a:ext>
            </a:extLst>
          </p:cNvPr>
          <p:cNvSpPr txBox="1"/>
          <p:nvPr/>
        </p:nvSpPr>
        <p:spPr>
          <a:xfrm>
            <a:off x="5868144" y="2846422"/>
            <a:ext cx="2376264" cy="646331"/>
          </a:xfrm>
          <a:prstGeom prst="rect">
            <a:avLst/>
          </a:prstGeom>
          <a:noFill/>
        </p:spPr>
        <p:txBody>
          <a:bodyPr wrap="square" rtlCol="0">
            <a:spAutoFit/>
          </a:bodyPr>
          <a:lstStyle/>
          <a:p>
            <a:r>
              <a:rPr lang="en-CA" b="1" dirty="0">
                <a:solidFill>
                  <a:schemeClr val="accent5">
                    <a:lumMod val="40000"/>
                    <a:lumOff val="60000"/>
                  </a:schemeClr>
                </a:solidFill>
                <a:latin typeface="Myriad Pro Light" panose="020B0403030403020204"/>
              </a:rPr>
              <a:t>Communications to Vendors</a:t>
            </a:r>
          </a:p>
        </p:txBody>
      </p:sp>
      <p:sp>
        <p:nvSpPr>
          <p:cNvPr id="9" name="Left Brace 8">
            <a:extLst>
              <a:ext uri="{FF2B5EF4-FFF2-40B4-BE49-F238E27FC236}">
                <a16:creationId xmlns:a16="http://schemas.microsoft.com/office/drawing/2014/main" id="{D198087C-B6EA-4C78-AEA8-CF4C7CD59C48}"/>
              </a:ext>
            </a:extLst>
          </p:cNvPr>
          <p:cNvSpPr/>
          <p:nvPr/>
        </p:nvSpPr>
        <p:spPr>
          <a:xfrm rot="10800000">
            <a:off x="5364089" y="3533858"/>
            <a:ext cx="360040" cy="467576"/>
          </a:xfrm>
          <a:prstGeom prst="leftBrac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B34434E4-4B3A-4402-8404-1E946FFD1312}"/>
              </a:ext>
            </a:extLst>
          </p:cNvPr>
          <p:cNvSpPr txBox="1"/>
          <p:nvPr/>
        </p:nvSpPr>
        <p:spPr>
          <a:xfrm>
            <a:off x="5868144" y="3495443"/>
            <a:ext cx="2728829" cy="646331"/>
          </a:xfrm>
          <a:prstGeom prst="rect">
            <a:avLst/>
          </a:prstGeom>
          <a:noFill/>
        </p:spPr>
        <p:txBody>
          <a:bodyPr wrap="square" rtlCol="0">
            <a:spAutoFit/>
          </a:bodyPr>
          <a:lstStyle/>
          <a:p>
            <a:r>
              <a:rPr lang="en-CA" b="1" dirty="0">
                <a:solidFill>
                  <a:schemeClr val="accent6">
                    <a:lumMod val="40000"/>
                    <a:lumOff val="60000"/>
                  </a:schemeClr>
                </a:solidFill>
                <a:latin typeface="Myriad Pro Light" panose="020B0403030403020204"/>
              </a:rPr>
              <a:t>Pre-Qualification for one or more Procurements</a:t>
            </a:r>
          </a:p>
        </p:txBody>
      </p:sp>
      <p:sp>
        <p:nvSpPr>
          <p:cNvPr id="11" name="Left Brace 10">
            <a:extLst>
              <a:ext uri="{FF2B5EF4-FFF2-40B4-BE49-F238E27FC236}">
                <a16:creationId xmlns:a16="http://schemas.microsoft.com/office/drawing/2014/main" id="{2CEE8A93-6670-4B03-A860-4A00C8818082}"/>
              </a:ext>
            </a:extLst>
          </p:cNvPr>
          <p:cNvSpPr/>
          <p:nvPr/>
        </p:nvSpPr>
        <p:spPr>
          <a:xfrm rot="10800000">
            <a:off x="5364089" y="4113552"/>
            <a:ext cx="360040" cy="683599"/>
          </a:xfrm>
          <a:prstGeom prst="leftBrace">
            <a:avLst/>
          </a:pr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2" name="TextBox 11">
            <a:extLst>
              <a:ext uri="{FF2B5EF4-FFF2-40B4-BE49-F238E27FC236}">
                <a16:creationId xmlns:a16="http://schemas.microsoft.com/office/drawing/2014/main" id="{75288E5F-00A9-400B-A820-FC48603893A7}"/>
              </a:ext>
            </a:extLst>
          </p:cNvPr>
          <p:cNvSpPr txBox="1"/>
          <p:nvPr/>
        </p:nvSpPr>
        <p:spPr>
          <a:xfrm>
            <a:off x="5868144" y="4144262"/>
            <a:ext cx="2728829" cy="646331"/>
          </a:xfrm>
          <a:prstGeom prst="rect">
            <a:avLst/>
          </a:prstGeom>
          <a:noFill/>
        </p:spPr>
        <p:txBody>
          <a:bodyPr wrap="square" rtlCol="0">
            <a:spAutoFit/>
          </a:bodyPr>
          <a:lstStyle/>
          <a:p>
            <a:r>
              <a:rPr lang="en-CA" b="1" dirty="0">
                <a:solidFill>
                  <a:schemeClr val="tx2">
                    <a:lumMod val="20000"/>
                    <a:lumOff val="80000"/>
                  </a:schemeClr>
                </a:solidFill>
                <a:latin typeface="Myriad Pro Light" panose="020B0403030403020204"/>
              </a:rPr>
              <a:t>Creation of an on-going Offer or Arrangement</a:t>
            </a:r>
          </a:p>
        </p:txBody>
      </p:sp>
      <p:sp>
        <p:nvSpPr>
          <p:cNvPr id="13" name="Left Brace 12">
            <a:extLst>
              <a:ext uri="{FF2B5EF4-FFF2-40B4-BE49-F238E27FC236}">
                <a16:creationId xmlns:a16="http://schemas.microsoft.com/office/drawing/2014/main" id="{CD11AD5B-4855-42E3-B69F-FED474A7127F}"/>
              </a:ext>
            </a:extLst>
          </p:cNvPr>
          <p:cNvSpPr/>
          <p:nvPr/>
        </p:nvSpPr>
        <p:spPr>
          <a:xfrm rot="10800000">
            <a:off x="5364089" y="5216890"/>
            <a:ext cx="360040" cy="372349"/>
          </a:xfrm>
          <a:prstGeom prst="lef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4" name="TextBox 13">
            <a:extLst>
              <a:ext uri="{FF2B5EF4-FFF2-40B4-BE49-F238E27FC236}">
                <a16:creationId xmlns:a16="http://schemas.microsoft.com/office/drawing/2014/main" id="{D36036AF-9678-4AC2-B186-51DEB51F3D64}"/>
              </a:ext>
            </a:extLst>
          </p:cNvPr>
          <p:cNvSpPr txBox="1"/>
          <p:nvPr/>
        </p:nvSpPr>
        <p:spPr>
          <a:xfrm>
            <a:off x="5857291" y="5079899"/>
            <a:ext cx="2728829" cy="646331"/>
          </a:xfrm>
          <a:prstGeom prst="rect">
            <a:avLst/>
          </a:prstGeom>
          <a:noFill/>
        </p:spPr>
        <p:txBody>
          <a:bodyPr wrap="square" rtlCol="0">
            <a:spAutoFit/>
          </a:bodyPr>
          <a:lstStyle/>
          <a:p>
            <a:r>
              <a:rPr lang="en-CA" b="1" dirty="0">
                <a:solidFill>
                  <a:schemeClr val="accent2"/>
                </a:solidFill>
                <a:latin typeface="Myriad Pro Light" panose="020B0403030403020204"/>
              </a:rPr>
              <a:t>Contractor chosen based on price</a:t>
            </a:r>
          </a:p>
        </p:txBody>
      </p:sp>
      <p:sp>
        <p:nvSpPr>
          <p:cNvPr id="15" name="Left Brace 14">
            <a:extLst>
              <a:ext uri="{FF2B5EF4-FFF2-40B4-BE49-F238E27FC236}">
                <a16:creationId xmlns:a16="http://schemas.microsoft.com/office/drawing/2014/main" id="{6744E38E-A4B7-4F7C-BB47-D1F66B1B8F40}"/>
              </a:ext>
            </a:extLst>
          </p:cNvPr>
          <p:cNvSpPr/>
          <p:nvPr/>
        </p:nvSpPr>
        <p:spPr>
          <a:xfrm rot="10800000">
            <a:off x="5364089" y="6250084"/>
            <a:ext cx="360040" cy="467576"/>
          </a:xfrm>
          <a:prstGeom prst="leftBrace">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6" name="TextBox 15">
            <a:extLst>
              <a:ext uri="{FF2B5EF4-FFF2-40B4-BE49-F238E27FC236}">
                <a16:creationId xmlns:a16="http://schemas.microsoft.com/office/drawing/2014/main" id="{10603736-83AB-40DD-822C-DF601E2BC08A}"/>
              </a:ext>
            </a:extLst>
          </p:cNvPr>
          <p:cNvSpPr txBox="1"/>
          <p:nvPr/>
        </p:nvSpPr>
        <p:spPr>
          <a:xfrm>
            <a:off x="5868144" y="6300028"/>
            <a:ext cx="2728829" cy="369332"/>
          </a:xfrm>
          <a:prstGeom prst="rect">
            <a:avLst/>
          </a:prstGeom>
          <a:noFill/>
        </p:spPr>
        <p:txBody>
          <a:bodyPr wrap="square" rtlCol="0">
            <a:spAutoFit/>
          </a:bodyPr>
          <a:lstStyle/>
          <a:p>
            <a:r>
              <a:rPr lang="en-CA" b="1" dirty="0">
                <a:solidFill>
                  <a:schemeClr val="accent3">
                    <a:lumMod val="40000"/>
                    <a:lumOff val="60000"/>
                  </a:schemeClr>
                </a:solidFill>
                <a:latin typeface="Myriad Pro Light" panose="020B0403030403020204"/>
              </a:rPr>
              <a:t>Intention to Direct Award</a:t>
            </a:r>
          </a:p>
        </p:txBody>
      </p:sp>
    </p:spTree>
    <p:extLst>
      <p:ext uri="{BB962C8B-B14F-4D97-AF65-F5344CB8AC3E}">
        <p14:creationId xmlns:p14="http://schemas.microsoft.com/office/powerpoint/2010/main" val="4288168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4587-4F90-4B84-B514-5E0C0A95488C}"/>
              </a:ext>
            </a:extLst>
          </p:cNvPr>
          <p:cNvSpPr>
            <a:spLocks noGrp="1"/>
          </p:cNvSpPr>
          <p:nvPr>
            <p:ph type="title"/>
          </p:nvPr>
        </p:nvSpPr>
        <p:spPr/>
        <p:txBody>
          <a:bodyPr/>
          <a:lstStyle/>
          <a:p>
            <a:r>
              <a:rPr lang="en-CA" dirty="0"/>
              <a:t>Common Posting Types on BC Bid</a:t>
            </a:r>
          </a:p>
        </p:txBody>
      </p:sp>
      <p:sp>
        <p:nvSpPr>
          <p:cNvPr id="3" name="Content Placeholder 2">
            <a:extLst>
              <a:ext uri="{FF2B5EF4-FFF2-40B4-BE49-F238E27FC236}">
                <a16:creationId xmlns:a16="http://schemas.microsoft.com/office/drawing/2014/main" id="{4B308E45-1DB9-451C-8DF4-320431E7836C}"/>
              </a:ext>
            </a:extLst>
          </p:cNvPr>
          <p:cNvSpPr>
            <a:spLocks noGrp="1"/>
          </p:cNvSpPr>
          <p:nvPr>
            <p:ph idx="1"/>
          </p:nvPr>
        </p:nvSpPr>
        <p:spPr>
          <a:xfrm>
            <a:off x="457200" y="2240869"/>
            <a:ext cx="8229600" cy="4680520"/>
          </a:xfrm>
        </p:spPr>
        <p:txBody>
          <a:bodyPr>
            <a:normAutofit fontScale="70000" lnSpcReduction="20000"/>
          </a:bodyPr>
          <a:lstStyle/>
          <a:p>
            <a:pPr marL="0" indent="0">
              <a:buNone/>
            </a:pPr>
            <a:r>
              <a:rPr lang="en-CA" sz="2400" b="1" dirty="0">
                <a:solidFill>
                  <a:schemeClr val="accent4">
                    <a:lumMod val="60000"/>
                    <a:lumOff val="40000"/>
                  </a:schemeClr>
                </a:solidFill>
              </a:rPr>
              <a:t>RFI = Request for Information</a:t>
            </a:r>
          </a:p>
          <a:p>
            <a:pPr marL="0" indent="0">
              <a:buNone/>
            </a:pPr>
            <a:r>
              <a:rPr lang="en-CA" sz="2400" b="1" dirty="0">
                <a:solidFill>
                  <a:schemeClr val="accent4">
                    <a:lumMod val="60000"/>
                    <a:lumOff val="40000"/>
                  </a:schemeClr>
                </a:solidFill>
              </a:rPr>
              <a:t>RFEI = Request for Expression of Interest</a:t>
            </a:r>
          </a:p>
          <a:p>
            <a:pPr marL="0" indent="0">
              <a:buNone/>
            </a:pPr>
            <a:endParaRPr lang="en-CA" sz="1700" b="1" dirty="0"/>
          </a:p>
          <a:p>
            <a:pPr marL="0" indent="0">
              <a:buNone/>
            </a:pPr>
            <a:r>
              <a:rPr lang="en-CA" sz="2400" b="1" dirty="0">
                <a:solidFill>
                  <a:schemeClr val="accent5">
                    <a:lumMod val="40000"/>
                    <a:lumOff val="60000"/>
                  </a:schemeClr>
                </a:solidFill>
              </a:rPr>
              <a:t>NTV = Notice to Vendors</a:t>
            </a:r>
          </a:p>
          <a:p>
            <a:pPr marL="0" indent="0">
              <a:buNone/>
            </a:pPr>
            <a:r>
              <a:rPr lang="en-CA" sz="2400" b="1" dirty="0">
                <a:solidFill>
                  <a:schemeClr val="accent5">
                    <a:lumMod val="40000"/>
                    <a:lumOff val="60000"/>
                  </a:schemeClr>
                </a:solidFill>
              </a:rPr>
              <a:t>NOPP = Notice of Planned Procurement</a:t>
            </a:r>
          </a:p>
          <a:p>
            <a:pPr marL="0" indent="0">
              <a:buNone/>
            </a:pPr>
            <a:endParaRPr lang="en-CA" sz="1700" b="1" dirty="0"/>
          </a:p>
          <a:p>
            <a:pPr marL="0" indent="0">
              <a:buNone/>
            </a:pPr>
            <a:r>
              <a:rPr lang="en-CA" sz="2400" b="1" dirty="0">
                <a:solidFill>
                  <a:schemeClr val="accent6">
                    <a:lumMod val="40000"/>
                    <a:lumOff val="60000"/>
                  </a:schemeClr>
                </a:solidFill>
              </a:rPr>
              <a:t>RFQ = Request for Qualifications</a:t>
            </a:r>
          </a:p>
          <a:p>
            <a:pPr marL="0" indent="0">
              <a:buNone/>
            </a:pPr>
            <a:endParaRPr lang="en-CA" sz="1700" b="1" dirty="0">
              <a:solidFill>
                <a:schemeClr val="accent1">
                  <a:lumMod val="40000"/>
                  <a:lumOff val="60000"/>
                </a:schemeClr>
              </a:solidFill>
            </a:endParaRPr>
          </a:p>
          <a:p>
            <a:pPr marL="0" indent="0">
              <a:buNone/>
            </a:pPr>
            <a:r>
              <a:rPr lang="en-CA" sz="2400" b="1" dirty="0">
                <a:solidFill>
                  <a:schemeClr val="tx2">
                    <a:lumMod val="20000"/>
                    <a:lumOff val="80000"/>
                  </a:schemeClr>
                </a:solidFill>
              </a:rPr>
              <a:t>RSO = Request for Standing Offer</a:t>
            </a:r>
          </a:p>
          <a:p>
            <a:pPr marL="0" indent="0">
              <a:buNone/>
            </a:pPr>
            <a:r>
              <a:rPr lang="en-CA" sz="2400" b="1" dirty="0">
                <a:solidFill>
                  <a:schemeClr val="tx2">
                    <a:lumMod val="20000"/>
                    <a:lumOff val="80000"/>
                  </a:schemeClr>
                </a:solidFill>
              </a:rPr>
              <a:t>RSA = Request for Standing Arrangement</a:t>
            </a:r>
          </a:p>
          <a:p>
            <a:pPr marL="0" indent="0">
              <a:buNone/>
            </a:pPr>
            <a:r>
              <a:rPr lang="en-CA" sz="2400" b="1" dirty="0">
                <a:solidFill>
                  <a:schemeClr val="tx2">
                    <a:lumMod val="20000"/>
                    <a:lumOff val="80000"/>
                  </a:schemeClr>
                </a:solidFill>
              </a:rPr>
              <a:t>RCSA = Request for Corporate Supply Arrangement</a:t>
            </a:r>
          </a:p>
          <a:p>
            <a:pPr marL="0" indent="0">
              <a:buNone/>
            </a:pPr>
            <a:endParaRPr lang="en-CA" sz="1700" b="1" dirty="0"/>
          </a:p>
          <a:p>
            <a:pPr marL="0" indent="0">
              <a:buNone/>
            </a:pPr>
            <a:endParaRPr lang="en-CA" sz="700" b="1" dirty="0">
              <a:solidFill>
                <a:schemeClr val="accent2"/>
              </a:solidFill>
            </a:endParaRPr>
          </a:p>
          <a:p>
            <a:pPr marL="0" indent="0">
              <a:buNone/>
            </a:pPr>
            <a:r>
              <a:rPr lang="en-CA" sz="2400" b="1" dirty="0">
                <a:solidFill>
                  <a:schemeClr val="accent2">
                    <a:lumMod val="40000"/>
                    <a:lumOff val="60000"/>
                  </a:schemeClr>
                </a:solidFill>
              </a:rPr>
              <a:t>ITQ = Invitation to Quote</a:t>
            </a:r>
          </a:p>
          <a:p>
            <a:pPr marL="0" indent="0">
              <a:buNone/>
            </a:pPr>
            <a:r>
              <a:rPr lang="en-CA" sz="2400" b="1" dirty="0">
                <a:solidFill>
                  <a:schemeClr val="accent2">
                    <a:lumMod val="40000"/>
                    <a:lumOff val="60000"/>
                  </a:schemeClr>
                </a:solidFill>
              </a:rPr>
              <a:t>ITT = Invitation to Tender</a:t>
            </a:r>
          </a:p>
          <a:p>
            <a:pPr marL="0" indent="0">
              <a:buNone/>
            </a:pPr>
            <a:r>
              <a:rPr lang="en-CA" sz="2400" b="1" dirty="0">
                <a:solidFill>
                  <a:schemeClr val="accent2"/>
                </a:solidFill>
              </a:rPr>
              <a:t>RFP = Request for Proposals</a:t>
            </a:r>
          </a:p>
          <a:p>
            <a:pPr marL="0" indent="0">
              <a:buNone/>
            </a:pPr>
            <a:r>
              <a:rPr lang="en-CA" sz="2400" b="1" dirty="0">
                <a:solidFill>
                  <a:schemeClr val="accent2"/>
                </a:solidFill>
              </a:rPr>
              <a:t>SRFP = Short-Form Request for Proposals</a:t>
            </a:r>
          </a:p>
          <a:p>
            <a:pPr marL="0" indent="0">
              <a:buNone/>
            </a:pPr>
            <a:endParaRPr lang="en-CA" sz="1900" b="1" dirty="0"/>
          </a:p>
          <a:p>
            <a:pPr marL="0" indent="0">
              <a:buNone/>
            </a:pPr>
            <a:endParaRPr lang="en-CA" sz="700" b="1" dirty="0"/>
          </a:p>
          <a:p>
            <a:pPr marL="0" indent="0">
              <a:buNone/>
            </a:pPr>
            <a:r>
              <a:rPr lang="en-CA" sz="2400" b="1" dirty="0">
                <a:solidFill>
                  <a:schemeClr val="accent3">
                    <a:lumMod val="40000"/>
                    <a:lumOff val="60000"/>
                  </a:schemeClr>
                </a:solidFill>
              </a:rPr>
              <a:t>NOI = Notice of Intent</a:t>
            </a:r>
          </a:p>
        </p:txBody>
      </p:sp>
      <p:sp>
        <p:nvSpPr>
          <p:cNvPr id="4" name="Slide Number Placeholder 3">
            <a:extLst>
              <a:ext uri="{FF2B5EF4-FFF2-40B4-BE49-F238E27FC236}">
                <a16:creationId xmlns:a16="http://schemas.microsoft.com/office/drawing/2014/main" id="{356EAEC9-01E4-441E-A7F9-88C69643A87E}"/>
              </a:ext>
            </a:extLst>
          </p:cNvPr>
          <p:cNvSpPr>
            <a:spLocks noGrp="1"/>
          </p:cNvSpPr>
          <p:nvPr>
            <p:ph type="sldNum" sz="quarter" idx="12"/>
          </p:nvPr>
        </p:nvSpPr>
        <p:spPr/>
        <p:txBody>
          <a:bodyPr/>
          <a:lstStyle/>
          <a:p>
            <a:fld id="{76487AB4-3101-4A53-A6DC-7C1F00D14E82}" type="slidenum">
              <a:rPr lang="en-CA" smtClean="0"/>
              <a:t>59</a:t>
            </a:fld>
            <a:endParaRPr lang="en-CA"/>
          </a:p>
        </p:txBody>
      </p:sp>
      <p:sp>
        <p:nvSpPr>
          <p:cNvPr id="5" name="Left Brace 4">
            <a:extLst>
              <a:ext uri="{FF2B5EF4-FFF2-40B4-BE49-F238E27FC236}">
                <a16:creationId xmlns:a16="http://schemas.microsoft.com/office/drawing/2014/main" id="{2C439B2E-3213-4BFC-8246-0BF9F2079BC5}"/>
              </a:ext>
            </a:extLst>
          </p:cNvPr>
          <p:cNvSpPr/>
          <p:nvPr/>
        </p:nvSpPr>
        <p:spPr>
          <a:xfrm rot="10800000">
            <a:off x="5364088" y="2241344"/>
            <a:ext cx="360040" cy="467576"/>
          </a:xfrm>
          <a:prstGeom prst="leftBrace">
            <a:avLst/>
          </a:prstGeom>
          <a:ln>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74CF4BA0-7EA7-47AC-AEBB-B2503432426B}"/>
              </a:ext>
            </a:extLst>
          </p:cNvPr>
          <p:cNvSpPr txBox="1"/>
          <p:nvPr/>
        </p:nvSpPr>
        <p:spPr>
          <a:xfrm>
            <a:off x="5868144" y="2290466"/>
            <a:ext cx="2376264" cy="369332"/>
          </a:xfrm>
          <a:prstGeom prst="rect">
            <a:avLst/>
          </a:prstGeom>
          <a:noFill/>
        </p:spPr>
        <p:txBody>
          <a:bodyPr wrap="square" rtlCol="0">
            <a:spAutoFit/>
          </a:bodyPr>
          <a:lstStyle/>
          <a:p>
            <a:r>
              <a:rPr lang="en-CA" b="1" dirty="0">
                <a:solidFill>
                  <a:schemeClr val="accent4">
                    <a:lumMod val="60000"/>
                    <a:lumOff val="40000"/>
                  </a:schemeClr>
                </a:solidFill>
                <a:latin typeface="Myriad Pro Light" panose="020B0403030403020204"/>
              </a:rPr>
              <a:t>Information Gathering</a:t>
            </a:r>
          </a:p>
        </p:txBody>
      </p:sp>
      <p:sp>
        <p:nvSpPr>
          <p:cNvPr id="7" name="Left Brace 6">
            <a:extLst>
              <a:ext uri="{FF2B5EF4-FFF2-40B4-BE49-F238E27FC236}">
                <a16:creationId xmlns:a16="http://schemas.microsoft.com/office/drawing/2014/main" id="{EEF07FFC-E22F-43A2-A050-301B14E42658}"/>
              </a:ext>
            </a:extLst>
          </p:cNvPr>
          <p:cNvSpPr/>
          <p:nvPr/>
        </p:nvSpPr>
        <p:spPr>
          <a:xfrm rot="10800000">
            <a:off x="5364088" y="2949873"/>
            <a:ext cx="360040" cy="467576"/>
          </a:xfrm>
          <a:prstGeom prst="leftBrace">
            <a:avLst/>
          </a:prstGeom>
          <a:ln>
            <a:solidFill>
              <a:schemeClr val="accent5">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77DE165D-835E-4293-9CA2-1084FD762005}"/>
              </a:ext>
            </a:extLst>
          </p:cNvPr>
          <p:cNvSpPr txBox="1"/>
          <p:nvPr/>
        </p:nvSpPr>
        <p:spPr>
          <a:xfrm>
            <a:off x="5868144" y="2846422"/>
            <a:ext cx="2376264" cy="646331"/>
          </a:xfrm>
          <a:prstGeom prst="rect">
            <a:avLst/>
          </a:prstGeom>
          <a:noFill/>
        </p:spPr>
        <p:txBody>
          <a:bodyPr wrap="square" rtlCol="0">
            <a:spAutoFit/>
          </a:bodyPr>
          <a:lstStyle/>
          <a:p>
            <a:r>
              <a:rPr lang="en-CA" b="1" dirty="0">
                <a:solidFill>
                  <a:schemeClr val="accent5">
                    <a:lumMod val="40000"/>
                    <a:lumOff val="60000"/>
                  </a:schemeClr>
                </a:solidFill>
                <a:latin typeface="Myriad Pro Light" panose="020B0403030403020204"/>
              </a:rPr>
              <a:t>Communications to Vendors</a:t>
            </a:r>
          </a:p>
        </p:txBody>
      </p:sp>
      <p:sp>
        <p:nvSpPr>
          <p:cNvPr id="9" name="Left Brace 8">
            <a:extLst>
              <a:ext uri="{FF2B5EF4-FFF2-40B4-BE49-F238E27FC236}">
                <a16:creationId xmlns:a16="http://schemas.microsoft.com/office/drawing/2014/main" id="{D198087C-B6EA-4C78-AEA8-CF4C7CD59C48}"/>
              </a:ext>
            </a:extLst>
          </p:cNvPr>
          <p:cNvSpPr/>
          <p:nvPr/>
        </p:nvSpPr>
        <p:spPr>
          <a:xfrm rot="10800000">
            <a:off x="5364089" y="3533858"/>
            <a:ext cx="360040" cy="467576"/>
          </a:xfrm>
          <a:prstGeom prst="leftBrac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B34434E4-4B3A-4402-8404-1E946FFD1312}"/>
              </a:ext>
            </a:extLst>
          </p:cNvPr>
          <p:cNvSpPr txBox="1"/>
          <p:nvPr/>
        </p:nvSpPr>
        <p:spPr>
          <a:xfrm>
            <a:off x="5868144" y="3495443"/>
            <a:ext cx="2728829" cy="646331"/>
          </a:xfrm>
          <a:prstGeom prst="rect">
            <a:avLst/>
          </a:prstGeom>
          <a:noFill/>
        </p:spPr>
        <p:txBody>
          <a:bodyPr wrap="square" rtlCol="0">
            <a:spAutoFit/>
          </a:bodyPr>
          <a:lstStyle/>
          <a:p>
            <a:r>
              <a:rPr lang="en-CA" b="1" dirty="0">
                <a:solidFill>
                  <a:schemeClr val="accent6">
                    <a:lumMod val="40000"/>
                    <a:lumOff val="60000"/>
                  </a:schemeClr>
                </a:solidFill>
                <a:latin typeface="Myriad Pro Light" panose="020B0403030403020204"/>
              </a:rPr>
              <a:t>Pre-Qualification for one or more Procurements</a:t>
            </a:r>
          </a:p>
        </p:txBody>
      </p:sp>
      <p:sp>
        <p:nvSpPr>
          <p:cNvPr id="11" name="Left Brace 10">
            <a:extLst>
              <a:ext uri="{FF2B5EF4-FFF2-40B4-BE49-F238E27FC236}">
                <a16:creationId xmlns:a16="http://schemas.microsoft.com/office/drawing/2014/main" id="{2CEE8A93-6670-4B03-A860-4A00C8818082}"/>
              </a:ext>
            </a:extLst>
          </p:cNvPr>
          <p:cNvSpPr/>
          <p:nvPr/>
        </p:nvSpPr>
        <p:spPr>
          <a:xfrm rot="10800000">
            <a:off x="5364089" y="4113552"/>
            <a:ext cx="360040" cy="683599"/>
          </a:xfrm>
          <a:prstGeom prst="leftBrace">
            <a:avLst/>
          </a:pr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2" name="TextBox 11">
            <a:extLst>
              <a:ext uri="{FF2B5EF4-FFF2-40B4-BE49-F238E27FC236}">
                <a16:creationId xmlns:a16="http://schemas.microsoft.com/office/drawing/2014/main" id="{75288E5F-00A9-400B-A820-FC48603893A7}"/>
              </a:ext>
            </a:extLst>
          </p:cNvPr>
          <p:cNvSpPr txBox="1"/>
          <p:nvPr/>
        </p:nvSpPr>
        <p:spPr>
          <a:xfrm>
            <a:off x="5868144" y="4144262"/>
            <a:ext cx="2728829" cy="646331"/>
          </a:xfrm>
          <a:prstGeom prst="rect">
            <a:avLst/>
          </a:prstGeom>
          <a:noFill/>
        </p:spPr>
        <p:txBody>
          <a:bodyPr wrap="square" rtlCol="0">
            <a:spAutoFit/>
          </a:bodyPr>
          <a:lstStyle/>
          <a:p>
            <a:r>
              <a:rPr lang="en-CA" b="1" dirty="0">
                <a:solidFill>
                  <a:schemeClr val="tx2">
                    <a:lumMod val="20000"/>
                    <a:lumOff val="80000"/>
                  </a:schemeClr>
                </a:solidFill>
                <a:latin typeface="Myriad Pro Light" panose="020B0403030403020204"/>
              </a:rPr>
              <a:t>Creation of an on-going Offer or Arrangement</a:t>
            </a:r>
          </a:p>
        </p:txBody>
      </p:sp>
      <p:sp>
        <p:nvSpPr>
          <p:cNvPr id="15" name="Left Brace 14">
            <a:extLst>
              <a:ext uri="{FF2B5EF4-FFF2-40B4-BE49-F238E27FC236}">
                <a16:creationId xmlns:a16="http://schemas.microsoft.com/office/drawing/2014/main" id="{6744E38E-A4B7-4F7C-BB47-D1F66B1B8F40}"/>
              </a:ext>
            </a:extLst>
          </p:cNvPr>
          <p:cNvSpPr/>
          <p:nvPr/>
        </p:nvSpPr>
        <p:spPr>
          <a:xfrm rot="10800000">
            <a:off x="5364089" y="6250084"/>
            <a:ext cx="360040" cy="467576"/>
          </a:xfrm>
          <a:prstGeom prst="leftBrace">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6" name="TextBox 15">
            <a:extLst>
              <a:ext uri="{FF2B5EF4-FFF2-40B4-BE49-F238E27FC236}">
                <a16:creationId xmlns:a16="http://schemas.microsoft.com/office/drawing/2014/main" id="{10603736-83AB-40DD-822C-DF601E2BC08A}"/>
              </a:ext>
            </a:extLst>
          </p:cNvPr>
          <p:cNvSpPr txBox="1"/>
          <p:nvPr/>
        </p:nvSpPr>
        <p:spPr>
          <a:xfrm>
            <a:off x="5868144" y="6300028"/>
            <a:ext cx="2728829" cy="369332"/>
          </a:xfrm>
          <a:prstGeom prst="rect">
            <a:avLst/>
          </a:prstGeom>
          <a:noFill/>
        </p:spPr>
        <p:txBody>
          <a:bodyPr wrap="square" rtlCol="0">
            <a:spAutoFit/>
          </a:bodyPr>
          <a:lstStyle/>
          <a:p>
            <a:r>
              <a:rPr lang="en-CA" b="1" dirty="0">
                <a:solidFill>
                  <a:schemeClr val="accent3">
                    <a:lumMod val="40000"/>
                    <a:lumOff val="60000"/>
                  </a:schemeClr>
                </a:solidFill>
                <a:latin typeface="Myriad Pro Light" panose="020B0403030403020204"/>
              </a:rPr>
              <a:t>Intention to Direct Award</a:t>
            </a:r>
          </a:p>
        </p:txBody>
      </p:sp>
      <p:sp>
        <p:nvSpPr>
          <p:cNvPr id="17" name="Left Brace 16">
            <a:extLst>
              <a:ext uri="{FF2B5EF4-FFF2-40B4-BE49-F238E27FC236}">
                <a16:creationId xmlns:a16="http://schemas.microsoft.com/office/drawing/2014/main" id="{0130C7FA-BA56-4CF1-864F-BF264E27ED43}"/>
              </a:ext>
            </a:extLst>
          </p:cNvPr>
          <p:cNvSpPr/>
          <p:nvPr/>
        </p:nvSpPr>
        <p:spPr>
          <a:xfrm rot="10800000">
            <a:off x="5364088" y="5648940"/>
            <a:ext cx="360040" cy="369333"/>
          </a:xfrm>
          <a:prstGeom prst="lef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8" name="TextBox 17">
            <a:extLst>
              <a:ext uri="{FF2B5EF4-FFF2-40B4-BE49-F238E27FC236}">
                <a16:creationId xmlns:a16="http://schemas.microsoft.com/office/drawing/2014/main" id="{57106E5F-B359-47FC-B166-3B4BC1F1BA0C}"/>
              </a:ext>
            </a:extLst>
          </p:cNvPr>
          <p:cNvSpPr txBox="1"/>
          <p:nvPr/>
        </p:nvSpPr>
        <p:spPr>
          <a:xfrm>
            <a:off x="5841049" y="5579165"/>
            <a:ext cx="2728829" cy="646331"/>
          </a:xfrm>
          <a:prstGeom prst="rect">
            <a:avLst/>
          </a:prstGeom>
          <a:noFill/>
        </p:spPr>
        <p:txBody>
          <a:bodyPr wrap="square" rtlCol="0">
            <a:spAutoFit/>
          </a:bodyPr>
          <a:lstStyle/>
          <a:p>
            <a:r>
              <a:rPr lang="en-CA" b="1" dirty="0">
                <a:solidFill>
                  <a:schemeClr val="accent2"/>
                </a:solidFill>
                <a:latin typeface="Myriad Pro Light" panose="020B0403030403020204"/>
              </a:rPr>
              <a:t>Contractor chosen based on price + other criteria</a:t>
            </a:r>
          </a:p>
        </p:txBody>
      </p:sp>
    </p:spTree>
    <p:extLst>
      <p:ext uri="{BB962C8B-B14F-4D97-AF65-F5344CB8AC3E}">
        <p14:creationId xmlns:p14="http://schemas.microsoft.com/office/powerpoint/2010/main" val="206733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2876-DFB4-4A35-A7E2-3F2FE9ED676E}"/>
              </a:ext>
            </a:extLst>
          </p:cNvPr>
          <p:cNvSpPr>
            <a:spLocks noGrp="1"/>
          </p:cNvSpPr>
          <p:nvPr>
            <p:ph type="title"/>
          </p:nvPr>
        </p:nvSpPr>
        <p:spPr/>
        <p:txBody>
          <a:bodyPr>
            <a:normAutofit/>
          </a:bodyPr>
          <a:lstStyle/>
          <a:p>
            <a:r>
              <a:rPr lang="en-CA" dirty="0"/>
              <a:t>What is the Province of British Columbia?</a:t>
            </a:r>
          </a:p>
        </p:txBody>
      </p:sp>
      <p:sp>
        <p:nvSpPr>
          <p:cNvPr id="4" name="Slide Number Placeholder 3">
            <a:extLst>
              <a:ext uri="{FF2B5EF4-FFF2-40B4-BE49-F238E27FC236}">
                <a16:creationId xmlns:a16="http://schemas.microsoft.com/office/drawing/2014/main" id="{9739D891-3B6A-4C8A-AC09-9279555906CC}"/>
              </a:ext>
            </a:extLst>
          </p:cNvPr>
          <p:cNvSpPr>
            <a:spLocks noGrp="1"/>
          </p:cNvSpPr>
          <p:nvPr>
            <p:ph type="sldNum" sz="quarter" idx="12"/>
          </p:nvPr>
        </p:nvSpPr>
        <p:spPr/>
        <p:txBody>
          <a:bodyPr/>
          <a:lstStyle/>
          <a:p>
            <a:fld id="{76487AB4-3101-4A53-A6DC-7C1F00D14E82}" type="slidenum">
              <a:rPr lang="en-CA" smtClean="0"/>
              <a:t>6</a:t>
            </a:fld>
            <a:endParaRPr lang="en-CA"/>
          </a:p>
        </p:txBody>
      </p:sp>
      <p:graphicFrame>
        <p:nvGraphicFramePr>
          <p:cNvPr id="3" name="Diagram 2">
            <a:extLst>
              <a:ext uri="{FF2B5EF4-FFF2-40B4-BE49-F238E27FC236}">
                <a16:creationId xmlns:a16="http://schemas.microsoft.com/office/drawing/2014/main" id="{831B32C9-0C27-4BC5-A418-DE99189A281C}"/>
              </a:ext>
            </a:extLst>
          </p:cNvPr>
          <p:cNvGraphicFramePr/>
          <p:nvPr/>
        </p:nvGraphicFramePr>
        <p:xfrm>
          <a:off x="-396552" y="2289718"/>
          <a:ext cx="6552728" cy="4595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D74246A-045A-4460-88E9-FED382992FC6}"/>
              </a:ext>
            </a:extLst>
          </p:cNvPr>
          <p:cNvSpPr txBox="1"/>
          <p:nvPr/>
        </p:nvSpPr>
        <p:spPr>
          <a:xfrm>
            <a:off x="5652120" y="4149079"/>
            <a:ext cx="3600400" cy="1200329"/>
          </a:xfrm>
          <a:prstGeom prst="rect">
            <a:avLst/>
          </a:prstGeom>
          <a:noFill/>
        </p:spPr>
        <p:txBody>
          <a:bodyPr wrap="square" rtlCol="0">
            <a:spAutoFit/>
          </a:bodyPr>
          <a:lstStyle/>
          <a:p>
            <a:pPr algn="ctr"/>
            <a:r>
              <a:rPr lang="en-CA" sz="2400" dirty="0"/>
              <a:t>$6 Billion of Goods, Services, and Construction Procured Annually</a:t>
            </a:r>
          </a:p>
        </p:txBody>
      </p:sp>
      <p:sp>
        <p:nvSpPr>
          <p:cNvPr id="6" name="TextBox 5">
            <a:extLst>
              <a:ext uri="{FF2B5EF4-FFF2-40B4-BE49-F238E27FC236}">
                <a16:creationId xmlns:a16="http://schemas.microsoft.com/office/drawing/2014/main" id="{2EA30BCD-1A50-4389-A3F6-C62BAD2F0EAA}"/>
              </a:ext>
            </a:extLst>
          </p:cNvPr>
          <p:cNvSpPr txBox="1"/>
          <p:nvPr/>
        </p:nvSpPr>
        <p:spPr>
          <a:xfrm>
            <a:off x="5112060" y="4149079"/>
            <a:ext cx="1728192" cy="1015663"/>
          </a:xfrm>
          <a:prstGeom prst="rect">
            <a:avLst/>
          </a:prstGeom>
          <a:noFill/>
        </p:spPr>
        <p:txBody>
          <a:bodyPr wrap="square" rtlCol="0">
            <a:spAutoFit/>
          </a:bodyPr>
          <a:lstStyle/>
          <a:p>
            <a:r>
              <a:rPr lang="en-CA" sz="6000" b="1" dirty="0">
                <a:solidFill>
                  <a:schemeClr val="accent1"/>
                </a:solidFill>
              </a:rPr>
              <a:t>&gt;</a:t>
            </a:r>
          </a:p>
        </p:txBody>
      </p:sp>
    </p:spTree>
    <p:extLst>
      <p:ext uri="{BB962C8B-B14F-4D97-AF65-F5344CB8AC3E}">
        <p14:creationId xmlns:p14="http://schemas.microsoft.com/office/powerpoint/2010/main" val="26208459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first, some more caveats…</a:t>
            </a:r>
            <a:endParaRPr lang="en-CA" dirty="0"/>
          </a:p>
        </p:txBody>
      </p:sp>
      <p:sp>
        <p:nvSpPr>
          <p:cNvPr id="3" name="Content Placeholder 2"/>
          <p:cNvSpPr>
            <a:spLocks noGrp="1"/>
          </p:cNvSpPr>
          <p:nvPr>
            <p:ph idx="1"/>
          </p:nvPr>
        </p:nvSpPr>
        <p:spPr/>
        <p:txBody>
          <a:bodyPr>
            <a:normAutofit/>
          </a:bodyPr>
          <a:lstStyle/>
          <a:p>
            <a:endParaRPr lang="en-CA" sz="3200" dirty="0"/>
          </a:p>
          <a:p>
            <a:r>
              <a:rPr lang="en-CA" sz="3200" dirty="0"/>
              <a:t>There is no secret formula for success</a:t>
            </a:r>
          </a:p>
          <a:p>
            <a:r>
              <a:rPr lang="en-CA" sz="3200" dirty="0"/>
              <a:t>Every procurement is different</a:t>
            </a:r>
          </a:p>
          <a:p>
            <a:r>
              <a:rPr lang="en-CA" sz="3200" dirty="0"/>
              <a:t>You won’t win them all</a:t>
            </a:r>
          </a:p>
          <a:p>
            <a:endParaRPr lang="en-CA" sz="3200"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60</a:t>
            </a:fld>
            <a:endParaRPr lang="en-US"/>
          </a:p>
        </p:txBody>
      </p:sp>
    </p:spTree>
    <p:extLst>
      <p:ext uri="{BB962C8B-B14F-4D97-AF65-F5344CB8AC3E}">
        <p14:creationId xmlns:p14="http://schemas.microsoft.com/office/powerpoint/2010/main" val="1319934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F5A556-6FF4-43F5-98AC-12E1EE715EFC}"/>
              </a:ext>
            </a:extLst>
          </p:cNvPr>
          <p:cNvSpPr>
            <a:spLocks noGrp="1"/>
          </p:cNvSpPr>
          <p:nvPr>
            <p:ph type="sldNum" sz="quarter" idx="12"/>
          </p:nvPr>
        </p:nvSpPr>
        <p:spPr/>
        <p:txBody>
          <a:bodyPr/>
          <a:lstStyle/>
          <a:p>
            <a:fld id="{76487AB4-3101-4A53-A6DC-7C1F00D14E82}" type="slidenum">
              <a:rPr lang="en-CA" smtClean="0"/>
              <a:t>61</a:t>
            </a:fld>
            <a:endParaRPr lang="en-CA"/>
          </a:p>
        </p:txBody>
      </p:sp>
      <p:graphicFrame>
        <p:nvGraphicFramePr>
          <p:cNvPr id="5" name="Diagram 4">
            <a:extLst>
              <a:ext uri="{FF2B5EF4-FFF2-40B4-BE49-F238E27FC236}">
                <a16:creationId xmlns:a16="http://schemas.microsoft.com/office/drawing/2014/main" id="{DE46B024-049E-4259-9757-00D3B8FE6153}"/>
              </a:ext>
            </a:extLst>
          </p:cNvPr>
          <p:cNvGraphicFramePr/>
          <p:nvPr>
            <p:extLst>
              <p:ext uri="{D42A27DB-BD31-4B8C-83A1-F6EECF244321}">
                <p14:modId xmlns:p14="http://schemas.microsoft.com/office/powerpoint/2010/main" val="3702801317"/>
              </p:ext>
            </p:extLst>
          </p:nvPr>
        </p:nvGraphicFramePr>
        <p:xfrm>
          <a:off x="1691680" y="254912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25B8BE2A-0177-432A-8FB7-489C538CDA3E}"/>
              </a:ext>
            </a:extLst>
          </p:cNvPr>
          <p:cNvSpPr/>
          <p:nvPr/>
        </p:nvSpPr>
        <p:spPr>
          <a:xfrm>
            <a:off x="35496" y="1484784"/>
            <a:ext cx="9289032" cy="646331"/>
          </a:xfrm>
          <a:prstGeom prst="rect">
            <a:avLst/>
          </a:prstGeom>
        </p:spPr>
        <p:txBody>
          <a:bodyPr wrap="square">
            <a:spAutoFit/>
          </a:bodyPr>
          <a:lstStyle/>
          <a:p>
            <a:pPr algn="ctr"/>
            <a:r>
              <a:rPr lang="en-CA" sz="3600" b="1" dirty="0">
                <a:solidFill>
                  <a:srgbClr val="1F497D"/>
                </a:solidFill>
                <a:latin typeface="Myriad Pro Light" panose="020B0403030403020204" pitchFamily="34" charset="0"/>
                <a:ea typeface="+mj-ea"/>
                <a:cs typeface="+mj-cs"/>
              </a:rPr>
              <a:t>Tips for responding to Requests for Proposals</a:t>
            </a:r>
            <a:endParaRPr lang="en-CA" b="1" dirty="0"/>
          </a:p>
        </p:txBody>
      </p:sp>
    </p:spTree>
    <p:extLst>
      <p:ext uri="{BB962C8B-B14F-4D97-AF65-F5344CB8AC3E}">
        <p14:creationId xmlns:p14="http://schemas.microsoft.com/office/powerpoint/2010/main" val="1861582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F5A556-6FF4-43F5-98AC-12E1EE715EFC}"/>
              </a:ext>
            </a:extLst>
          </p:cNvPr>
          <p:cNvSpPr>
            <a:spLocks noGrp="1"/>
          </p:cNvSpPr>
          <p:nvPr>
            <p:ph type="sldNum" sz="quarter" idx="12"/>
          </p:nvPr>
        </p:nvSpPr>
        <p:spPr/>
        <p:txBody>
          <a:bodyPr/>
          <a:lstStyle/>
          <a:p>
            <a:fld id="{76487AB4-3101-4A53-A6DC-7C1F00D14E82}" type="slidenum">
              <a:rPr lang="en-CA" smtClean="0"/>
              <a:t>62</a:t>
            </a:fld>
            <a:endParaRPr lang="en-CA"/>
          </a:p>
        </p:txBody>
      </p:sp>
      <p:graphicFrame>
        <p:nvGraphicFramePr>
          <p:cNvPr id="5" name="Diagram 4">
            <a:extLst>
              <a:ext uri="{FF2B5EF4-FFF2-40B4-BE49-F238E27FC236}">
                <a16:creationId xmlns:a16="http://schemas.microsoft.com/office/drawing/2014/main" id="{DE46B024-049E-4259-9757-00D3B8FE6153}"/>
              </a:ext>
            </a:extLst>
          </p:cNvPr>
          <p:cNvGraphicFramePr/>
          <p:nvPr>
            <p:extLst>
              <p:ext uri="{D42A27DB-BD31-4B8C-83A1-F6EECF244321}">
                <p14:modId xmlns:p14="http://schemas.microsoft.com/office/powerpoint/2010/main" val="2368350394"/>
              </p:ext>
            </p:extLst>
          </p:nvPr>
        </p:nvGraphicFramePr>
        <p:xfrm>
          <a:off x="395536" y="2449004"/>
          <a:ext cx="2808312" cy="1959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25B8BE2A-0177-432A-8FB7-489C538CDA3E}"/>
              </a:ext>
            </a:extLst>
          </p:cNvPr>
          <p:cNvSpPr/>
          <p:nvPr/>
        </p:nvSpPr>
        <p:spPr>
          <a:xfrm>
            <a:off x="35496" y="1484784"/>
            <a:ext cx="9289032" cy="646331"/>
          </a:xfrm>
          <a:prstGeom prst="rect">
            <a:avLst/>
          </a:prstGeom>
        </p:spPr>
        <p:txBody>
          <a:bodyPr wrap="square">
            <a:spAutoFit/>
          </a:bodyPr>
          <a:lstStyle/>
          <a:p>
            <a:pPr algn="ctr"/>
            <a:r>
              <a:rPr lang="en-CA" sz="3600" b="1" dirty="0">
                <a:solidFill>
                  <a:srgbClr val="1F497D"/>
                </a:solidFill>
                <a:latin typeface="Myriad Pro Light" panose="020B0403030403020204" pitchFamily="34" charset="0"/>
                <a:ea typeface="+mj-ea"/>
                <a:cs typeface="+mj-cs"/>
              </a:rPr>
              <a:t>Tips for responding to Requests for Proposals</a:t>
            </a:r>
            <a:endParaRPr lang="en-CA" b="1" dirty="0"/>
          </a:p>
        </p:txBody>
      </p:sp>
      <p:sp>
        <p:nvSpPr>
          <p:cNvPr id="7" name="Left Brace 6">
            <a:extLst>
              <a:ext uri="{FF2B5EF4-FFF2-40B4-BE49-F238E27FC236}">
                <a16:creationId xmlns:a16="http://schemas.microsoft.com/office/drawing/2014/main" id="{3DD696A3-8177-4EC0-A085-7CAFACFF2679}"/>
              </a:ext>
            </a:extLst>
          </p:cNvPr>
          <p:cNvSpPr/>
          <p:nvPr/>
        </p:nvSpPr>
        <p:spPr>
          <a:xfrm>
            <a:off x="3275856" y="2450094"/>
            <a:ext cx="406648" cy="3283162"/>
          </a:xfrm>
          <a:prstGeom prst="leftBrace">
            <a:avLst>
              <a:gd name="adj1" fmla="val 8333"/>
              <a:gd name="adj2" fmla="val 4823"/>
            </a:avLst>
          </a:prstGeom>
          <a:ln>
            <a:solidFill>
              <a:schemeClr val="accent1"/>
            </a:solidFill>
          </a:ln>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CA"/>
          </a:p>
        </p:txBody>
      </p:sp>
      <p:sp>
        <p:nvSpPr>
          <p:cNvPr id="8" name="Rectangle 7">
            <a:extLst>
              <a:ext uri="{FF2B5EF4-FFF2-40B4-BE49-F238E27FC236}">
                <a16:creationId xmlns:a16="http://schemas.microsoft.com/office/drawing/2014/main" id="{6E07A175-E610-440E-A5AF-4DB14637B381}"/>
              </a:ext>
            </a:extLst>
          </p:cNvPr>
          <p:cNvSpPr/>
          <p:nvPr/>
        </p:nvSpPr>
        <p:spPr>
          <a:xfrm>
            <a:off x="3826521" y="2373728"/>
            <a:ext cx="4572000" cy="3719568"/>
          </a:xfrm>
          <a:prstGeom prst="rect">
            <a:avLst/>
          </a:prstGeom>
        </p:spPr>
        <p:txBody>
          <a:bodyPr>
            <a:normAutofit fontScale="85000" lnSpcReduction="20000"/>
          </a:bodyPr>
          <a:lstStyle/>
          <a:p>
            <a:pPr marL="285750" indent="-285750">
              <a:buFont typeface="Arial" panose="020B0604020202020204" pitchFamily="34" charset="0"/>
              <a:buChar char="•"/>
            </a:pPr>
            <a:r>
              <a:rPr lang="en-CA" sz="3200" dirty="0"/>
              <a:t>Thoroughly read the entire RFP including all appendices any attached contract</a:t>
            </a:r>
          </a:p>
          <a:p>
            <a:endParaRPr lang="en-CA" sz="3200" dirty="0"/>
          </a:p>
          <a:p>
            <a:pPr marL="285750" indent="-285750">
              <a:buFont typeface="Arial" panose="020B0604020202020204" pitchFamily="34" charset="0"/>
              <a:buChar char="•"/>
            </a:pPr>
            <a:r>
              <a:rPr lang="en-CA" sz="3200" dirty="0"/>
              <a:t>If still unclear, ask</a:t>
            </a:r>
          </a:p>
          <a:p>
            <a:pPr marL="285750" indent="-285750">
              <a:buFont typeface="Arial" panose="020B0604020202020204" pitchFamily="34" charset="0"/>
              <a:buChar char="•"/>
            </a:pPr>
            <a:endParaRPr lang="en-CA" sz="3200" dirty="0"/>
          </a:p>
          <a:p>
            <a:pPr marL="285750" indent="-285750">
              <a:buFont typeface="Arial" panose="020B0604020202020204" pitchFamily="34" charset="0"/>
              <a:buChar char="•"/>
            </a:pPr>
            <a:r>
              <a:rPr lang="en-US" sz="3200" dirty="0"/>
              <a:t>Don’t make assumptions</a:t>
            </a:r>
          </a:p>
          <a:p>
            <a:endParaRPr lang="en-US" sz="3200" dirty="0"/>
          </a:p>
          <a:p>
            <a:pPr marL="285750" indent="-285750">
              <a:buFont typeface="Arial" panose="020B0604020202020204" pitchFamily="34" charset="0"/>
              <a:buChar char="•"/>
            </a:pPr>
            <a:r>
              <a:rPr lang="en-US" sz="3200" dirty="0"/>
              <a:t>Understand your Contract “A” obligations</a:t>
            </a:r>
            <a:endParaRPr lang="en-CA" sz="3200" dirty="0"/>
          </a:p>
          <a:p>
            <a:pPr marL="285750" indent="-285750">
              <a:buFont typeface="Arial" panose="020B0604020202020204" pitchFamily="34" charset="0"/>
              <a:buChar char="•"/>
            </a:pPr>
            <a:endParaRPr lang="en-CA" dirty="0"/>
          </a:p>
          <a:p>
            <a:pPr marL="742950" lvl="1"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142335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F5A556-6FF4-43F5-98AC-12E1EE715EFC}"/>
              </a:ext>
            </a:extLst>
          </p:cNvPr>
          <p:cNvSpPr>
            <a:spLocks noGrp="1"/>
          </p:cNvSpPr>
          <p:nvPr>
            <p:ph type="sldNum" sz="quarter" idx="12"/>
          </p:nvPr>
        </p:nvSpPr>
        <p:spPr/>
        <p:txBody>
          <a:bodyPr/>
          <a:lstStyle/>
          <a:p>
            <a:fld id="{76487AB4-3101-4A53-A6DC-7C1F00D14E82}" type="slidenum">
              <a:rPr lang="en-CA" smtClean="0"/>
              <a:t>63</a:t>
            </a:fld>
            <a:endParaRPr lang="en-CA"/>
          </a:p>
        </p:txBody>
      </p:sp>
      <p:graphicFrame>
        <p:nvGraphicFramePr>
          <p:cNvPr id="5" name="Diagram 4">
            <a:extLst>
              <a:ext uri="{FF2B5EF4-FFF2-40B4-BE49-F238E27FC236}">
                <a16:creationId xmlns:a16="http://schemas.microsoft.com/office/drawing/2014/main" id="{DE46B024-049E-4259-9757-00D3B8FE6153}"/>
              </a:ext>
            </a:extLst>
          </p:cNvPr>
          <p:cNvGraphicFramePr/>
          <p:nvPr>
            <p:extLst>
              <p:ext uri="{D42A27DB-BD31-4B8C-83A1-F6EECF244321}">
                <p14:modId xmlns:p14="http://schemas.microsoft.com/office/powerpoint/2010/main" val="2113941654"/>
              </p:ext>
            </p:extLst>
          </p:nvPr>
        </p:nvGraphicFramePr>
        <p:xfrm>
          <a:off x="395536" y="2449004"/>
          <a:ext cx="2808312" cy="1959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25B8BE2A-0177-432A-8FB7-489C538CDA3E}"/>
              </a:ext>
            </a:extLst>
          </p:cNvPr>
          <p:cNvSpPr/>
          <p:nvPr/>
        </p:nvSpPr>
        <p:spPr>
          <a:xfrm>
            <a:off x="35496" y="1484784"/>
            <a:ext cx="9289032" cy="646331"/>
          </a:xfrm>
          <a:prstGeom prst="rect">
            <a:avLst/>
          </a:prstGeom>
        </p:spPr>
        <p:txBody>
          <a:bodyPr wrap="square">
            <a:spAutoFit/>
          </a:bodyPr>
          <a:lstStyle/>
          <a:p>
            <a:pPr algn="ctr"/>
            <a:r>
              <a:rPr lang="en-CA" sz="3600" b="1" dirty="0">
                <a:solidFill>
                  <a:srgbClr val="1F497D"/>
                </a:solidFill>
                <a:latin typeface="Myriad Pro Light" panose="020B0403030403020204" pitchFamily="34" charset="0"/>
                <a:ea typeface="+mj-ea"/>
                <a:cs typeface="+mj-cs"/>
              </a:rPr>
              <a:t>Tips for responding to Requests for Proposals</a:t>
            </a:r>
            <a:endParaRPr lang="en-CA" b="1" dirty="0"/>
          </a:p>
        </p:txBody>
      </p:sp>
      <p:sp>
        <p:nvSpPr>
          <p:cNvPr id="7" name="Left Brace 6">
            <a:extLst>
              <a:ext uri="{FF2B5EF4-FFF2-40B4-BE49-F238E27FC236}">
                <a16:creationId xmlns:a16="http://schemas.microsoft.com/office/drawing/2014/main" id="{3DD696A3-8177-4EC0-A085-7CAFACFF2679}"/>
              </a:ext>
            </a:extLst>
          </p:cNvPr>
          <p:cNvSpPr/>
          <p:nvPr/>
        </p:nvSpPr>
        <p:spPr>
          <a:xfrm>
            <a:off x="3275856" y="2450094"/>
            <a:ext cx="406648" cy="3906256"/>
          </a:xfrm>
          <a:prstGeom prst="leftBrace">
            <a:avLst>
              <a:gd name="adj1" fmla="val 8333"/>
              <a:gd name="adj2" fmla="val 16760"/>
            </a:avLst>
          </a:prstGeom>
          <a:ln>
            <a:solidFill>
              <a:schemeClr val="accent6"/>
            </a:solidFill>
          </a:ln>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CA"/>
          </a:p>
        </p:txBody>
      </p:sp>
      <p:sp>
        <p:nvSpPr>
          <p:cNvPr id="8" name="Rectangle 7">
            <a:extLst>
              <a:ext uri="{FF2B5EF4-FFF2-40B4-BE49-F238E27FC236}">
                <a16:creationId xmlns:a16="http://schemas.microsoft.com/office/drawing/2014/main" id="{6E07A175-E610-440E-A5AF-4DB14637B381}"/>
              </a:ext>
            </a:extLst>
          </p:cNvPr>
          <p:cNvSpPr/>
          <p:nvPr/>
        </p:nvSpPr>
        <p:spPr>
          <a:xfrm>
            <a:off x="3826521" y="2373727"/>
            <a:ext cx="4572000" cy="4347747"/>
          </a:xfrm>
          <a:prstGeom prst="rect">
            <a:avLst/>
          </a:prstGeom>
        </p:spPr>
        <p:txBody>
          <a:bodyPr>
            <a:normAutofit fontScale="70000" lnSpcReduction="20000"/>
          </a:bodyPr>
          <a:lstStyle/>
          <a:p>
            <a:pPr marL="285750" indent="-285750">
              <a:buFont typeface="Arial" panose="020B0604020202020204" pitchFamily="34" charset="0"/>
              <a:buChar char="•"/>
            </a:pPr>
            <a:r>
              <a:rPr lang="en-CA" sz="3200" dirty="0"/>
              <a:t>Look for directions about the format of the response</a:t>
            </a:r>
          </a:p>
          <a:p>
            <a:endParaRPr lang="en-CA" sz="3200" dirty="0"/>
          </a:p>
          <a:p>
            <a:pPr marL="285750" indent="-285750">
              <a:buFont typeface="Arial" panose="020B0604020202020204" pitchFamily="34" charset="0"/>
              <a:buChar char="•"/>
            </a:pPr>
            <a:r>
              <a:rPr lang="en-CA" sz="3200" dirty="0"/>
              <a:t>Look for “Response Guidelines”</a:t>
            </a:r>
          </a:p>
          <a:p>
            <a:pPr marL="285750" indent="-285750">
              <a:buFont typeface="Arial" panose="020B0604020202020204" pitchFamily="34" charset="0"/>
              <a:buChar char="•"/>
            </a:pPr>
            <a:endParaRPr lang="en-CA" sz="3200" dirty="0"/>
          </a:p>
          <a:p>
            <a:pPr marL="285750" indent="-285750">
              <a:buFont typeface="Arial" panose="020B0604020202020204" pitchFamily="34" charset="0"/>
              <a:buChar char="•"/>
            </a:pPr>
            <a:r>
              <a:rPr lang="en-CA" sz="3200" dirty="0"/>
              <a:t>Use any templates provided</a:t>
            </a:r>
          </a:p>
          <a:p>
            <a:pPr marL="285750" indent="-285750">
              <a:buFont typeface="Arial" panose="020B0604020202020204" pitchFamily="34" charset="0"/>
              <a:buChar char="•"/>
            </a:pPr>
            <a:endParaRPr lang="en-CA" sz="3200" dirty="0"/>
          </a:p>
          <a:p>
            <a:pPr marL="285750" indent="-285750">
              <a:buFont typeface="Arial" panose="020B0604020202020204" pitchFamily="34" charset="0"/>
              <a:buChar char="•"/>
            </a:pPr>
            <a:r>
              <a:rPr lang="en-CA" sz="3200" dirty="0"/>
              <a:t>Provide all of the information requested</a:t>
            </a:r>
          </a:p>
          <a:p>
            <a:endParaRPr lang="en-CA" sz="3200" dirty="0"/>
          </a:p>
          <a:p>
            <a:pPr marL="285750" indent="-285750">
              <a:buFont typeface="Arial" panose="020B0604020202020204" pitchFamily="34" charset="0"/>
              <a:buChar char="•"/>
            </a:pPr>
            <a:r>
              <a:rPr lang="en-CA" sz="3200" dirty="0"/>
              <a:t>Sign the “</a:t>
            </a:r>
            <a:r>
              <a:rPr lang="en-US" sz="3200" dirty="0"/>
              <a:t>Confirmation Of Proponent’s Intent To Be Bound</a:t>
            </a:r>
            <a:r>
              <a:rPr lang="en-CA" sz="3200" dirty="0"/>
              <a:t>”</a:t>
            </a:r>
          </a:p>
          <a:p>
            <a:endParaRPr lang="en-CA" sz="3200" dirty="0"/>
          </a:p>
          <a:p>
            <a:pPr marL="285750" indent="-285750">
              <a:buFont typeface="Arial" panose="020B0604020202020204" pitchFamily="34" charset="0"/>
              <a:buChar char="•"/>
            </a:pPr>
            <a:r>
              <a:rPr lang="en-CA" sz="3200" dirty="0"/>
              <a:t>Meet all mandatory criteria…</a:t>
            </a:r>
          </a:p>
          <a:p>
            <a:pPr marL="285750" indent="-285750">
              <a:buFont typeface="Arial" panose="020B0604020202020204" pitchFamily="34" charset="0"/>
              <a:buChar char="•"/>
            </a:pPr>
            <a:endParaRPr lang="en-CA" dirty="0"/>
          </a:p>
          <a:p>
            <a:pPr marL="742950" lvl="1"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953571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4D3861-4141-4E05-9741-2E5BACCFC49F}"/>
              </a:ext>
            </a:extLst>
          </p:cNvPr>
          <p:cNvSpPr>
            <a:spLocks noGrp="1"/>
          </p:cNvSpPr>
          <p:nvPr>
            <p:ph type="title"/>
          </p:nvPr>
        </p:nvSpPr>
        <p:spPr/>
        <p:txBody>
          <a:bodyPr/>
          <a:lstStyle/>
          <a:p>
            <a:r>
              <a:rPr lang="en-CA" dirty="0"/>
              <a:t>Types of Criteria</a:t>
            </a:r>
          </a:p>
        </p:txBody>
      </p:sp>
      <p:sp>
        <p:nvSpPr>
          <p:cNvPr id="6" name="Text Placeholder 5">
            <a:extLst>
              <a:ext uri="{FF2B5EF4-FFF2-40B4-BE49-F238E27FC236}">
                <a16:creationId xmlns:a16="http://schemas.microsoft.com/office/drawing/2014/main" id="{8EA406F7-8244-4BEB-AB5A-707DC14960B8}"/>
              </a:ext>
            </a:extLst>
          </p:cNvPr>
          <p:cNvSpPr>
            <a:spLocks noGrp="1"/>
          </p:cNvSpPr>
          <p:nvPr>
            <p:ph type="body" idx="1"/>
          </p:nvPr>
        </p:nvSpPr>
        <p:spPr/>
        <p:txBody>
          <a:bodyPr/>
          <a:lstStyle/>
          <a:p>
            <a:r>
              <a:rPr lang="en-CA" dirty="0"/>
              <a:t>Mandatory Criteria</a:t>
            </a:r>
          </a:p>
        </p:txBody>
      </p:sp>
      <p:sp>
        <p:nvSpPr>
          <p:cNvPr id="5" name="Content Placeholder 4">
            <a:extLst>
              <a:ext uri="{FF2B5EF4-FFF2-40B4-BE49-F238E27FC236}">
                <a16:creationId xmlns:a16="http://schemas.microsoft.com/office/drawing/2014/main" id="{FC12A7F3-2A09-4391-A58F-F3CFCEB4CE1E}"/>
              </a:ext>
            </a:extLst>
          </p:cNvPr>
          <p:cNvSpPr>
            <a:spLocks noGrp="1"/>
          </p:cNvSpPr>
          <p:nvPr>
            <p:ph sz="half" idx="2"/>
          </p:nvPr>
        </p:nvSpPr>
        <p:spPr/>
        <p:txBody>
          <a:bodyPr>
            <a:normAutofit fontScale="85000" lnSpcReduction="20000"/>
          </a:bodyPr>
          <a:lstStyle/>
          <a:p>
            <a:pPr>
              <a:spcAft>
                <a:spcPts val="1200"/>
              </a:spcAft>
            </a:pPr>
            <a:r>
              <a:rPr lang="en-US" dirty="0"/>
              <a:t>A mandatory criterion is one that must be met in order for your submission to be considered.</a:t>
            </a:r>
          </a:p>
          <a:p>
            <a:pPr>
              <a:spcAft>
                <a:spcPts val="1200"/>
              </a:spcAft>
            </a:pPr>
            <a:r>
              <a:rPr lang="en-US" dirty="0"/>
              <a:t>If your submission doesn’t meet a mandatory criterion, it will be rejected </a:t>
            </a:r>
          </a:p>
          <a:p>
            <a:pPr>
              <a:spcAft>
                <a:spcPts val="1200"/>
              </a:spcAft>
            </a:pPr>
            <a:r>
              <a:rPr lang="en-US" dirty="0"/>
              <a:t>Mandatories are indicated by the word “must”.</a:t>
            </a:r>
          </a:p>
          <a:p>
            <a:pPr marL="0" indent="0">
              <a:buNone/>
            </a:pPr>
            <a:endParaRPr lang="en-CA" dirty="0"/>
          </a:p>
        </p:txBody>
      </p:sp>
      <p:sp>
        <p:nvSpPr>
          <p:cNvPr id="7" name="Text Placeholder 6">
            <a:extLst>
              <a:ext uri="{FF2B5EF4-FFF2-40B4-BE49-F238E27FC236}">
                <a16:creationId xmlns:a16="http://schemas.microsoft.com/office/drawing/2014/main" id="{9F6FD646-4727-443E-B3FF-CA219D742383}"/>
              </a:ext>
            </a:extLst>
          </p:cNvPr>
          <p:cNvSpPr>
            <a:spLocks noGrp="1"/>
          </p:cNvSpPr>
          <p:nvPr>
            <p:ph type="body" sz="quarter" idx="3"/>
          </p:nvPr>
        </p:nvSpPr>
        <p:spPr/>
        <p:txBody>
          <a:bodyPr/>
          <a:lstStyle/>
          <a:p>
            <a:r>
              <a:rPr lang="en-CA" dirty="0"/>
              <a:t>Desirable Criteria</a:t>
            </a:r>
          </a:p>
        </p:txBody>
      </p:sp>
      <p:sp>
        <p:nvSpPr>
          <p:cNvPr id="8" name="Content Placeholder 7">
            <a:extLst>
              <a:ext uri="{FF2B5EF4-FFF2-40B4-BE49-F238E27FC236}">
                <a16:creationId xmlns:a16="http://schemas.microsoft.com/office/drawing/2014/main" id="{5FB40EDB-646C-407D-B7F5-D0F8BE21B46F}"/>
              </a:ext>
            </a:extLst>
          </p:cNvPr>
          <p:cNvSpPr>
            <a:spLocks noGrp="1"/>
          </p:cNvSpPr>
          <p:nvPr>
            <p:ph sz="quarter" idx="4"/>
          </p:nvPr>
        </p:nvSpPr>
        <p:spPr>
          <a:xfrm>
            <a:off x="4645025" y="3068959"/>
            <a:ext cx="4041775" cy="3312369"/>
          </a:xfrm>
        </p:spPr>
        <p:txBody>
          <a:bodyPr>
            <a:normAutofit fontScale="85000" lnSpcReduction="20000"/>
          </a:bodyPr>
          <a:lstStyle/>
          <a:p>
            <a:pPr>
              <a:spcAft>
                <a:spcPts val="1200"/>
              </a:spcAft>
            </a:pPr>
            <a:r>
              <a:rPr lang="en-US" dirty="0"/>
              <a:t>A desirable criterion is one that should be met, but is not required to be met.</a:t>
            </a:r>
          </a:p>
          <a:p>
            <a:pPr>
              <a:spcAft>
                <a:spcPts val="1200"/>
              </a:spcAft>
            </a:pPr>
            <a:r>
              <a:rPr lang="en-US" dirty="0"/>
              <a:t>If your submission does not address a desirable, it will be evaluated but will not score as well as one that does address the desirable. </a:t>
            </a:r>
          </a:p>
          <a:p>
            <a:pPr>
              <a:spcAft>
                <a:spcPts val="1200"/>
              </a:spcAft>
            </a:pPr>
            <a:r>
              <a:rPr lang="en-US" dirty="0"/>
              <a:t>Desirable criteria are indicated by the word “should”</a:t>
            </a:r>
          </a:p>
          <a:p>
            <a:pPr marL="0" indent="0">
              <a:buNone/>
            </a:pPr>
            <a:endParaRPr lang="en-CA" dirty="0"/>
          </a:p>
        </p:txBody>
      </p:sp>
      <p:sp>
        <p:nvSpPr>
          <p:cNvPr id="2" name="Slide Number Placeholder 1">
            <a:extLst>
              <a:ext uri="{FF2B5EF4-FFF2-40B4-BE49-F238E27FC236}">
                <a16:creationId xmlns:a16="http://schemas.microsoft.com/office/drawing/2014/main" id="{9732088F-F50B-46EF-B20B-3144C9BB3CDA}"/>
              </a:ext>
            </a:extLst>
          </p:cNvPr>
          <p:cNvSpPr>
            <a:spLocks noGrp="1"/>
          </p:cNvSpPr>
          <p:nvPr>
            <p:ph type="sldNum" sz="quarter" idx="12"/>
          </p:nvPr>
        </p:nvSpPr>
        <p:spPr/>
        <p:txBody>
          <a:bodyPr/>
          <a:lstStyle/>
          <a:p>
            <a:fld id="{76487AB4-3101-4A53-A6DC-7C1F00D14E82}" type="slidenum">
              <a:rPr lang="en-CA" smtClean="0"/>
              <a:t>64</a:t>
            </a:fld>
            <a:endParaRPr lang="en-CA"/>
          </a:p>
        </p:txBody>
      </p:sp>
    </p:spTree>
    <p:extLst>
      <p:ext uri="{BB962C8B-B14F-4D97-AF65-F5344CB8AC3E}">
        <p14:creationId xmlns:p14="http://schemas.microsoft.com/office/powerpoint/2010/main" val="23996941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F5A556-6FF4-43F5-98AC-12E1EE715EFC}"/>
              </a:ext>
            </a:extLst>
          </p:cNvPr>
          <p:cNvSpPr>
            <a:spLocks noGrp="1"/>
          </p:cNvSpPr>
          <p:nvPr>
            <p:ph type="sldNum" sz="quarter" idx="12"/>
          </p:nvPr>
        </p:nvSpPr>
        <p:spPr/>
        <p:txBody>
          <a:bodyPr/>
          <a:lstStyle/>
          <a:p>
            <a:fld id="{76487AB4-3101-4A53-A6DC-7C1F00D14E82}" type="slidenum">
              <a:rPr lang="en-CA" smtClean="0"/>
              <a:t>65</a:t>
            </a:fld>
            <a:endParaRPr lang="en-CA"/>
          </a:p>
        </p:txBody>
      </p:sp>
      <p:graphicFrame>
        <p:nvGraphicFramePr>
          <p:cNvPr id="5" name="Diagram 4">
            <a:extLst>
              <a:ext uri="{FF2B5EF4-FFF2-40B4-BE49-F238E27FC236}">
                <a16:creationId xmlns:a16="http://schemas.microsoft.com/office/drawing/2014/main" id="{DE46B024-049E-4259-9757-00D3B8FE6153}"/>
              </a:ext>
            </a:extLst>
          </p:cNvPr>
          <p:cNvGraphicFramePr/>
          <p:nvPr>
            <p:extLst>
              <p:ext uri="{D42A27DB-BD31-4B8C-83A1-F6EECF244321}">
                <p14:modId xmlns:p14="http://schemas.microsoft.com/office/powerpoint/2010/main" val="3233512261"/>
              </p:ext>
            </p:extLst>
          </p:nvPr>
        </p:nvGraphicFramePr>
        <p:xfrm>
          <a:off x="395536" y="2449004"/>
          <a:ext cx="2808312" cy="1959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25B8BE2A-0177-432A-8FB7-489C538CDA3E}"/>
              </a:ext>
            </a:extLst>
          </p:cNvPr>
          <p:cNvSpPr/>
          <p:nvPr/>
        </p:nvSpPr>
        <p:spPr>
          <a:xfrm>
            <a:off x="35496" y="1484784"/>
            <a:ext cx="9289032" cy="646331"/>
          </a:xfrm>
          <a:prstGeom prst="rect">
            <a:avLst/>
          </a:prstGeom>
        </p:spPr>
        <p:txBody>
          <a:bodyPr wrap="square">
            <a:spAutoFit/>
          </a:bodyPr>
          <a:lstStyle/>
          <a:p>
            <a:pPr algn="ctr"/>
            <a:r>
              <a:rPr lang="en-CA" sz="3600" b="1" dirty="0">
                <a:solidFill>
                  <a:srgbClr val="1F497D"/>
                </a:solidFill>
                <a:latin typeface="Myriad Pro Light" panose="020B0403030403020204" pitchFamily="34" charset="0"/>
                <a:ea typeface="+mj-ea"/>
                <a:cs typeface="+mj-cs"/>
              </a:rPr>
              <a:t>Tips for responding to Requests for Proposals</a:t>
            </a:r>
            <a:endParaRPr lang="en-CA" b="1" dirty="0"/>
          </a:p>
        </p:txBody>
      </p:sp>
      <p:sp>
        <p:nvSpPr>
          <p:cNvPr id="7" name="Left Brace 6">
            <a:extLst>
              <a:ext uri="{FF2B5EF4-FFF2-40B4-BE49-F238E27FC236}">
                <a16:creationId xmlns:a16="http://schemas.microsoft.com/office/drawing/2014/main" id="{3DD696A3-8177-4EC0-A085-7CAFACFF2679}"/>
              </a:ext>
            </a:extLst>
          </p:cNvPr>
          <p:cNvSpPr/>
          <p:nvPr/>
        </p:nvSpPr>
        <p:spPr>
          <a:xfrm>
            <a:off x="3275856" y="2450094"/>
            <a:ext cx="406648" cy="3906256"/>
          </a:xfrm>
          <a:prstGeom prst="leftBrace">
            <a:avLst>
              <a:gd name="adj1" fmla="val 8333"/>
              <a:gd name="adj2" fmla="val 28697"/>
            </a:avLst>
          </a:prstGeom>
          <a:ln>
            <a:solidFill>
              <a:schemeClr val="accent2"/>
            </a:solidFill>
          </a:ln>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CA"/>
          </a:p>
        </p:txBody>
      </p:sp>
      <p:sp>
        <p:nvSpPr>
          <p:cNvPr id="8" name="Rectangle 7">
            <a:extLst>
              <a:ext uri="{FF2B5EF4-FFF2-40B4-BE49-F238E27FC236}">
                <a16:creationId xmlns:a16="http://schemas.microsoft.com/office/drawing/2014/main" id="{6E07A175-E610-440E-A5AF-4DB14637B381}"/>
              </a:ext>
            </a:extLst>
          </p:cNvPr>
          <p:cNvSpPr/>
          <p:nvPr/>
        </p:nvSpPr>
        <p:spPr>
          <a:xfrm>
            <a:off x="3826520" y="2373728"/>
            <a:ext cx="4921943" cy="4007600"/>
          </a:xfrm>
          <a:prstGeom prst="rect">
            <a:avLst/>
          </a:prstGeom>
        </p:spPr>
        <p:txBody>
          <a:bodyPr>
            <a:normAutofit fontScale="70000" lnSpcReduction="20000"/>
          </a:bodyPr>
          <a:lstStyle/>
          <a:p>
            <a:pPr marL="457200" indent="-457200">
              <a:buFont typeface="Arial" panose="020B0604020202020204" pitchFamily="34" charset="0"/>
              <a:buChar char="•"/>
            </a:pPr>
            <a:r>
              <a:rPr lang="en-US" sz="3200" dirty="0"/>
              <a:t>Be precise and specific</a:t>
            </a:r>
          </a:p>
          <a:p>
            <a:endParaRPr lang="en-US" sz="3200" dirty="0"/>
          </a:p>
          <a:p>
            <a:pPr marL="457200" indent="-457200">
              <a:buFont typeface="Arial" panose="020B0604020202020204" pitchFamily="34" charset="0"/>
              <a:buChar char="•"/>
            </a:pPr>
            <a:r>
              <a:rPr lang="en-US" sz="3200" dirty="0"/>
              <a:t>Quantify things whenever possible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More doesn’t necessarily mean better</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Avoid ambiguity and generalities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Language </a:t>
            </a:r>
            <a:r>
              <a:rPr lang="en-US" sz="3200" u="sng" dirty="0"/>
              <a:t>IS</a:t>
            </a:r>
            <a:r>
              <a:rPr lang="en-US" sz="3200" dirty="0"/>
              <a:t> important (“Will” vs. “Could”)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Write as though the evaluators have never heard of you</a:t>
            </a:r>
            <a:endParaRPr lang="en-CA" dirty="0"/>
          </a:p>
        </p:txBody>
      </p:sp>
    </p:spTree>
    <p:extLst>
      <p:ext uri="{BB962C8B-B14F-4D97-AF65-F5344CB8AC3E}">
        <p14:creationId xmlns:p14="http://schemas.microsoft.com/office/powerpoint/2010/main" val="608994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F5A556-6FF4-43F5-98AC-12E1EE715EFC}"/>
              </a:ext>
            </a:extLst>
          </p:cNvPr>
          <p:cNvSpPr>
            <a:spLocks noGrp="1"/>
          </p:cNvSpPr>
          <p:nvPr>
            <p:ph type="sldNum" sz="quarter" idx="12"/>
          </p:nvPr>
        </p:nvSpPr>
        <p:spPr/>
        <p:txBody>
          <a:bodyPr/>
          <a:lstStyle/>
          <a:p>
            <a:fld id="{76487AB4-3101-4A53-A6DC-7C1F00D14E82}" type="slidenum">
              <a:rPr lang="en-CA" smtClean="0"/>
              <a:t>66</a:t>
            </a:fld>
            <a:endParaRPr lang="en-CA"/>
          </a:p>
        </p:txBody>
      </p:sp>
      <p:graphicFrame>
        <p:nvGraphicFramePr>
          <p:cNvPr id="5" name="Diagram 4">
            <a:extLst>
              <a:ext uri="{FF2B5EF4-FFF2-40B4-BE49-F238E27FC236}">
                <a16:creationId xmlns:a16="http://schemas.microsoft.com/office/drawing/2014/main" id="{DE46B024-049E-4259-9757-00D3B8FE6153}"/>
              </a:ext>
            </a:extLst>
          </p:cNvPr>
          <p:cNvGraphicFramePr/>
          <p:nvPr>
            <p:extLst>
              <p:ext uri="{D42A27DB-BD31-4B8C-83A1-F6EECF244321}">
                <p14:modId xmlns:p14="http://schemas.microsoft.com/office/powerpoint/2010/main" val="2502145650"/>
              </p:ext>
            </p:extLst>
          </p:nvPr>
        </p:nvGraphicFramePr>
        <p:xfrm>
          <a:off x="395536" y="2449004"/>
          <a:ext cx="2808312" cy="1959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25B8BE2A-0177-432A-8FB7-489C538CDA3E}"/>
              </a:ext>
            </a:extLst>
          </p:cNvPr>
          <p:cNvSpPr/>
          <p:nvPr/>
        </p:nvSpPr>
        <p:spPr>
          <a:xfrm>
            <a:off x="35496" y="1484784"/>
            <a:ext cx="9289032" cy="646331"/>
          </a:xfrm>
          <a:prstGeom prst="rect">
            <a:avLst/>
          </a:prstGeom>
        </p:spPr>
        <p:txBody>
          <a:bodyPr wrap="square">
            <a:spAutoFit/>
          </a:bodyPr>
          <a:lstStyle/>
          <a:p>
            <a:pPr algn="ctr"/>
            <a:r>
              <a:rPr lang="en-CA" sz="3600" b="1" dirty="0">
                <a:solidFill>
                  <a:srgbClr val="1F497D"/>
                </a:solidFill>
                <a:latin typeface="Myriad Pro Light" panose="020B0403030403020204" pitchFamily="34" charset="0"/>
                <a:ea typeface="+mj-ea"/>
                <a:cs typeface="+mj-cs"/>
              </a:rPr>
              <a:t>Tips for responding to Requests for Proposals</a:t>
            </a:r>
            <a:endParaRPr lang="en-CA" b="1" dirty="0"/>
          </a:p>
        </p:txBody>
      </p:sp>
      <p:sp>
        <p:nvSpPr>
          <p:cNvPr id="7" name="Left Brace 6">
            <a:extLst>
              <a:ext uri="{FF2B5EF4-FFF2-40B4-BE49-F238E27FC236}">
                <a16:creationId xmlns:a16="http://schemas.microsoft.com/office/drawing/2014/main" id="{3DD696A3-8177-4EC0-A085-7CAFACFF2679}"/>
              </a:ext>
            </a:extLst>
          </p:cNvPr>
          <p:cNvSpPr/>
          <p:nvPr/>
        </p:nvSpPr>
        <p:spPr>
          <a:xfrm>
            <a:off x="3275856" y="2450094"/>
            <a:ext cx="406648" cy="3906256"/>
          </a:xfrm>
          <a:prstGeom prst="leftBrace">
            <a:avLst>
              <a:gd name="adj1" fmla="val 8333"/>
              <a:gd name="adj2" fmla="val 40014"/>
            </a:avLst>
          </a:prstGeom>
          <a:ln>
            <a:solidFill>
              <a:schemeClr val="accent4"/>
            </a:solidFill>
          </a:ln>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CA"/>
          </a:p>
        </p:txBody>
      </p:sp>
      <p:sp>
        <p:nvSpPr>
          <p:cNvPr id="8" name="Rectangle 7">
            <a:extLst>
              <a:ext uri="{FF2B5EF4-FFF2-40B4-BE49-F238E27FC236}">
                <a16:creationId xmlns:a16="http://schemas.microsoft.com/office/drawing/2014/main" id="{6E07A175-E610-440E-A5AF-4DB14637B381}"/>
              </a:ext>
            </a:extLst>
          </p:cNvPr>
          <p:cNvSpPr/>
          <p:nvPr/>
        </p:nvSpPr>
        <p:spPr>
          <a:xfrm>
            <a:off x="3826521" y="2373728"/>
            <a:ext cx="4572000" cy="4007600"/>
          </a:xfrm>
          <a:prstGeom prst="rect">
            <a:avLst/>
          </a:prstGeom>
        </p:spPr>
        <p:txBody>
          <a:bodyPr>
            <a:normAutofit/>
          </a:bodyPr>
          <a:lstStyle/>
          <a:p>
            <a:pPr marL="285750" indent="-285750">
              <a:buFont typeface="Arial" panose="020B0604020202020204" pitchFamily="34" charset="0"/>
              <a:buChar char="•"/>
            </a:pPr>
            <a:endParaRPr lang="en-CA" dirty="0"/>
          </a:p>
          <a:p>
            <a:pPr marL="742950" lvl="1"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9" name="Rectangle 8">
            <a:extLst>
              <a:ext uri="{FF2B5EF4-FFF2-40B4-BE49-F238E27FC236}">
                <a16:creationId xmlns:a16="http://schemas.microsoft.com/office/drawing/2014/main" id="{9203EEC8-B421-40F1-ACC8-8E5EFE4DFE17}"/>
              </a:ext>
            </a:extLst>
          </p:cNvPr>
          <p:cNvSpPr/>
          <p:nvPr/>
        </p:nvSpPr>
        <p:spPr>
          <a:xfrm>
            <a:off x="3978921" y="2526128"/>
            <a:ext cx="4572000" cy="4007600"/>
          </a:xfrm>
          <a:prstGeom prst="rect">
            <a:avLst/>
          </a:prstGeom>
        </p:spPr>
        <p:txBody>
          <a:bodyPr>
            <a:normAutofit fontScale="77500" lnSpcReduction="20000"/>
          </a:bodyPr>
          <a:lstStyle/>
          <a:p>
            <a:pPr marL="457200" indent="-457200">
              <a:buFont typeface="Arial" panose="020B0604020202020204" pitchFamily="34" charset="0"/>
              <a:buChar char="•"/>
            </a:pPr>
            <a:r>
              <a:rPr lang="en-US" sz="3200" dirty="0"/>
              <a:t>Don’t make evaluators dig for information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Don’t include marketing material unless requested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Looks for lists of requirements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Evaluate your own proposal</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Request a debriefing</a:t>
            </a:r>
            <a:endParaRPr lang="en-CA" dirty="0"/>
          </a:p>
        </p:txBody>
      </p:sp>
    </p:spTree>
    <p:extLst>
      <p:ext uri="{BB962C8B-B14F-4D97-AF65-F5344CB8AC3E}">
        <p14:creationId xmlns:p14="http://schemas.microsoft.com/office/powerpoint/2010/main" val="4629340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64F5-4A0F-4763-988B-4E98F78B8FA8}"/>
              </a:ext>
            </a:extLst>
          </p:cNvPr>
          <p:cNvSpPr>
            <a:spLocks noGrp="1"/>
          </p:cNvSpPr>
          <p:nvPr>
            <p:ph type="ctrTitle"/>
          </p:nvPr>
        </p:nvSpPr>
        <p:spPr/>
        <p:txBody>
          <a:bodyPr/>
          <a:lstStyle/>
          <a:p>
            <a:r>
              <a:rPr lang="en-CA" dirty="0"/>
              <a:t>Where to find more Information?</a:t>
            </a:r>
          </a:p>
        </p:txBody>
      </p:sp>
      <p:sp>
        <p:nvSpPr>
          <p:cNvPr id="4" name="Slide Number Placeholder 3">
            <a:extLst>
              <a:ext uri="{FF2B5EF4-FFF2-40B4-BE49-F238E27FC236}">
                <a16:creationId xmlns:a16="http://schemas.microsoft.com/office/drawing/2014/main" id="{238BB957-C95D-440C-90A5-4D3A4548344B}"/>
              </a:ext>
            </a:extLst>
          </p:cNvPr>
          <p:cNvSpPr>
            <a:spLocks noGrp="1"/>
          </p:cNvSpPr>
          <p:nvPr>
            <p:ph type="sldNum" sz="quarter" idx="12"/>
          </p:nvPr>
        </p:nvSpPr>
        <p:spPr/>
        <p:txBody>
          <a:bodyPr/>
          <a:lstStyle/>
          <a:p>
            <a:fld id="{76487AB4-3101-4A53-A6DC-7C1F00D14E82}" type="slidenum">
              <a:rPr lang="en-CA" smtClean="0"/>
              <a:t>67</a:t>
            </a:fld>
            <a:endParaRPr lang="en-CA"/>
          </a:p>
        </p:txBody>
      </p:sp>
    </p:spTree>
    <p:extLst>
      <p:ext uri="{BB962C8B-B14F-4D97-AF65-F5344CB8AC3E}">
        <p14:creationId xmlns:p14="http://schemas.microsoft.com/office/powerpoint/2010/main" val="2190884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8E12C6-9424-4588-A209-BBA62CC7366E}"/>
              </a:ext>
            </a:extLst>
          </p:cNvPr>
          <p:cNvSpPr>
            <a:spLocks noGrp="1"/>
          </p:cNvSpPr>
          <p:nvPr>
            <p:ph type="sldNum" sz="quarter" idx="12"/>
          </p:nvPr>
        </p:nvSpPr>
        <p:spPr/>
        <p:txBody>
          <a:bodyPr/>
          <a:lstStyle/>
          <a:p>
            <a:fld id="{76487AB4-3101-4A53-A6DC-7C1F00D14E82}" type="slidenum">
              <a:rPr lang="en-CA" smtClean="0"/>
              <a:t>68</a:t>
            </a:fld>
            <a:endParaRPr lang="en-CA"/>
          </a:p>
        </p:txBody>
      </p:sp>
      <p:pic>
        <p:nvPicPr>
          <p:cNvPr id="1026" name="Picture 2" descr="logo">
            <a:extLst>
              <a:ext uri="{FF2B5EF4-FFF2-40B4-BE49-F238E27FC236}">
                <a16:creationId xmlns:a16="http://schemas.microsoft.com/office/drawing/2014/main" id="{AD0768B1-E891-42D6-8FAF-3E341AAE4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3109913"/>
            <a:ext cx="5238750" cy="638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E921787-BC6E-4FA6-AB90-391D096F67E3}"/>
              </a:ext>
            </a:extLst>
          </p:cNvPr>
          <p:cNvSpPr/>
          <p:nvPr/>
        </p:nvSpPr>
        <p:spPr>
          <a:xfrm>
            <a:off x="1966397" y="4082722"/>
            <a:ext cx="6192688" cy="646331"/>
          </a:xfrm>
          <a:prstGeom prst="rect">
            <a:avLst/>
          </a:prstGeom>
        </p:spPr>
        <p:txBody>
          <a:bodyPr wrap="square">
            <a:spAutoFit/>
          </a:bodyPr>
          <a:lstStyle/>
          <a:p>
            <a:r>
              <a:rPr lang="en-CA" dirty="0">
                <a:hlinkClick r:id="rId3"/>
              </a:rPr>
              <a:t>https://www2.gov.bc.ca/gov/content/bc-bid-resources</a:t>
            </a:r>
            <a:endParaRPr lang="en-CA" dirty="0"/>
          </a:p>
          <a:p>
            <a:endParaRPr lang="en-CA" dirty="0"/>
          </a:p>
        </p:txBody>
      </p:sp>
    </p:spTree>
    <p:extLst>
      <p:ext uri="{BB962C8B-B14F-4D97-AF65-F5344CB8AC3E}">
        <p14:creationId xmlns:p14="http://schemas.microsoft.com/office/powerpoint/2010/main" val="1437346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9352FE-FD1E-443F-9D34-B98E0C776EBC}"/>
              </a:ext>
            </a:extLst>
          </p:cNvPr>
          <p:cNvSpPr>
            <a:spLocks noGrp="1"/>
          </p:cNvSpPr>
          <p:nvPr>
            <p:ph type="sldNum" sz="quarter" idx="12"/>
          </p:nvPr>
        </p:nvSpPr>
        <p:spPr/>
        <p:txBody>
          <a:bodyPr/>
          <a:lstStyle/>
          <a:p>
            <a:fld id="{76487AB4-3101-4A53-A6DC-7C1F00D14E82}" type="slidenum">
              <a:rPr lang="en-CA" smtClean="0"/>
              <a:t>69</a:t>
            </a:fld>
            <a:endParaRPr lang="en-CA"/>
          </a:p>
        </p:txBody>
      </p:sp>
      <p:pic>
        <p:nvPicPr>
          <p:cNvPr id="6" name="Picture 2" descr="logo">
            <a:extLst>
              <a:ext uri="{FF2B5EF4-FFF2-40B4-BE49-F238E27FC236}">
                <a16:creationId xmlns:a16="http://schemas.microsoft.com/office/drawing/2014/main" id="{207B5ECC-B187-4DEE-B617-E630A2ADE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633" y="1700808"/>
            <a:ext cx="5238750" cy="638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DB5CA6B-C903-4A48-A556-B16068200DC8}"/>
              </a:ext>
            </a:extLst>
          </p:cNvPr>
          <p:cNvPicPr>
            <a:picLocks noChangeAspect="1"/>
          </p:cNvPicPr>
          <p:nvPr/>
        </p:nvPicPr>
        <p:blipFill>
          <a:blip r:embed="rId3"/>
          <a:stretch>
            <a:fillRect/>
          </a:stretch>
        </p:blipFill>
        <p:spPr>
          <a:xfrm>
            <a:off x="1115616" y="2924944"/>
            <a:ext cx="3337607" cy="3350494"/>
          </a:xfrm>
          <a:prstGeom prst="rect">
            <a:avLst/>
          </a:prstGeom>
          <a:ln w="9525">
            <a:solidFill>
              <a:schemeClr val="tx1"/>
            </a:solidFill>
          </a:ln>
        </p:spPr>
      </p:pic>
      <p:pic>
        <p:nvPicPr>
          <p:cNvPr id="8" name="Picture 7">
            <a:extLst>
              <a:ext uri="{FF2B5EF4-FFF2-40B4-BE49-F238E27FC236}">
                <a16:creationId xmlns:a16="http://schemas.microsoft.com/office/drawing/2014/main" id="{CF0BE866-DC21-4B5D-BF40-416E38979A9B}"/>
              </a:ext>
            </a:extLst>
          </p:cNvPr>
          <p:cNvPicPr>
            <a:picLocks noChangeAspect="1"/>
          </p:cNvPicPr>
          <p:nvPr/>
        </p:nvPicPr>
        <p:blipFill>
          <a:blip r:embed="rId4"/>
          <a:stretch>
            <a:fillRect/>
          </a:stretch>
        </p:blipFill>
        <p:spPr>
          <a:xfrm>
            <a:off x="4814547" y="2924944"/>
            <a:ext cx="3477306" cy="3350494"/>
          </a:xfrm>
          <a:prstGeom prst="rect">
            <a:avLst/>
          </a:prstGeom>
          <a:ln w="9525">
            <a:solidFill>
              <a:schemeClr val="tx1"/>
            </a:solidFill>
          </a:ln>
        </p:spPr>
      </p:pic>
    </p:spTree>
    <p:extLst>
      <p:ext uri="{BB962C8B-B14F-4D97-AF65-F5344CB8AC3E}">
        <p14:creationId xmlns:p14="http://schemas.microsoft.com/office/powerpoint/2010/main" val="234806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2876-DFB4-4A35-A7E2-3F2FE9ED676E}"/>
              </a:ext>
            </a:extLst>
          </p:cNvPr>
          <p:cNvSpPr>
            <a:spLocks noGrp="1"/>
          </p:cNvSpPr>
          <p:nvPr>
            <p:ph type="title"/>
          </p:nvPr>
        </p:nvSpPr>
        <p:spPr/>
        <p:txBody>
          <a:bodyPr>
            <a:normAutofit/>
          </a:bodyPr>
          <a:lstStyle/>
          <a:p>
            <a:r>
              <a:rPr lang="en-CA" dirty="0"/>
              <a:t>What is the Province of British Columbia?</a:t>
            </a:r>
          </a:p>
        </p:txBody>
      </p:sp>
      <p:sp>
        <p:nvSpPr>
          <p:cNvPr id="4" name="Slide Number Placeholder 3">
            <a:extLst>
              <a:ext uri="{FF2B5EF4-FFF2-40B4-BE49-F238E27FC236}">
                <a16:creationId xmlns:a16="http://schemas.microsoft.com/office/drawing/2014/main" id="{9739D891-3B6A-4C8A-AC09-9279555906CC}"/>
              </a:ext>
            </a:extLst>
          </p:cNvPr>
          <p:cNvSpPr>
            <a:spLocks noGrp="1"/>
          </p:cNvSpPr>
          <p:nvPr>
            <p:ph type="sldNum" sz="quarter" idx="12"/>
          </p:nvPr>
        </p:nvSpPr>
        <p:spPr/>
        <p:txBody>
          <a:bodyPr/>
          <a:lstStyle/>
          <a:p>
            <a:fld id="{76487AB4-3101-4A53-A6DC-7C1F00D14E82}" type="slidenum">
              <a:rPr lang="en-CA" smtClean="0"/>
              <a:t>7</a:t>
            </a:fld>
            <a:endParaRPr lang="en-CA"/>
          </a:p>
        </p:txBody>
      </p:sp>
      <p:graphicFrame>
        <p:nvGraphicFramePr>
          <p:cNvPr id="3" name="Diagram 2">
            <a:extLst>
              <a:ext uri="{FF2B5EF4-FFF2-40B4-BE49-F238E27FC236}">
                <a16:creationId xmlns:a16="http://schemas.microsoft.com/office/drawing/2014/main" id="{831B32C9-0C27-4BC5-A418-DE99189A281C}"/>
              </a:ext>
            </a:extLst>
          </p:cNvPr>
          <p:cNvGraphicFramePr/>
          <p:nvPr>
            <p:extLst>
              <p:ext uri="{D42A27DB-BD31-4B8C-83A1-F6EECF244321}">
                <p14:modId xmlns:p14="http://schemas.microsoft.com/office/powerpoint/2010/main" val="3696537187"/>
              </p:ext>
            </p:extLst>
          </p:nvPr>
        </p:nvGraphicFramePr>
        <p:xfrm>
          <a:off x="-396552" y="2289718"/>
          <a:ext cx="6552728" cy="4595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7021F6B-2A9E-464F-8E85-4EF00EC4FAC1}"/>
              </a:ext>
            </a:extLst>
          </p:cNvPr>
          <p:cNvSpPr txBox="1"/>
          <p:nvPr/>
        </p:nvSpPr>
        <p:spPr>
          <a:xfrm>
            <a:off x="5111552" y="4005064"/>
            <a:ext cx="4032448" cy="2862322"/>
          </a:xfrm>
          <a:prstGeom prst="rect">
            <a:avLst/>
          </a:prstGeom>
          <a:noFill/>
        </p:spPr>
        <p:txBody>
          <a:bodyPr wrap="square" rtlCol="0">
            <a:spAutoFit/>
          </a:bodyPr>
          <a:lstStyle/>
          <a:p>
            <a:r>
              <a:rPr lang="en-CA" sz="2400" dirty="0"/>
              <a:t>We’ll be talking mostly about ministries today…</a:t>
            </a:r>
          </a:p>
          <a:p>
            <a:endParaRPr lang="en-CA" sz="2400" dirty="0"/>
          </a:p>
          <a:p>
            <a:endParaRPr lang="en-CA" sz="2400" dirty="0"/>
          </a:p>
          <a:p>
            <a:pPr marL="285750" indent="-285750">
              <a:buFont typeface="Arial" panose="020B0604020202020204" pitchFamily="34" charset="0"/>
              <a:buChar char="•"/>
            </a:pPr>
            <a:endParaRPr lang="en-CA" sz="1400" dirty="0"/>
          </a:p>
          <a:p>
            <a:pPr marL="285750" indent="-285750">
              <a:buFont typeface="Arial" panose="020B0604020202020204" pitchFamily="34" charset="0"/>
              <a:buChar char="•"/>
            </a:pPr>
            <a:endParaRPr lang="en-CA" sz="1400" dirty="0"/>
          </a:p>
          <a:p>
            <a:pPr marL="285750" indent="-285750">
              <a:buFont typeface="Arial" panose="020B0604020202020204" pitchFamily="34" charset="0"/>
              <a:buChar char="•"/>
            </a:pPr>
            <a:endParaRPr lang="en-CA" sz="1400" dirty="0"/>
          </a:p>
          <a:p>
            <a:pPr marL="285750" indent="-285750">
              <a:buFont typeface="Arial" panose="020B0604020202020204" pitchFamily="34" charset="0"/>
              <a:buChar char="•"/>
            </a:pPr>
            <a:endParaRPr lang="en-CA" sz="1400" dirty="0"/>
          </a:p>
          <a:p>
            <a:pPr marL="285750" indent="-285750">
              <a:buFont typeface="Arial" panose="020B0604020202020204" pitchFamily="34" charset="0"/>
              <a:buChar char="•"/>
            </a:pPr>
            <a:endParaRPr lang="en-CA" sz="1400" dirty="0"/>
          </a:p>
          <a:p>
            <a:endParaRPr lang="en-CA" sz="1400" dirty="0"/>
          </a:p>
        </p:txBody>
      </p:sp>
    </p:spTree>
    <p:extLst>
      <p:ext uri="{BB962C8B-B14F-4D97-AF65-F5344CB8AC3E}">
        <p14:creationId xmlns:p14="http://schemas.microsoft.com/office/powerpoint/2010/main" val="1811769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9352FE-FD1E-443F-9D34-B98E0C776EBC}"/>
              </a:ext>
            </a:extLst>
          </p:cNvPr>
          <p:cNvSpPr>
            <a:spLocks noGrp="1"/>
          </p:cNvSpPr>
          <p:nvPr>
            <p:ph type="sldNum" sz="quarter" idx="12"/>
          </p:nvPr>
        </p:nvSpPr>
        <p:spPr/>
        <p:txBody>
          <a:bodyPr/>
          <a:lstStyle/>
          <a:p>
            <a:fld id="{76487AB4-3101-4A53-A6DC-7C1F00D14E82}" type="slidenum">
              <a:rPr lang="en-CA" smtClean="0"/>
              <a:t>70</a:t>
            </a:fld>
            <a:endParaRPr lang="en-CA"/>
          </a:p>
        </p:txBody>
      </p:sp>
      <p:pic>
        <p:nvPicPr>
          <p:cNvPr id="6" name="Picture 2" descr="logo">
            <a:extLst>
              <a:ext uri="{FF2B5EF4-FFF2-40B4-BE49-F238E27FC236}">
                <a16:creationId xmlns:a16="http://schemas.microsoft.com/office/drawing/2014/main" id="{207B5ECC-B187-4DEE-B617-E630A2ADE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633" y="1700808"/>
            <a:ext cx="5238750" cy="638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DB5CA6B-C903-4A48-A556-B16068200DC8}"/>
              </a:ext>
            </a:extLst>
          </p:cNvPr>
          <p:cNvPicPr>
            <a:picLocks noChangeAspect="1"/>
          </p:cNvPicPr>
          <p:nvPr/>
        </p:nvPicPr>
        <p:blipFill>
          <a:blip r:embed="rId3"/>
          <a:stretch>
            <a:fillRect/>
          </a:stretch>
        </p:blipFill>
        <p:spPr>
          <a:xfrm>
            <a:off x="1115616" y="2924944"/>
            <a:ext cx="3337607" cy="3350494"/>
          </a:xfrm>
          <a:prstGeom prst="rect">
            <a:avLst/>
          </a:prstGeom>
          <a:ln w="9525">
            <a:solidFill>
              <a:schemeClr val="tx1"/>
            </a:solidFill>
          </a:ln>
        </p:spPr>
      </p:pic>
      <p:pic>
        <p:nvPicPr>
          <p:cNvPr id="8" name="Picture 7">
            <a:extLst>
              <a:ext uri="{FF2B5EF4-FFF2-40B4-BE49-F238E27FC236}">
                <a16:creationId xmlns:a16="http://schemas.microsoft.com/office/drawing/2014/main" id="{CF0BE866-DC21-4B5D-BF40-416E38979A9B}"/>
              </a:ext>
            </a:extLst>
          </p:cNvPr>
          <p:cNvPicPr>
            <a:picLocks noChangeAspect="1"/>
          </p:cNvPicPr>
          <p:nvPr/>
        </p:nvPicPr>
        <p:blipFill>
          <a:blip r:embed="rId4"/>
          <a:stretch>
            <a:fillRect/>
          </a:stretch>
        </p:blipFill>
        <p:spPr>
          <a:xfrm>
            <a:off x="4814547" y="2924944"/>
            <a:ext cx="3477306" cy="3350494"/>
          </a:xfrm>
          <a:prstGeom prst="rect">
            <a:avLst/>
          </a:prstGeom>
          <a:ln w="9525">
            <a:solidFill>
              <a:schemeClr val="tx1"/>
            </a:solidFill>
          </a:ln>
        </p:spPr>
      </p:pic>
      <p:sp>
        <p:nvSpPr>
          <p:cNvPr id="2" name="Oval 1">
            <a:extLst>
              <a:ext uri="{FF2B5EF4-FFF2-40B4-BE49-F238E27FC236}">
                <a16:creationId xmlns:a16="http://schemas.microsoft.com/office/drawing/2014/main" id="{AE858719-95AC-48EC-B173-7ED1CA80F305}"/>
              </a:ext>
            </a:extLst>
          </p:cNvPr>
          <p:cNvSpPr/>
          <p:nvPr/>
        </p:nvSpPr>
        <p:spPr>
          <a:xfrm>
            <a:off x="4104928" y="2305881"/>
            <a:ext cx="4896544" cy="45886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75930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9352FE-FD1E-443F-9D34-B98E0C776EBC}"/>
              </a:ext>
            </a:extLst>
          </p:cNvPr>
          <p:cNvSpPr>
            <a:spLocks noGrp="1"/>
          </p:cNvSpPr>
          <p:nvPr>
            <p:ph type="sldNum" sz="quarter" idx="12"/>
          </p:nvPr>
        </p:nvSpPr>
        <p:spPr/>
        <p:txBody>
          <a:bodyPr/>
          <a:lstStyle/>
          <a:p>
            <a:fld id="{76487AB4-3101-4A53-A6DC-7C1F00D14E82}" type="slidenum">
              <a:rPr lang="en-CA" smtClean="0"/>
              <a:t>71</a:t>
            </a:fld>
            <a:endParaRPr lang="en-CA"/>
          </a:p>
        </p:txBody>
      </p:sp>
      <p:pic>
        <p:nvPicPr>
          <p:cNvPr id="6" name="Picture 2" descr="logo">
            <a:extLst>
              <a:ext uri="{FF2B5EF4-FFF2-40B4-BE49-F238E27FC236}">
                <a16:creationId xmlns:a16="http://schemas.microsoft.com/office/drawing/2014/main" id="{207B5ECC-B187-4DEE-B617-E630A2ADE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633" y="1700808"/>
            <a:ext cx="5238750" cy="638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F0BE866-DC21-4B5D-BF40-416E38979A9B}"/>
              </a:ext>
            </a:extLst>
          </p:cNvPr>
          <p:cNvPicPr>
            <a:picLocks noChangeAspect="1"/>
          </p:cNvPicPr>
          <p:nvPr/>
        </p:nvPicPr>
        <p:blipFill>
          <a:blip r:embed="rId3"/>
          <a:stretch>
            <a:fillRect/>
          </a:stretch>
        </p:blipFill>
        <p:spPr>
          <a:xfrm>
            <a:off x="693912" y="3274034"/>
            <a:ext cx="2316736" cy="2232248"/>
          </a:xfrm>
          <a:prstGeom prst="rect">
            <a:avLst/>
          </a:prstGeom>
          <a:ln w="9525">
            <a:solidFill>
              <a:schemeClr val="tx1"/>
            </a:solidFill>
          </a:ln>
        </p:spPr>
      </p:pic>
      <p:sp>
        <p:nvSpPr>
          <p:cNvPr id="9" name="Content Placeholder 2">
            <a:extLst>
              <a:ext uri="{FF2B5EF4-FFF2-40B4-BE49-F238E27FC236}">
                <a16:creationId xmlns:a16="http://schemas.microsoft.com/office/drawing/2014/main" id="{4E22E942-9F19-45F4-AEFF-D29B42AD666F}"/>
              </a:ext>
            </a:extLst>
          </p:cNvPr>
          <p:cNvSpPr>
            <a:spLocks noGrp="1"/>
          </p:cNvSpPr>
          <p:nvPr>
            <p:ph idx="1"/>
          </p:nvPr>
        </p:nvSpPr>
        <p:spPr>
          <a:xfrm>
            <a:off x="3347864" y="3284984"/>
            <a:ext cx="5122912" cy="2697163"/>
          </a:xfrm>
        </p:spPr>
        <p:txBody>
          <a:bodyPr>
            <a:normAutofit fontScale="85000" lnSpcReduction="10000"/>
          </a:bodyPr>
          <a:lstStyle/>
          <a:p>
            <a:pPr marL="0" indent="0">
              <a:buNone/>
            </a:pPr>
            <a:r>
              <a:rPr lang="en-CA" b="1" dirty="0"/>
              <a:t>For Vendors…</a:t>
            </a:r>
          </a:p>
          <a:p>
            <a:r>
              <a:rPr lang="en-CA" dirty="0"/>
              <a:t>How to use BC Bid for Vendors</a:t>
            </a:r>
          </a:p>
          <a:p>
            <a:r>
              <a:rPr lang="en-CA" dirty="0"/>
              <a:t>Respond to Opportunities</a:t>
            </a:r>
          </a:p>
          <a:p>
            <a:r>
              <a:rPr lang="en-CA" dirty="0"/>
              <a:t>Contract Award</a:t>
            </a:r>
          </a:p>
          <a:p>
            <a:r>
              <a:rPr lang="en-CA" dirty="0"/>
              <a:t>Vendor Concerns and Complaints</a:t>
            </a:r>
          </a:p>
          <a:p>
            <a:r>
              <a:rPr lang="en-CA" dirty="0"/>
              <a:t>Learning and Supports</a:t>
            </a:r>
          </a:p>
        </p:txBody>
      </p:sp>
    </p:spTree>
    <p:extLst>
      <p:ext uri="{BB962C8B-B14F-4D97-AF65-F5344CB8AC3E}">
        <p14:creationId xmlns:p14="http://schemas.microsoft.com/office/powerpoint/2010/main" val="6263219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9352FE-FD1E-443F-9D34-B98E0C776EBC}"/>
              </a:ext>
            </a:extLst>
          </p:cNvPr>
          <p:cNvSpPr>
            <a:spLocks noGrp="1"/>
          </p:cNvSpPr>
          <p:nvPr>
            <p:ph type="sldNum" sz="quarter" idx="12"/>
          </p:nvPr>
        </p:nvSpPr>
        <p:spPr/>
        <p:txBody>
          <a:bodyPr/>
          <a:lstStyle/>
          <a:p>
            <a:fld id="{76487AB4-3101-4A53-A6DC-7C1F00D14E82}" type="slidenum">
              <a:rPr lang="en-CA" smtClean="0"/>
              <a:t>72</a:t>
            </a:fld>
            <a:endParaRPr lang="en-CA"/>
          </a:p>
        </p:txBody>
      </p:sp>
      <p:pic>
        <p:nvPicPr>
          <p:cNvPr id="6" name="Picture 2" descr="logo">
            <a:extLst>
              <a:ext uri="{FF2B5EF4-FFF2-40B4-BE49-F238E27FC236}">
                <a16:creationId xmlns:a16="http://schemas.microsoft.com/office/drawing/2014/main" id="{207B5ECC-B187-4DEE-B617-E630A2ADE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633" y="1700808"/>
            <a:ext cx="5238750" cy="638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DB5CA6B-C903-4A48-A556-B16068200DC8}"/>
              </a:ext>
            </a:extLst>
          </p:cNvPr>
          <p:cNvPicPr>
            <a:picLocks noChangeAspect="1"/>
          </p:cNvPicPr>
          <p:nvPr/>
        </p:nvPicPr>
        <p:blipFill>
          <a:blip r:embed="rId3"/>
          <a:stretch>
            <a:fillRect/>
          </a:stretch>
        </p:blipFill>
        <p:spPr>
          <a:xfrm>
            <a:off x="1115616" y="2924944"/>
            <a:ext cx="3337607" cy="3350494"/>
          </a:xfrm>
          <a:prstGeom prst="rect">
            <a:avLst/>
          </a:prstGeom>
          <a:ln w="9525">
            <a:solidFill>
              <a:schemeClr val="tx1"/>
            </a:solidFill>
          </a:ln>
        </p:spPr>
      </p:pic>
      <p:pic>
        <p:nvPicPr>
          <p:cNvPr id="8" name="Picture 7">
            <a:extLst>
              <a:ext uri="{FF2B5EF4-FFF2-40B4-BE49-F238E27FC236}">
                <a16:creationId xmlns:a16="http://schemas.microsoft.com/office/drawing/2014/main" id="{CF0BE866-DC21-4B5D-BF40-416E38979A9B}"/>
              </a:ext>
            </a:extLst>
          </p:cNvPr>
          <p:cNvPicPr>
            <a:picLocks noChangeAspect="1"/>
          </p:cNvPicPr>
          <p:nvPr/>
        </p:nvPicPr>
        <p:blipFill>
          <a:blip r:embed="rId4"/>
          <a:stretch>
            <a:fillRect/>
          </a:stretch>
        </p:blipFill>
        <p:spPr>
          <a:xfrm>
            <a:off x="4814547" y="2924944"/>
            <a:ext cx="3477306" cy="3350494"/>
          </a:xfrm>
          <a:prstGeom prst="rect">
            <a:avLst/>
          </a:prstGeom>
          <a:ln w="9525">
            <a:solidFill>
              <a:schemeClr val="tx1"/>
            </a:solidFill>
          </a:ln>
        </p:spPr>
      </p:pic>
      <p:sp>
        <p:nvSpPr>
          <p:cNvPr id="9" name="Oval 8">
            <a:extLst>
              <a:ext uri="{FF2B5EF4-FFF2-40B4-BE49-F238E27FC236}">
                <a16:creationId xmlns:a16="http://schemas.microsoft.com/office/drawing/2014/main" id="{FD6A3FA3-DBE1-4EC4-902A-31FFA32BCFC9}"/>
              </a:ext>
            </a:extLst>
          </p:cNvPr>
          <p:cNvSpPr/>
          <p:nvPr/>
        </p:nvSpPr>
        <p:spPr>
          <a:xfrm>
            <a:off x="251520" y="2305881"/>
            <a:ext cx="4896544" cy="45886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476623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64F5-4A0F-4763-988B-4E98F78B8FA8}"/>
              </a:ext>
            </a:extLst>
          </p:cNvPr>
          <p:cNvSpPr>
            <a:spLocks noGrp="1"/>
          </p:cNvSpPr>
          <p:nvPr>
            <p:ph type="ctrTitle"/>
          </p:nvPr>
        </p:nvSpPr>
        <p:spPr/>
        <p:txBody>
          <a:bodyPr/>
          <a:lstStyle/>
          <a:p>
            <a:r>
              <a:rPr lang="en-CA" dirty="0"/>
              <a:t>Questions?</a:t>
            </a:r>
          </a:p>
        </p:txBody>
      </p:sp>
      <p:sp>
        <p:nvSpPr>
          <p:cNvPr id="4" name="Slide Number Placeholder 3">
            <a:extLst>
              <a:ext uri="{FF2B5EF4-FFF2-40B4-BE49-F238E27FC236}">
                <a16:creationId xmlns:a16="http://schemas.microsoft.com/office/drawing/2014/main" id="{238BB957-C95D-440C-90A5-4D3A4548344B}"/>
              </a:ext>
            </a:extLst>
          </p:cNvPr>
          <p:cNvSpPr>
            <a:spLocks noGrp="1"/>
          </p:cNvSpPr>
          <p:nvPr>
            <p:ph type="sldNum" sz="quarter" idx="12"/>
          </p:nvPr>
        </p:nvSpPr>
        <p:spPr/>
        <p:txBody>
          <a:bodyPr/>
          <a:lstStyle/>
          <a:p>
            <a:fld id="{76487AB4-3101-4A53-A6DC-7C1F00D14E82}" type="slidenum">
              <a:rPr lang="en-CA" smtClean="0"/>
              <a:t>73</a:t>
            </a:fld>
            <a:endParaRPr lang="en-CA"/>
          </a:p>
        </p:txBody>
      </p:sp>
      <p:sp>
        <p:nvSpPr>
          <p:cNvPr id="5" name="Title 1">
            <a:extLst>
              <a:ext uri="{FF2B5EF4-FFF2-40B4-BE49-F238E27FC236}">
                <a16:creationId xmlns:a16="http://schemas.microsoft.com/office/drawing/2014/main" id="{81650FDE-3BA4-4807-8E2A-E9002EE2A7EE}"/>
              </a:ext>
            </a:extLst>
          </p:cNvPr>
          <p:cNvSpPr txBox="1">
            <a:spLocks/>
          </p:cNvSpPr>
          <p:nvPr/>
        </p:nvSpPr>
        <p:spPr>
          <a:xfrm>
            <a:off x="685800" y="3587214"/>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2"/>
                </a:solidFill>
                <a:latin typeface="Myriad Pro Light" panose="020B0403030403020204" pitchFamily="34" charset="0"/>
                <a:ea typeface="+mj-ea"/>
                <a:cs typeface="+mj-cs"/>
              </a:defRPr>
            </a:lvl1pPr>
          </a:lstStyle>
          <a:p>
            <a:endParaRPr lang="en-CA" dirty="0"/>
          </a:p>
        </p:txBody>
      </p:sp>
    </p:spTree>
    <p:extLst>
      <p:ext uri="{BB962C8B-B14F-4D97-AF65-F5344CB8AC3E}">
        <p14:creationId xmlns:p14="http://schemas.microsoft.com/office/powerpoint/2010/main" val="4015337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5F50-8E09-B54F-A3F2-DCB6AC5AC3C5}"/>
              </a:ext>
            </a:extLst>
          </p:cNvPr>
          <p:cNvSpPr>
            <a:spLocks noGrp="1"/>
          </p:cNvSpPr>
          <p:nvPr>
            <p:ph type="ctrTitle"/>
          </p:nvPr>
        </p:nvSpPr>
        <p:spPr/>
        <p:txBody>
          <a:bodyPr>
            <a:normAutofit/>
          </a:bodyPr>
          <a:lstStyle/>
          <a:p>
            <a:r>
              <a:rPr lang="en-US" dirty="0">
                <a:ea typeface="Lucida Grande"/>
              </a:rPr>
              <a:t>Doing Business with the Province of British Columbia </a:t>
            </a:r>
            <a:endParaRPr lang="en-US" dirty="0"/>
          </a:p>
        </p:txBody>
      </p:sp>
      <p:sp>
        <p:nvSpPr>
          <p:cNvPr id="4" name="Slide Number Placeholder 3">
            <a:extLst>
              <a:ext uri="{FF2B5EF4-FFF2-40B4-BE49-F238E27FC236}">
                <a16:creationId xmlns:a16="http://schemas.microsoft.com/office/drawing/2014/main" id="{A9E4CB1C-DCFF-4BF6-A155-1C3DA1C25C17}"/>
              </a:ext>
            </a:extLst>
          </p:cNvPr>
          <p:cNvSpPr>
            <a:spLocks noGrp="1"/>
          </p:cNvSpPr>
          <p:nvPr>
            <p:ph type="sldNum" sz="quarter" idx="12"/>
          </p:nvPr>
        </p:nvSpPr>
        <p:spPr/>
        <p:txBody>
          <a:bodyPr/>
          <a:lstStyle/>
          <a:p>
            <a:fld id="{76487AB4-3101-4A53-A6DC-7C1F00D14E82}" type="slidenum">
              <a:rPr lang="en-CA" smtClean="0"/>
              <a:t>74</a:t>
            </a:fld>
            <a:endParaRPr lang="en-CA"/>
          </a:p>
        </p:txBody>
      </p:sp>
      <p:sp>
        <p:nvSpPr>
          <p:cNvPr id="5" name="Title 1">
            <a:extLst>
              <a:ext uri="{FF2B5EF4-FFF2-40B4-BE49-F238E27FC236}">
                <a16:creationId xmlns:a16="http://schemas.microsoft.com/office/drawing/2014/main" id="{8E62BA6C-8A9E-4DB8-AF68-C43ECD3FB913}"/>
              </a:ext>
            </a:extLst>
          </p:cNvPr>
          <p:cNvSpPr txBox="1">
            <a:spLocks/>
          </p:cNvSpPr>
          <p:nvPr/>
        </p:nvSpPr>
        <p:spPr>
          <a:xfrm>
            <a:off x="3635896" y="4741175"/>
            <a:ext cx="6454140" cy="1065679"/>
          </a:xfrm>
          <a:prstGeom prst="rect">
            <a:avLst/>
          </a:prstGeom>
        </p:spPr>
        <p:txBody>
          <a:bodyPr vert="horz" lIns="91440" tIns="45720" rIns="91440" bIns="45720" rtlCol="0" anchor="b">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b="1" dirty="0"/>
              <a:t>Kai Robinson</a:t>
            </a:r>
          </a:p>
          <a:p>
            <a:r>
              <a:rPr lang="en-US" sz="1600" dirty="0"/>
              <a:t>Director </a:t>
            </a:r>
          </a:p>
          <a:p>
            <a:r>
              <a:rPr lang="en-US" sz="1600" dirty="0"/>
              <a:t>Strategy and Transformation Branch</a:t>
            </a:r>
          </a:p>
          <a:p>
            <a:r>
              <a:rPr lang="en-US" sz="1600" dirty="0"/>
              <a:t>Ministry of Citizens’ Services</a:t>
            </a:r>
          </a:p>
          <a:p>
            <a:r>
              <a:rPr lang="en-US" sz="1600" dirty="0">
                <a:hlinkClick r:id="rId2"/>
              </a:rPr>
              <a:t>Kai.Robinson@gov.bc.ca</a:t>
            </a:r>
            <a:endParaRPr lang="en-US" sz="1600" dirty="0"/>
          </a:p>
          <a:p>
            <a:endParaRPr lang="en-US" sz="1600" dirty="0"/>
          </a:p>
          <a:p>
            <a:pPr algn="l"/>
            <a:endParaRPr lang="en-CA" b="1" dirty="0"/>
          </a:p>
        </p:txBody>
      </p:sp>
      <p:pic>
        <p:nvPicPr>
          <p:cNvPr id="6" name="Picture 5">
            <a:extLst>
              <a:ext uri="{FF2B5EF4-FFF2-40B4-BE49-F238E27FC236}">
                <a16:creationId xmlns:a16="http://schemas.microsoft.com/office/drawing/2014/main" id="{5A0DC6E0-B236-4370-B075-CD5C8B49AD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69" r="16215"/>
          <a:stretch/>
        </p:blipFill>
        <p:spPr>
          <a:xfrm>
            <a:off x="1991805" y="4074181"/>
            <a:ext cx="1451937" cy="1731083"/>
          </a:xfrm>
          <a:prstGeom prst="rect">
            <a:avLst/>
          </a:prstGeom>
          <a:ln w="571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07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64F5-4A0F-4763-988B-4E98F78B8FA8}"/>
              </a:ext>
            </a:extLst>
          </p:cNvPr>
          <p:cNvSpPr>
            <a:spLocks noGrp="1"/>
          </p:cNvSpPr>
          <p:nvPr>
            <p:ph type="ctrTitle"/>
          </p:nvPr>
        </p:nvSpPr>
        <p:spPr/>
        <p:txBody>
          <a:bodyPr/>
          <a:lstStyle/>
          <a:p>
            <a:r>
              <a:rPr lang="en-CA" dirty="0"/>
              <a:t>What is procurement?</a:t>
            </a:r>
          </a:p>
        </p:txBody>
      </p:sp>
      <p:sp>
        <p:nvSpPr>
          <p:cNvPr id="4" name="Slide Number Placeholder 3">
            <a:extLst>
              <a:ext uri="{FF2B5EF4-FFF2-40B4-BE49-F238E27FC236}">
                <a16:creationId xmlns:a16="http://schemas.microsoft.com/office/drawing/2014/main" id="{238BB957-C95D-440C-90A5-4D3A4548344B}"/>
              </a:ext>
            </a:extLst>
          </p:cNvPr>
          <p:cNvSpPr>
            <a:spLocks noGrp="1"/>
          </p:cNvSpPr>
          <p:nvPr>
            <p:ph type="sldNum" sz="quarter" idx="12"/>
          </p:nvPr>
        </p:nvSpPr>
        <p:spPr/>
        <p:txBody>
          <a:bodyPr/>
          <a:lstStyle/>
          <a:p>
            <a:fld id="{76487AB4-3101-4A53-A6DC-7C1F00D14E82}" type="slidenum">
              <a:rPr lang="en-CA" smtClean="0"/>
              <a:t>8</a:t>
            </a:fld>
            <a:endParaRPr lang="en-CA"/>
          </a:p>
        </p:txBody>
      </p:sp>
    </p:spTree>
    <p:extLst>
      <p:ext uri="{BB962C8B-B14F-4D97-AF65-F5344CB8AC3E}">
        <p14:creationId xmlns:p14="http://schemas.microsoft.com/office/powerpoint/2010/main" val="286886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E4C5-189D-407C-BD1A-86A4A8E351C5}"/>
              </a:ext>
            </a:extLst>
          </p:cNvPr>
          <p:cNvSpPr>
            <a:spLocks noGrp="1"/>
          </p:cNvSpPr>
          <p:nvPr>
            <p:ph type="title"/>
          </p:nvPr>
        </p:nvSpPr>
        <p:spPr/>
        <p:txBody>
          <a:bodyPr/>
          <a:lstStyle/>
          <a:p>
            <a:r>
              <a:rPr lang="en-CA" dirty="0"/>
              <a:t>What is Procurement?</a:t>
            </a:r>
          </a:p>
        </p:txBody>
      </p:sp>
      <p:sp>
        <p:nvSpPr>
          <p:cNvPr id="3" name="Content Placeholder 2">
            <a:extLst>
              <a:ext uri="{FF2B5EF4-FFF2-40B4-BE49-F238E27FC236}">
                <a16:creationId xmlns:a16="http://schemas.microsoft.com/office/drawing/2014/main" id="{1AB6DB9A-A473-4EFD-928C-5E07FA0285D2}"/>
              </a:ext>
            </a:extLst>
          </p:cNvPr>
          <p:cNvSpPr>
            <a:spLocks noGrp="1"/>
          </p:cNvSpPr>
          <p:nvPr>
            <p:ph idx="1"/>
          </p:nvPr>
        </p:nvSpPr>
        <p:spPr/>
        <p:txBody>
          <a:bodyPr>
            <a:normAutofit lnSpcReduction="10000"/>
          </a:bodyPr>
          <a:lstStyle/>
          <a:p>
            <a:pPr marL="0" indent="0">
              <a:buNone/>
            </a:pPr>
            <a:r>
              <a:rPr lang="en-CA" dirty="0"/>
              <a:t>Procurement is:</a:t>
            </a:r>
          </a:p>
          <a:p>
            <a:pPr marL="0" indent="0">
              <a:buNone/>
            </a:pPr>
            <a:endParaRPr lang="en-CA" dirty="0"/>
          </a:p>
          <a:p>
            <a:r>
              <a:rPr lang="en-CA" dirty="0"/>
              <a:t>The process by which government acquires goods, services, and construction from the vendor marketplace</a:t>
            </a:r>
          </a:p>
          <a:p>
            <a:endParaRPr lang="en-CA" sz="2400" dirty="0"/>
          </a:p>
          <a:p>
            <a:r>
              <a:rPr lang="en-CA" dirty="0"/>
              <a:t>A critical tool for the delivery of government services and fulfilling mandate objectives</a:t>
            </a:r>
          </a:p>
          <a:p>
            <a:endParaRPr lang="en-CA" dirty="0"/>
          </a:p>
        </p:txBody>
      </p:sp>
      <p:sp>
        <p:nvSpPr>
          <p:cNvPr id="4" name="Slide Number Placeholder 3">
            <a:extLst>
              <a:ext uri="{FF2B5EF4-FFF2-40B4-BE49-F238E27FC236}">
                <a16:creationId xmlns:a16="http://schemas.microsoft.com/office/drawing/2014/main" id="{D2354EB9-A61B-4B17-AEEA-CA55FCB12FF7}"/>
              </a:ext>
            </a:extLst>
          </p:cNvPr>
          <p:cNvSpPr>
            <a:spLocks noGrp="1"/>
          </p:cNvSpPr>
          <p:nvPr>
            <p:ph type="sldNum" sz="quarter" idx="12"/>
          </p:nvPr>
        </p:nvSpPr>
        <p:spPr/>
        <p:txBody>
          <a:bodyPr/>
          <a:lstStyle/>
          <a:p>
            <a:fld id="{76487AB4-3101-4A53-A6DC-7C1F00D14E82}" type="slidenum">
              <a:rPr lang="en-CA" smtClean="0"/>
              <a:t>9</a:t>
            </a:fld>
            <a:endParaRPr lang="en-CA"/>
          </a:p>
        </p:txBody>
      </p:sp>
    </p:spTree>
    <p:extLst>
      <p:ext uri="{BB962C8B-B14F-4D97-AF65-F5344CB8AC3E}">
        <p14:creationId xmlns:p14="http://schemas.microsoft.com/office/powerpoint/2010/main" val="576351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25978E3BD8BB47BDF289D1066BB807" ma:contentTypeVersion="0" ma:contentTypeDescription="Create a new document." ma:contentTypeScope="" ma:versionID="2732ebefeb31711807b63a7a80b92f8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747514-EBD9-4AEF-822A-948AF5FC262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917E02E-5D05-4D15-AD3C-E6FA891AC916}">
  <ds:schemaRefs>
    <ds:schemaRef ds:uri="http://schemas.microsoft.com/sharepoint/v3/contenttype/forms"/>
  </ds:schemaRefs>
</ds:datastoreItem>
</file>

<file path=customXml/itemProps3.xml><?xml version="1.0" encoding="utf-8"?>
<ds:datastoreItem xmlns:ds="http://schemas.openxmlformats.org/officeDocument/2006/customXml" ds:itemID="{9311D057-526C-461A-A2BA-59FA344D7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14709</TotalTime>
  <Words>3039</Words>
  <Application>Microsoft Office PowerPoint</Application>
  <PresentationFormat>On-screen Show (4:3)</PresentationFormat>
  <Paragraphs>761</Paragraphs>
  <Slides>74</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74</vt:i4>
      </vt:variant>
    </vt:vector>
  </HeadingPairs>
  <TitlesOfParts>
    <vt:vector size="81" baseType="lpstr">
      <vt:lpstr>Arial</vt:lpstr>
      <vt:lpstr>BC Sans</vt:lpstr>
      <vt:lpstr>Calibri</vt:lpstr>
      <vt:lpstr>Calibri Light</vt:lpstr>
      <vt:lpstr>Myriad Pro Light</vt:lpstr>
      <vt:lpstr>Office Theme</vt:lpstr>
      <vt:lpstr>Custom Design</vt:lpstr>
      <vt:lpstr>Doing Business with the Province of British Columbia </vt:lpstr>
      <vt:lpstr>Agenda</vt:lpstr>
      <vt:lpstr>Some Caveats…</vt:lpstr>
      <vt:lpstr>What is the Province of British Columbia?</vt:lpstr>
      <vt:lpstr>What is the Province of British Columbia?</vt:lpstr>
      <vt:lpstr>What is the Province of British Columbia?</vt:lpstr>
      <vt:lpstr>What is the Province of British Columbia?</vt:lpstr>
      <vt:lpstr>What is procurement?</vt:lpstr>
      <vt:lpstr>What is Procurement?</vt:lpstr>
      <vt:lpstr>What does the Province buy?</vt:lpstr>
      <vt:lpstr>What does the Province buy?</vt:lpstr>
      <vt:lpstr>What does the Province buy?</vt:lpstr>
      <vt:lpstr>What does the Province buy?</vt:lpstr>
      <vt:lpstr>What does the Province buy?</vt:lpstr>
      <vt:lpstr>What does the Province buy?</vt:lpstr>
      <vt:lpstr>What does the Province buy?</vt:lpstr>
      <vt:lpstr>How does the Province buy?</vt:lpstr>
      <vt:lpstr>How does the Province buy?</vt:lpstr>
      <vt:lpstr>How does the Province buy?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Posting Types on BC Bid</vt:lpstr>
      <vt:lpstr>Common Posting Types on BC Bid</vt:lpstr>
      <vt:lpstr>Common Posting Types on BC Bid</vt:lpstr>
      <vt:lpstr>Common Posting Types on BC Bid</vt:lpstr>
      <vt:lpstr>Common Posting Types on BC Bid</vt:lpstr>
      <vt:lpstr>Common Posting Types on BC Bid</vt:lpstr>
      <vt:lpstr>Common Posting Types on BC Bid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Registering on BC Bid</vt:lpstr>
      <vt:lpstr>PowerPoint Presentation</vt:lpstr>
      <vt:lpstr>How does the Province buy?</vt:lpstr>
      <vt:lpstr>How does the Province buy?</vt:lpstr>
      <vt:lpstr>Corporate Supply Arrangements</vt:lpstr>
      <vt:lpstr>How does the Province buy?</vt:lpstr>
      <vt:lpstr>Competitive Processes</vt:lpstr>
      <vt:lpstr>Competitive Processes</vt:lpstr>
      <vt:lpstr>Competitive Processes</vt:lpstr>
      <vt:lpstr>How does the Province buy?</vt:lpstr>
      <vt:lpstr>Notice of Intent </vt:lpstr>
      <vt:lpstr>Tips for responding to Requests for Proposals</vt:lpstr>
      <vt:lpstr>Common Posting Types on BC Bid</vt:lpstr>
      <vt:lpstr>Common Posting Types on BC Bid</vt:lpstr>
      <vt:lpstr>Common Posting Types on BC Bid</vt:lpstr>
      <vt:lpstr>Common Posting Types on BC Bid</vt:lpstr>
      <vt:lpstr>But first, some more caveats…</vt:lpstr>
      <vt:lpstr>PowerPoint Presentation</vt:lpstr>
      <vt:lpstr>PowerPoint Presentation</vt:lpstr>
      <vt:lpstr>PowerPoint Presentation</vt:lpstr>
      <vt:lpstr>Types of Criteria</vt:lpstr>
      <vt:lpstr>PowerPoint Presentation</vt:lpstr>
      <vt:lpstr>PowerPoint Presentation</vt:lpstr>
      <vt:lpstr>Where to find more Information?</vt:lpstr>
      <vt:lpstr>PowerPoint Presentation</vt:lpstr>
      <vt:lpstr>PowerPoint Presentation</vt:lpstr>
      <vt:lpstr>PowerPoint Presentation</vt:lpstr>
      <vt:lpstr>PowerPoint Presentation</vt:lpstr>
      <vt:lpstr>PowerPoint Presentation</vt:lpstr>
      <vt:lpstr>Questions?</vt:lpstr>
      <vt:lpstr>Doing Business with the Province of British Columbia </vt:lpstr>
    </vt:vector>
  </TitlesOfParts>
  <Company>Province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Briefing for XXX Date</dc:title>
  <dc:creator>Bissonnette, Joy MTIC:EX</dc:creator>
  <cp:lastModifiedBy>Robinson, Kai W CITZ:EX</cp:lastModifiedBy>
  <cp:revision>502</cp:revision>
  <cp:lastPrinted>2017-07-21T19:37:14Z</cp:lastPrinted>
  <dcterms:created xsi:type="dcterms:W3CDTF">2017-07-21T19:27:16Z</dcterms:created>
  <dcterms:modified xsi:type="dcterms:W3CDTF">2020-11-30T22:08:18Z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0x010100DF25978E3BD8BB47BDF289D1066BB807</vt:lpwstr>
  </property>
</Properties>
</file>