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28"/>
  </p:notesMasterIdLst>
  <p:handoutMasterIdLst>
    <p:handoutMasterId r:id="rId29"/>
  </p:handoutMasterIdLst>
  <p:sldIdLst>
    <p:sldId id="314" r:id="rId3"/>
    <p:sldId id="316" r:id="rId4"/>
    <p:sldId id="318" r:id="rId5"/>
    <p:sldId id="317" r:id="rId6"/>
    <p:sldId id="325" r:id="rId7"/>
    <p:sldId id="320" r:id="rId8"/>
    <p:sldId id="333" r:id="rId9"/>
    <p:sldId id="334" r:id="rId10"/>
    <p:sldId id="319" r:id="rId11"/>
    <p:sldId id="345" r:id="rId12"/>
    <p:sldId id="346" r:id="rId13"/>
    <p:sldId id="321" r:id="rId14"/>
    <p:sldId id="335" r:id="rId15"/>
    <p:sldId id="347" r:id="rId16"/>
    <p:sldId id="337" r:id="rId17"/>
    <p:sldId id="340" r:id="rId18"/>
    <p:sldId id="349" r:id="rId19"/>
    <p:sldId id="350" r:id="rId20"/>
    <p:sldId id="336" r:id="rId21"/>
    <p:sldId id="339" r:id="rId22"/>
    <p:sldId id="348" r:id="rId23"/>
    <p:sldId id="322" r:id="rId24"/>
    <p:sldId id="342" r:id="rId25"/>
    <p:sldId id="344" r:id="rId26"/>
    <p:sldId id="327" r:id="rId27"/>
  </p:sldIdLst>
  <p:sldSz cx="9144000" cy="5143500" type="screen16x9"/>
  <p:notesSz cx="7023100" cy="93091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D2"/>
    <a:srgbClr val="005072"/>
    <a:srgbClr val="77B800"/>
    <a:srgbClr val="BED600"/>
    <a:srgbClr val="719500"/>
    <a:srgbClr val="5F6A72"/>
    <a:srgbClr val="FF7900"/>
    <a:srgbClr val="A50069"/>
    <a:srgbClr val="C05017"/>
    <a:srgbClr val="D4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63400" autoAdjust="0"/>
  </p:normalViewPr>
  <p:slideViewPr>
    <p:cSldViewPr>
      <p:cViewPr varScale="1">
        <p:scale>
          <a:sx n="96" d="100"/>
          <a:sy n="96" d="100"/>
        </p:scale>
        <p:origin x="1656" y="78"/>
      </p:cViewPr>
      <p:guideLst>
        <p:guide orient="horz" pos="1620"/>
        <p:guide pos="2880"/>
        <p:guide orient="horz" pos="350"/>
        <p:guide orient="horz" pos="940"/>
        <p:guide orient="horz" pos="2935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673D7D-606E-4704-8FAB-089A0546B34A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F2AF2C7-EC74-45D5-8E80-EDC400CCB59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51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639" y="0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AA7A-9A0B-4B42-A0D7-D84671EF7CA4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31" y="4420982"/>
            <a:ext cx="5619438" cy="41895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962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639" y="8841962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93F5-386D-46C1-AED3-8A7E51F8910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964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995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1094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1600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568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079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179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3086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sz="2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785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10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6693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099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042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algn="l" defTabSz="914400"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997">
              <a:defRPr/>
            </a:pPr>
            <a:fld id="{C33E93F5-386D-46C1-AED3-8A7E51F89105}" type="slidenum">
              <a:rPr lang="en-CA">
                <a:solidFill>
                  <a:prstClr val="black"/>
                </a:solidFill>
              </a:rPr>
              <a:pPr defTabSz="930997">
                <a:defRPr/>
              </a:pPr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51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6840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3332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932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011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67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63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9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77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323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452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434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E93F5-386D-46C1-AED3-8A7E51F8910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820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7099E1-DF10-2B41-8532-CAA5267F1F05}"/>
              </a:ext>
            </a:extLst>
          </p:cNvPr>
          <p:cNvSpPr/>
          <p:nvPr userDrawn="1"/>
        </p:nvSpPr>
        <p:spPr>
          <a:xfrm>
            <a:off x="555453" y="2486498"/>
            <a:ext cx="1496267" cy="79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2839334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186286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67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C9F18CE-2759-7845-B2CF-3C394A07B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504950"/>
            <a:ext cx="7632848" cy="28595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A4F9AA-7CFA-3E45-A6C5-88CCE63E1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441122"/>
            <a:ext cx="8219256" cy="569218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Text content slide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06B7A1-3531-4A43-95D8-D9F7A67C4654}"/>
              </a:ext>
            </a:extLst>
          </p:cNvPr>
          <p:cNvCxnSpPr>
            <a:cxnSpLocks/>
          </p:cNvCxnSpPr>
          <p:nvPr userDrawn="1"/>
        </p:nvCxnSpPr>
        <p:spPr>
          <a:xfrm>
            <a:off x="560266" y="1059582"/>
            <a:ext cx="80234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0F159A9-957B-FC4E-A2AD-3E6A96164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48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4ECA700-3632-814E-AB1D-75F15F64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48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3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 userDrawn="1"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35837"/>
            <a:ext cx="3628206" cy="290812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535837"/>
            <a:ext cx="3628206" cy="290812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441122"/>
            <a:ext cx="3628206" cy="569218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7A2D19-1116-C84A-B924-7BE0A77CCD2C}"/>
              </a:ext>
            </a:extLst>
          </p:cNvPr>
          <p:cNvCxnSpPr>
            <a:cxnSpLocks/>
          </p:cNvCxnSpPr>
          <p:nvPr userDrawn="1"/>
        </p:nvCxnSpPr>
        <p:spPr>
          <a:xfrm>
            <a:off x="5132266" y="1059582"/>
            <a:ext cx="34514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6886E5-3998-DB46-B647-0C5B0CCFFCC3}"/>
              </a:ext>
            </a:extLst>
          </p:cNvPr>
          <p:cNvCxnSpPr>
            <a:cxnSpLocks/>
          </p:cNvCxnSpPr>
          <p:nvPr userDrawn="1"/>
        </p:nvCxnSpPr>
        <p:spPr>
          <a:xfrm>
            <a:off x="560266" y="1052943"/>
            <a:ext cx="34514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39261"/>
            <a:ext cx="3628206" cy="575469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53" name="Slide Number Placeholder 1">
            <a:extLst>
              <a:ext uri="{FF2B5EF4-FFF2-40B4-BE49-F238E27FC236}">
                <a16:creationId xmlns:a16="http://schemas.microsoft.com/office/drawing/2014/main" id="{5F3E3FA1-80BF-F740-8EF5-85A3F6826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48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3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 userDrawn="1"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35837"/>
            <a:ext cx="3628206" cy="290812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535837"/>
            <a:ext cx="3628206" cy="290812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441122"/>
            <a:ext cx="3628206" cy="569218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7A2D19-1116-C84A-B924-7BE0A77CCD2C}"/>
              </a:ext>
            </a:extLst>
          </p:cNvPr>
          <p:cNvCxnSpPr>
            <a:cxnSpLocks/>
          </p:cNvCxnSpPr>
          <p:nvPr userDrawn="1"/>
        </p:nvCxnSpPr>
        <p:spPr>
          <a:xfrm>
            <a:off x="5132266" y="1059582"/>
            <a:ext cx="345146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6886E5-3998-DB46-B647-0C5B0CCFFCC3}"/>
              </a:ext>
            </a:extLst>
          </p:cNvPr>
          <p:cNvCxnSpPr>
            <a:cxnSpLocks/>
          </p:cNvCxnSpPr>
          <p:nvPr userDrawn="1"/>
        </p:nvCxnSpPr>
        <p:spPr>
          <a:xfrm>
            <a:off x="560266" y="1052943"/>
            <a:ext cx="345146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 Placeholder 50">
            <a:extLst>
              <a:ext uri="{FF2B5EF4-FFF2-40B4-BE49-F238E27FC236}">
                <a16:creationId xmlns:a16="http://schemas.microsoft.com/office/drawing/2014/main" id="{27E3A62C-72C3-AD43-99F2-39AEE5FF90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39261"/>
            <a:ext cx="3628206" cy="57546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4F3F1D3-2F04-AA40-8E38-308681225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2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3483ED2-1B2C-4548-B27C-A24395341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5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7034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443C66-28E3-894E-ADFB-0D0E71F3ABFB}"/>
              </a:ext>
            </a:extLst>
          </p:cNvPr>
          <p:cNvSpPr/>
          <p:nvPr userDrawn="1"/>
        </p:nvSpPr>
        <p:spPr>
          <a:xfrm>
            <a:off x="555453" y="2486498"/>
            <a:ext cx="1496267" cy="79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940BA24-46BE-EC46-90EA-EE6B28A52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446" y="2839334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1F1B8A6B-31F6-D24F-9107-3F874DBA32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186286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8A715B-9DE5-CE47-9A7C-B601EA34C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3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5453" y="2486498"/>
            <a:ext cx="1496267" cy="79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A50F4C-F19A-854F-A096-57CE3873BB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eg.</a:t>
            </a:r>
            <a:r>
              <a:rPr lang="en-US" dirty="0"/>
              <a:t> ”Discuss”)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5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1122"/>
            <a:ext cx="8219256" cy="569218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List or agenda slide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9621"/>
            <a:ext cx="7283152" cy="31750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560266" y="1059582"/>
            <a:ext cx="80234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48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DB0C4A-0565-5F47-82BA-8B2815B8DA6E}"/>
              </a:ext>
            </a:extLst>
          </p:cNvPr>
          <p:cNvSpPr/>
          <p:nvPr userDrawn="1"/>
        </p:nvSpPr>
        <p:spPr>
          <a:xfrm>
            <a:off x="4233937" y="2511639"/>
            <a:ext cx="676126" cy="79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80E4BFF-6BC0-CE48-BDC2-E9AF7A451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48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60EB15-79C0-8843-996A-FDCECF1B1958}"/>
              </a:ext>
            </a:extLst>
          </p:cNvPr>
          <p:cNvSpPr/>
          <p:nvPr userDrawn="1"/>
        </p:nvSpPr>
        <p:spPr>
          <a:xfrm>
            <a:off x="4233937" y="2511639"/>
            <a:ext cx="676126" cy="79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AC16F65-694D-F14E-9914-32F826C6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4F7847-ACE9-6349-B9B4-E73FA7DBDEDC}"/>
              </a:ext>
            </a:extLst>
          </p:cNvPr>
          <p:cNvSpPr/>
          <p:nvPr userDrawn="1"/>
        </p:nvSpPr>
        <p:spPr>
          <a:xfrm>
            <a:off x="4233937" y="2511639"/>
            <a:ext cx="676126" cy="79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6001A301-434E-A44D-80D0-6002EEEA9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6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25FD500-ADFA-CF4B-80F1-FD72C6992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48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BD0DB17-994A-D740-9A0F-0902A7FFC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9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MSIPCMContentMarking" descr="{&quot;HashCode&quot;:-1542678785,&quot;Placement&quot;:&quot;Footer&quot;,&quot;Top&quot;:382.997253,&quot;Left&quot;:0.0,&quot;SlideWidth&quot;:720,&quot;SlideHeight&quot;:405}"/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CA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48" r:id="rId2"/>
    <p:sldLayoutId id="214748371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SIPCMContentMarking" descr="{&quot;HashCode&quot;:-1542678785,&quot;Placement&quot;:&quot;Footer&quot;,&quot;Top&quot;:382.997253,&quot;Left&quot;:0.0,&quot;SlideWidth&quot;:720,&quot;SlideHeight&quot;:405}"/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CA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9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12" r:id="rId2"/>
    <p:sldLayoutId id="2147483747" r:id="rId3"/>
    <p:sldLayoutId id="2147483750" r:id="rId4"/>
    <p:sldLayoutId id="2147483745" r:id="rId5"/>
    <p:sldLayoutId id="2147483749" r:id="rId6"/>
    <p:sldLayoutId id="2147483751" r:id="rId7"/>
    <p:sldLayoutId id="2147483713" r:id="rId8"/>
    <p:sldLayoutId id="2147483715" r:id="rId9"/>
    <p:sldLayoutId id="2147483716" r:id="rId10"/>
    <p:sldLayoutId id="2147483752" r:id="rId11"/>
    <p:sldLayoutId id="214748371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chasingconnection.c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rporate.purchasing@gov.ab.c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service.ariba.com/Discovery.aw/ad/quoteSearch" TargetMode="External"/><Relationship Id="rId4" Type="http://schemas.openxmlformats.org/officeDocument/2006/relationships/hyperlink" Target="http://www.purchasingconnection.c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706661A-399B-C747-B3E1-72DFB07C8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" y="-20538"/>
            <a:ext cx="9132334" cy="51640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372EB-B6A9-4D4B-96F8-241CF92E3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Fran Seary, Procurement Services, Service Alberta</a:t>
            </a:r>
            <a:endParaRPr lang="en-US" dirty="0" smtClean="0"/>
          </a:p>
          <a:p>
            <a:r>
              <a:rPr lang="en-US" smtClean="0"/>
              <a:t>March 18,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2DDAFD-697B-5242-AFC3-A572083D5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11510"/>
            <a:ext cx="8348464" cy="1507173"/>
          </a:xfrm>
        </p:spPr>
        <p:txBody>
          <a:bodyPr/>
          <a:lstStyle/>
          <a:p>
            <a:r>
              <a:rPr lang="en-US" i="1" dirty="0" smtClean="0"/>
              <a:t>Doing Business with the Government of Alberta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A11228-F62B-D948-81AB-FA9B819C9914}"/>
              </a:ext>
            </a:extLst>
          </p:cNvPr>
          <p:cNvSpPr/>
          <p:nvPr/>
        </p:nvSpPr>
        <p:spPr>
          <a:xfrm>
            <a:off x="555453" y="2486498"/>
            <a:ext cx="1496267" cy="79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AB6D5-4A38-0440-B46E-01031DB0C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724" y="1224136"/>
            <a:ext cx="8064896" cy="350785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000" b="1" dirty="0" smtClean="0">
                <a:solidFill>
                  <a:schemeClr val="accent2"/>
                </a:solidFill>
              </a:rPr>
              <a:t>WTO GPA </a:t>
            </a:r>
            <a:r>
              <a:rPr lang="en-CA" sz="2000" dirty="0" smtClean="0">
                <a:solidFill>
                  <a:schemeClr val="accent2"/>
                </a:solidFill>
              </a:rPr>
              <a:t>– World Trade Organization Agreement on Government Procurement</a:t>
            </a:r>
          </a:p>
          <a:p>
            <a:pPr>
              <a:spcAft>
                <a:spcPts val="600"/>
              </a:spcAft>
            </a:pPr>
            <a:r>
              <a:rPr lang="en-CA" sz="2000" b="1" dirty="0" smtClean="0">
                <a:solidFill>
                  <a:schemeClr val="accent2"/>
                </a:solidFill>
              </a:rPr>
              <a:t>CPTPP</a:t>
            </a:r>
            <a:r>
              <a:rPr lang="en-CA" sz="2000" dirty="0" smtClean="0">
                <a:solidFill>
                  <a:schemeClr val="accent2"/>
                </a:solidFill>
              </a:rPr>
              <a:t> – Comprehensive and Progressive Agreement for Trans-Pacific Partnership</a:t>
            </a:r>
          </a:p>
          <a:p>
            <a:pPr marL="342900" lvl="1" indent="-34290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CETA </a:t>
            </a:r>
            <a:r>
              <a:rPr lang="en-US" dirty="0">
                <a:solidFill>
                  <a:schemeClr val="accent2"/>
                </a:solidFill>
              </a:rPr>
              <a:t>– Canada European Union Comprehensive and Economic Trade Agreement</a:t>
            </a:r>
          </a:p>
          <a:p>
            <a:pPr marL="342900" lvl="1" indent="-34290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CFTA</a:t>
            </a:r>
            <a:r>
              <a:rPr lang="en-US" dirty="0">
                <a:solidFill>
                  <a:schemeClr val="accent2"/>
                </a:solidFill>
              </a:rPr>
              <a:t> – </a:t>
            </a:r>
            <a:r>
              <a:rPr lang="en-US" dirty="0" smtClean="0">
                <a:solidFill>
                  <a:schemeClr val="accent2"/>
                </a:solidFill>
              </a:rPr>
              <a:t>Canadian </a:t>
            </a:r>
            <a:r>
              <a:rPr lang="en-US" dirty="0">
                <a:solidFill>
                  <a:schemeClr val="accent2"/>
                </a:solidFill>
              </a:rPr>
              <a:t>Free Trade Agreement</a:t>
            </a:r>
          </a:p>
          <a:p>
            <a:pPr marL="342900" lvl="1" indent="-342900"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NWPTA </a:t>
            </a:r>
            <a:r>
              <a:rPr lang="en-US" dirty="0" smtClean="0">
                <a:solidFill>
                  <a:schemeClr val="accent2"/>
                </a:solidFill>
              </a:rPr>
              <a:t>– New West </a:t>
            </a:r>
            <a:r>
              <a:rPr lang="en-US" dirty="0">
                <a:solidFill>
                  <a:schemeClr val="accent2"/>
                </a:solidFill>
              </a:rPr>
              <a:t>Partnership Trade Agreement</a:t>
            </a:r>
          </a:p>
          <a:p>
            <a:pPr marL="457200" lvl="1" indent="0">
              <a:buNone/>
            </a:pPr>
            <a:endParaRPr lang="en-CA" dirty="0" smtClean="0">
              <a:solidFill>
                <a:schemeClr val="accent2"/>
              </a:solidFill>
            </a:endParaRPr>
          </a:p>
          <a:p>
            <a:pPr lvl="1"/>
            <a:endParaRPr lang="en-CA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Talk About Trade Agreements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r="4991"/>
          <a:stretch/>
        </p:blipFill>
        <p:spPr>
          <a:xfrm>
            <a:off x="2952496" y="209212"/>
            <a:ext cx="6084000" cy="48108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479" y="1991597"/>
            <a:ext cx="277298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100" dirty="0"/>
              <a:t>Includes any corporation or entity owned/controlled by a MASH entity.</a:t>
            </a:r>
          </a:p>
          <a:p>
            <a:endParaRPr lang="en-US" sz="1100" dirty="0"/>
          </a:p>
          <a:p>
            <a:r>
              <a:rPr lang="en-US" sz="1100" dirty="0"/>
              <a:t>**Includes Crown Corporations, Commercial Enterprises, and other entities owned/controlled by the Party (GoA) through ownership interest. </a:t>
            </a:r>
          </a:p>
          <a:p>
            <a:r>
              <a:rPr lang="en-US" sz="1100" dirty="0"/>
              <a:t>FOR CETA ONLY: Crown Corporations also includes corporations or entities owned or controlled by a regional, local, district or other form of municipal government.</a:t>
            </a:r>
          </a:p>
          <a:p>
            <a:endParaRPr lang="en-US" sz="1100" dirty="0"/>
          </a:p>
          <a:p>
            <a:r>
              <a:rPr lang="en-US" sz="1100" dirty="0"/>
              <a:t>***WTO GPA, CPTPP &amp; CETA thresholds are based on SDR (Special Drawing Rights) and are recalculated every two years. CFTA is also recalculated every two </a:t>
            </a:r>
            <a:r>
              <a:rPr lang="en-US" sz="1100" dirty="0" smtClean="0"/>
              <a:t>years</a:t>
            </a:r>
            <a:r>
              <a:rPr lang="en-US" sz="1100" dirty="0"/>
              <a:t>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7504" y="123478"/>
            <a:ext cx="2592288" cy="1584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dirty="0" smtClean="0">
                <a:solidFill>
                  <a:schemeClr val="accent3"/>
                </a:solidFill>
              </a:rPr>
              <a:t>Trade Agreement Thresholds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496" y="4025305"/>
            <a:ext cx="6084000" cy="99471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13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A435B72-BACB-104B-B25D-F3B48E8EF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400" dirty="0" smtClean="0"/>
              <a:t>The Government of Alberta uses competitive bid process to obtain Goods, Services and Construction</a:t>
            </a:r>
            <a:endParaRPr lang="en-C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21BBD-C4A3-3447-98DB-F649A7A0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28" y="1347614"/>
            <a:ext cx="7848872" cy="3240360"/>
          </a:xfrm>
        </p:spPr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Request for Proposals (RFP)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For Goods, Services and Construction opportunities where solutions may vary and/or complex; typically awarded based on overall best value</a:t>
            </a:r>
          </a:p>
          <a:p>
            <a:pPr marL="457200" lvl="1" indent="0">
              <a:buNone/>
            </a:pPr>
            <a:endParaRPr lang="en-CA" dirty="0" smtClean="0">
              <a:solidFill>
                <a:schemeClr val="accent2"/>
              </a:solidFill>
            </a:endParaRPr>
          </a:p>
          <a:p>
            <a:r>
              <a:rPr lang="en-CA" dirty="0" smtClean="0">
                <a:solidFill>
                  <a:schemeClr val="accent2"/>
                </a:solidFill>
              </a:rPr>
              <a:t>Request for Quotes (RFQ)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For Goods where the marketplace is well-established and understood and specifications are known; typically awarded based on lowest price</a:t>
            </a:r>
            <a:endParaRPr lang="en-CA" sz="2400" dirty="0">
              <a:solidFill>
                <a:schemeClr val="accent2"/>
              </a:solidFill>
            </a:endParaRPr>
          </a:p>
          <a:p>
            <a:endParaRPr lang="en-CA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1000" dirty="0"/>
          </a:p>
          <a:p>
            <a:pPr marL="457200" lvl="1" indent="0">
              <a:buNone/>
            </a:pPr>
            <a:endParaRPr lang="en-CA" dirty="0" smtClean="0">
              <a:solidFill>
                <a:schemeClr val="accent2"/>
              </a:solidFill>
            </a:endParaRPr>
          </a:p>
          <a:p>
            <a:pPr lvl="1"/>
            <a:endParaRPr lang="en-CA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Different Methods for Buying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3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131590"/>
            <a:ext cx="7848872" cy="3816424"/>
          </a:xfrm>
        </p:spPr>
        <p:txBody>
          <a:bodyPr/>
          <a:lstStyle/>
          <a:p>
            <a:pPr lvl="1"/>
            <a:endParaRPr lang="en-CA" sz="1050" dirty="0">
              <a:solidFill>
                <a:schemeClr val="accent2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CA" sz="2400" dirty="0">
                <a:solidFill>
                  <a:schemeClr val="accent2"/>
                </a:solidFill>
              </a:rPr>
              <a:t>Pre-Qualification </a:t>
            </a:r>
            <a:r>
              <a:rPr lang="en-CA" sz="2400" dirty="0" smtClean="0">
                <a:solidFill>
                  <a:schemeClr val="accent2"/>
                </a:solidFill>
              </a:rPr>
              <a:t>Requests (PQR)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A list of pre-qualified suppliers is established, and the final purchase is awarded utilizing a secondary tendering process</a:t>
            </a:r>
          </a:p>
          <a:p>
            <a:pPr marL="457200" lvl="1" indent="0">
              <a:buNone/>
            </a:pPr>
            <a:endParaRPr lang="en-CA" dirty="0" smtClean="0">
              <a:solidFill>
                <a:schemeClr val="accent2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CA" sz="2400" dirty="0" smtClean="0">
                <a:solidFill>
                  <a:schemeClr val="accent2"/>
                </a:solidFill>
              </a:rPr>
              <a:t>Supply Arrangements or Blanket Contract</a:t>
            </a:r>
            <a:endParaRPr lang="en-CA" sz="2400" dirty="0">
              <a:solidFill>
                <a:schemeClr val="accent2"/>
              </a:solidFill>
            </a:endParaRP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Used to establish an agreement with a supplier for the provision of Supplies that includes set pricing or discounted rates with no commitment to purchase</a:t>
            </a:r>
            <a:endParaRPr lang="en-CA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CA" dirty="0">
              <a:solidFill>
                <a:schemeClr val="accent2"/>
              </a:solidFill>
            </a:endParaRPr>
          </a:p>
          <a:p>
            <a:endParaRPr lang="en-CA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1000" dirty="0"/>
          </a:p>
          <a:p>
            <a:pPr marL="457200" lvl="1" indent="0">
              <a:buNone/>
            </a:pPr>
            <a:endParaRPr lang="en-CA" dirty="0" smtClean="0">
              <a:solidFill>
                <a:schemeClr val="accent2"/>
              </a:solidFill>
            </a:endParaRPr>
          </a:p>
          <a:p>
            <a:pPr lvl="1"/>
            <a:endParaRPr lang="en-CA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Different Methods for Buying cont’d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1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Government of Alberta uses Alberta Purchasing Connection (APC) to post RFPs, RFQs, PQRs and other procurement opportunities:</a:t>
            </a:r>
          </a:p>
          <a:p>
            <a:pPr lvl="1"/>
            <a:r>
              <a:rPr lang="en-CA" dirty="0" smtClean="0">
                <a:hlinkClick r:id="rId3"/>
              </a:rPr>
              <a:t>http://www.purchasingconnection.ca</a:t>
            </a:r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to Access Opportunities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344842"/>
            <a:ext cx="1944216" cy="15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7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535837"/>
            <a:ext cx="3960440" cy="2908121"/>
          </a:xfrm>
        </p:spPr>
        <p:txBody>
          <a:bodyPr/>
          <a:lstStyle/>
          <a:p>
            <a:pPr marL="452438" lvl="1" indent="-384175" eaLnBrk="1" hangingPunct="1">
              <a:lnSpc>
                <a:spcPct val="80000"/>
              </a:lnSpc>
            </a:pPr>
            <a:r>
              <a:rPr lang="en-US" altLang="en-US" sz="2000" dirty="0" smtClean="0"/>
              <a:t>Search </a:t>
            </a:r>
            <a:r>
              <a:rPr lang="en-US" altLang="en-US" sz="2000" dirty="0"/>
              <a:t>or browse for notices (Goods, Services and Construction)</a:t>
            </a:r>
          </a:p>
          <a:p>
            <a:pPr marL="452438" lvl="1" indent="-384175" eaLnBrk="1" hangingPunct="1">
              <a:lnSpc>
                <a:spcPct val="80000"/>
              </a:lnSpc>
            </a:pPr>
            <a:r>
              <a:rPr lang="en-US" altLang="en-US" sz="2000" dirty="0"/>
              <a:t>Download O</a:t>
            </a:r>
            <a:r>
              <a:rPr lang="en-US" altLang="en-US" sz="2000" dirty="0" smtClean="0"/>
              <a:t>pportunity </a:t>
            </a:r>
            <a:r>
              <a:rPr lang="en-US" altLang="en-US" sz="2000" dirty="0"/>
              <a:t>D</a:t>
            </a:r>
            <a:r>
              <a:rPr lang="en-US" altLang="en-US" sz="2000" dirty="0" smtClean="0"/>
              <a:t>ocuments </a:t>
            </a:r>
            <a:endParaRPr lang="en-US" altLang="en-US" sz="2000" dirty="0"/>
          </a:p>
          <a:p>
            <a:pPr marL="452438" lvl="1" indent="-384175" eaLnBrk="1" hangingPunct="1">
              <a:lnSpc>
                <a:spcPct val="80000"/>
              </a:lnSpc>
            </a:pPr>
            <a:r>
              <a:rPr lang="en-US" altLang="en-US" sz="2000" dirty="0" smtClean="0"/>
              <a:t>Interested Vendor List</a:t>
            </a:r>
          </a:p>
          <a:p>
            <a:pPr marL="452438" lvl="1" indent="-384175" eaLnBrk="1" hangingPunct="1">
              <a:lnSpc>
                <a:spcPct val="80000"/>
              </a:lnSpc>
            </a:pPr>
            <a:r>
              <a:rPr lang="en-US" altLang="en-US" sz="2000" dirty="0"/>
              <a:t>Free to </a:t>
            </a:r>
            <a:r>
              <a:rPr lang="en-US" altLang="en-US" sz="2000" dirty="0" smtClean="0"/>
              <a:t>Use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39544" y="1535837"/>
            <a:ext cx="3708920" cy="2908121"/>
          </a:xfrm>
        </p:spPr>
        <p:txBody>
          <a:bodyPr/>
          <a:lstStyle/>
          <a:p>
            <a:pPr marL="452438" lvl="1" indent="-363538" eaLnBrk="1" hangingPunct="1">
              <a:lnSpc>
                <a:spcPct val="80000"/>
              </a:lnSpc>
              <a:defRPr/>
            </a:pPr>
            <a:r>
              <a:rPr lang="en-US" sz="2000" dirty="0"/>
              <a:t>Premium Membership </a:t>
            </a:r>
            <a:r>
              <a:rPr lang="en-US" sz="2000" dirty="0" smtClean="0"/>
              <a:t>costs $200 </a:t>
            </a:r>
            <a:r>
              <a:rPr lang="en-US" sz="2000" dirty="0"/>
              <a:t>+ GST annual fee </a:t>
            </a:r>
            <a:endParaRPr lang="en-US" sz="2000" dirty="0" smtClean="0"/>
          </a:p>
          <a:p>
            <a:pPr marL="452438" lvl="1" indent="-363538" eaLnBrk="1" hangingPunct="1">
              <a:lnSpc>
                <a:spcPct val="80000"/>
              </a:lnSpc>
              <a:defRPr/>
            </a:pPr>
            <a:r>
              <a:rPr lang="en-US" sz="2000" dirty="0" smtClean="0"/>
              <a:t>Vendor sets up pre-determined searches</a:t>
            </a:r>
          </a:p>
          <a:p>
            <a:pPr marL="452438" lvl="1" indent="-363538" eaLnBrk="1" hangingPunct="1">
              <a:lnSpc>
                <a:spcPct val="80000"/>
              </a:lnSpc>
              <a:defRPr/>
            </a:pPr>
            <a:r>
              <a:rPr lang="en-US" sz="2000" dirty="0" smtClean="0"/>
              <a:t>Search results are emailed to you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8024" y="441122"/>
            <a:ext cx="4248472" cy="56921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CA" sz="2800" dirty="0" smtClean="0">
                <a:ea typeface="+mn-ea"/>
              </a:rPr>
              <a:t>APC</a:t>
            </a:r>
            <a:br>
              <a:rPr lang="en-CA" sz="2800" dirty="0" smtClean="0">
                <a:ea typeface="+mn-ea"/>
              </a:rPr>
            </a:br>
            <a:r>
              <a:rPr lang="en-CA" sz="2800" dirty="0" smtClean="0">
                <a:ea typeface="+mn-ea"/>
              </a:rPr>
              <a:t>Value </a:t>
            </a:r>
            <a:r>
              <a:rPr lang="en-CA" sz="2800" dirty="0">
                <a:ea typeface="+mn-ea"/>
              </a:rPr>
              <a:t>Added Membership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95487"/>
            <a:ext cx="3628206" cy="8192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2800" dirty="0" smtClean="0"/>
              <a:t>APC</a:t>
            </a:r>
          </a:p>
          <a:p>
            <a:pPr>
              <a:spcBef>
                <a:spcPts val="0"/>
              </a:spcBef>
            </a:pPr>
            <a:r>
              <a:rPr lang="en-CA" sz="2800" dirty="0" smtClean="0"/>
              <a:t>Regular Membership</a:t>
            </a:r>
            <a:endParaRPr lang="en-CA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9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3005"/>
            <a:ext cx="7115070" cy="46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8428"/>
            <a:ext cx="5447970" cy="44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7F51-059A-4248-A7B9-14BE72ECC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Where</a:t>
            </a:r>
            <a:r>
              <a:rPr lang="en-US" dirty="0" smtClean="0"/>
              <a:t> is Changing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2868F-E498-6841-BEA8-9D07CEB49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6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2B183E82-5E97-C344-93D5-0D213C3E3AE5}"/>
              </a:ext>
            </a:extLst>
          </p:cNvPr>
          <p:cNvSpPr txBox="1">
            <a:spLocks/>
          </p:cNvSpPr>
          <p:nvPr/>
        </p:nvSpPr>
        <p:spPr bwMode="auto">
          <a:xfrm>
            <a:off x="1582464" y="1237375"/>
            <a:ext cx="6013872" cy="34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00"/>
              </a:spcBef>
            </a:pPr>
            <a:r>
              <a:rPr lang="en-US" dirty="0" smtClean="0"/>
              <a:t>What does the Government of AB Buy?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Who Does the Buying?   </a:t>
            </a:r>
            <a:endParaRPr lang="en-US" dirty="0"/>
          </a:p>
          <a:p>
            <a:pPr>
              <a:spcBef>
                <a:spcPts val="3200"/>
              </a:spcBef>
            </a:pPr>
            <a:r>
              <a:rPr lang="en-US" dirty="0" smtClean="0"/>
              <a:t>How does the Government of AB Buy?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What can you Do?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Questions?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175FF-80E2-054E-BE49-95738E08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11339C-169B-9F4A-A9AD-72DC230AC4B3}"/>
              </a:ext>
            </a:extLst>
          </p:cNvPr>
          <p:cNvSpPr/>
          <p:nvPr/>
        </p:nvSpPr>
        <p:spPr>
          <a:xfrm>
            <a:off x="891755" y="1962247"/>
            <a:ext cx="566845" cy="5100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7BA49C-7286-B441-AC3C-C19A3AFBF0E9}"/>
              </a:ext>
            </a:extLst>
          </p:cNvPr>
          <p:cNvSpPr/>
          <p:nvPr/>
        </p:nvSpPr>
        <p:spPr>
          <a:xfrm>
            <a:off x="907751" y="420673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5F314A-E37F-3C4F-9F3E-2481A834D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8" y="4237135"/>
            <a:ext cx="457951" cy="448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70517-8BD0-BE4C-9065-EF1AF6FE1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9" y="2017958"/>
            <a:ext cx="374236" cy="355788"/>
          </a:xfrm>
          <a:prstGeom prst="rect">
            <a:avLst/>
          </a:prstGeom>
        </p:spPr>
      </p:pic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2AEB837F-8D6D-1F4A-BA0A-D8501796C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68319" y="1237375"/>
            <a:ext cx="568867" cy="560307"/>
          </a:xfrm>
          <a:prstGeom prst="ellipse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2" y="1279981"/>
            <a:ext cx="247719" cy="46199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04438" y="2723254"/>
            <a:ext cx="594708" cy="574621"/>
          </a:xfrm>
          <a:prstGeom prst="ellipse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5" y="2773758"/>
            <a:ext cx="470789" cy="44899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99981" y="3420936"/>
            <a:ext cx="647866" cy="642330"/>
          </a:xfrm>
          <a:prstGeom prst="ellipse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7" y="3459806"/>
            <a:ext cx="497233" cy="4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C2418D-0E22-4248-AD3B-9FA550A5D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divider slide to break your presentation into manageable parts.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10757-0E49-D44C-9462-6B6BD75C5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03">
              <a:defRPr/>
            </a:pPr>
            <a:fld id="{3A2281A5-0AAD-5C43-9874-F8F3A9F5B29A}" type="slidenum">
              <a:rPr lang="en-US">
                <a:solidFill>
                  <a:prstClr val="white"/>
                </a:solidFill>
              </a:rPr>
              <a:pPr defTabSz="914103">
                <a:defRPr/>
              </a:pPr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1" y="1053842"/>
            <a:ext cx="2651840" cy="13676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6343" y="2222113"/>
            <a:ext cx="5471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endParaRPr lang="en-CA" sz="800" dirty="0">
              <a:solidFill>
                <a:srgbClr val="000000"/>
              </a:solidFill>
              <a:latin typeface="HelveticaNeueLT Std"/>
            </a:endParaRPr>
          </a:p>
          <a:p>
            <a:pPr defTabSz="914103">
              <a:defRPr/>
            </a:pPr>
            <a:r>
              <a:rPr lang="en-US" sz="800" dirty="0">
                <a:solidFill>
                  <a:srgbClr val="000000"/>
                </a:solidFill>
                <a:latin typeface="HelveticaNeueLT Std"/>
              </a:rPr>
              <a:t> </a:t>
            </a:r>
            <a:endParaRPr lang="en-US" sz="2000" dirty="0">
              <a:solidFill>
                <a:srgbClr val="000000"/>
              </a:solidFill>
              <a:latin typeface="HelveticaNeueLT Std"/>
            </a:endParaRPr>
          </a:p>
          <a:p>
            <a:pPr algn="ctr" defTabSz="914103">
              <a:defRPr/>
            </a:pPr>
            <a:r>
              <a:rPr lang="en-US" sz="3200" b="1" dirty="0">
                <a:solidFill>
                  <a:srgbClr val="000000"/>
                </a:solidFill>
                <a:latin typeface="HelveticaNeueLT Std"/>
              </a:rPr>
              <a:t>Say hello to the future of </a:t>
            </a:r>
          </a:p>
          <a:p>
            <a:pPr algn="ctr" defTabSz="914103">
              <a:defRPr/>
            </a:pPr>
            <a:r>
              <a:rPr lang="en-US" sz="3200" b="1" dirty="0">
                <a:solidFill>
                  <a:srgbClr val="000000"/>
                </a:solidFill>
                <a:latin typeface="HelveticaNeueLT Std"/>
              </a:rPr>
              <a:t>Supply Chain Management </a:t>
            </a:r>
            <a:endParaRPr lang="en-CA" sz="3200" dirty="0">
              <a:solidFill>
                <a:srgbClr val="3642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4B5CC-343C-4864-9668-892719B49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645" y="4193154"/>
            <a:ext cx="1914812" cy="5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4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" y="411511"/>
            <a:ext cx="8527258" cy="4095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0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A38B57E-BEB9-484A-9EF2-0529BE535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Setting Your Business up for Success To Do Business with the </a:t>
            </a:r>
          </a:p>
          <a:p>
            <a:r>
              <a:rPr lang="en-US" dirty="0" smtClean="0"/>
              <a:t>Government of AB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9908A-4947-C840-8459-13743C01A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8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31589"/>
            <a:ext cx="7632848" cy="38750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000" dirty="0" smtClean="0"/>
              <a:t>Download all of the documents, including any updates resulting from supplier questions and answers</a:t>
            </a:r>
          </a:p>
          <a:p>
            <a:pPr>
              <a:spcAft>
                <a:spcPts val="600"/>
              </a:spcAft>
            </a:pPr>
            <a:r>
              <a:rPr lang="en-CA" sz="2000" dirty="0" smtClean="0"/>
              <a:t>Read them all before preparing your response – paying careful attention to all mandatory provisions</a:t>
            </a:r>
          </a:p>
          <a:p>
            <a:pPr>
              <a:spcAft>
                <a:spcPts val="600"/>
              </a:spcAft>
            </a:pPr>
            <a:r>
              <a:rPr lang="en-CA" sz="2000" dirty="0" smtClean="0"/>
              <a:t>If you have a question contact the procurement officer listed </a:t>
            </a:r>
            <a:r>
              <a:rPr lang="en-CA" sz="2000" i="1" dirty="0" smtClean="0"/>
              <a:t>before </a:t>
            </a:r>
            <a:r>
              <a:rPr lang="en-CA" sz="2000" dirty="0" smtClean="0"/>
              <a:t>closing date</a:t>
            </a:r>
          </a:p>
          <a:p>
            <a:pPr>
              <a:spcAft>
                <a:spcPts val="600"/>
              </a:spcAft>
            </a:pPr>
            <a:r>
              <a:rPr lang="en-CA" sz="2000" i="1" dirty="0" smtClean="0"/>
              <a:t>Don’t wait until the last moment</a:t>
            </a:r>
          </a:p>
          <a:p>
            <a:pPr>
              <a:spcAft>
                <a:spcPts val="600"/>
              </a:spcAft>
            </a:pPr>
            <a:r>
              <a:rPr lang="en-CA" sz="2000" dirty="0" smtClean="0"/>
              <a:t>If you are unsuccessful in an opportunity - ask for a debrief to understand where you can improve next time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You Do?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6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31590"/>
            <a:ext cx="8064896" cy="36004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We are here for </a:t>
            </a:r>
            <a:r>
              <a:rPr lang="en-US" sz="2800" dirty="0" smtClean="0">
                <a:solidFill>
                  <a:schemeClr val="accent2"/>
                </a:solidFill>
              </a:rPr>
              <a:t>you!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Phone: </a:t>
            </a:r>
            <a:r>
              <a:rPr lang="en-CA" sz="2800" dirty="0">
                <a:solidFill>
                  <a:schemeClr val="accent2"/>
                </a:solidFill>
              </a:rPr>
              <a:t>780 </a:t>
            </a:r>
            <a:r>
              <a:rPr lang="en-CA" sz="2800" dirty="0" smtClean="0">
                <a:solidFill>
                  <a:schemeClr val="accent2"/>
                </a:solidFill>
              </a:rPr>
              <a:t>427-4111</a:t>
            </a:r>
            <a:endParaRPr lang="en-CA" sz="2800" dirty="0">
              <a:solidFill>
                <a:schemeClr val="accent2"/>
              </a:solidFill>
            </a:endParaRPr>
          </a:p>
          <a:p>
            <a:r>
              <a:rPr lang="en-CA" sz="2800" dirty="0">
                <a:solidFill>
                  <a:schemeClr val="accent2"/>
                </a:solidFill>
              </a:rPr>
              <a:t>Email: </a:t>
            </a:r>
            <a:r>
              <a:rPr lang="en-CA" dirty="0" smtClean="0">
                <a:hlinkClick r:id="rId3"/>
              </a:rPr>
              <a:t>corporate.purchasing@gov.ab.ca</a:t>
            </a:r>
            <a:r>
              <a:rPr lang="en-CA" dirty="0" smtClean="0"/>
              <a:t> </a:t>
            </a:r>
          </a:p>
          <a:p>
            <a:pPr marL="457200" lvl="1" indent="0">
              <a:buNone/>
            </a:pPr>
            <a:r>
              <a:rPr lang="en-CA" dirty="0" smtClean="0"/>
              <a:t>	</a:t>
            </a:r>
          </a:p>
          <a:p>
            <a:r>
              <a:rPr lang="en-CA" dirty="0">
                <a:solidFill>
                  <a:schemeClr val="accent2"/>
                </a:solidFill>
              </a:rPr>
              <a:t>APC:  </a:t>
            </a:r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www.purchasingconnection.ca</a:t>
            </a:r>
            <a:endParaRPr lang="en-CA" dirty="0" smtClean="0"/>
          </a:p>
          <a:p>
            <a:r>
              <a:rPr lang="en-CA" dirty="0">
                <a:solidFill>
                  <a:schemeClr val="accent2"/>
                </a:solidFill>
              </a:rPr>
              <a:t>Ariba Discovery: </a:t>
            </a:r>
            <a:r>
              <a:rPr lang="en-CA" dirty="0">
                <a:hlinkClick r:id="rId5"/>
              </a:rPr>
              <a:t>https://</a:t>
            </a:r>
            <a:r>
              <a:rPr lang="en-CA" dirty="0" smtClean="0">
                <a:hlinkClick r:id="rId5"/>
              </a:rPr>
              <a:t>service.ariba.com/Discovery.aw/ad/quoteSearch</a:t>
            </a: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  	</a:t>
            </a:r>
          </a:p>
          <a:p>
            <a:pPr marL="1371600" lvl="3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Need Help…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8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D2AA-AD25-2B45-8C79-E8E27570B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the Government of Alberta Buy?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10757-0E49-D44C-9462-6B6BD75C5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061FF-74AE-E34D-A4BE-C6A553A8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04950"/>
            <a:ext cx="7632848" cy="322704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Goods </a:t>
            </a:r>
          </a:p>
          <a:p>
            <a:pPr lvl="1"/>
            <a:r>
              <a:rPr lang="en-US" dirty="0" smtClean="0"/>
              <a:t>such as office equipment, firewood, jet fuel and many other supplies that are used to run the province.</a:t>
            </a:r>
            <a:endParaRPr lang="en-CA" dirty="0"/>
          </a:p>
          <a:p>
            <a:r>
              <a:rPr lang="en-US" dirty="0" smtClean="0">
                <a:solidFill>
                  <a:schemeClr val="accent2"/>
                </a:solidFill>
              </a:rPr>
              <a:t>Services</a:t>
            </a:r>
          </a:p>
          <a:p>
            <a:pPr lvl="1"/>
            <a:r>
              <a:rPr lang="en-US" dirty="0" smtClean="0"/>
              <a:t>such as information management, printing, community services, and atmospheric monitoring.</a:t>
            </a:r>
            <a:endParaRPr lang="en-US" dirty="0"/>
          </a:p>
          <a:p>
            <a:r>
              <a:rPr lang="en-CA" dirty="0" smtClean="0">
                <a:solidFill>
                  <a:schemeClr val="accent2"/>
                </a:solidFill>
              </a:rPr>
              <a:t>Construction</a:t>
            </a:r>
            <a:endParaRPr lang="en-CA" dirty="0" smtClean="0"/>
          </a:p>
          <a:p>
            <a:pPr lvl="1"/>
            <a:r>
              <a:rPr lang="en-CA" dirty="0" smtClean="0"/>
              <a:t>such as schools, roads, power lines, and hospitals.</a:t>
            </a:r>
            <a:endParaRPr lang="en-CA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BEA0A-0435-114C-BCD7-79DF357B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Government of Alberta Buy?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23654-FC5B-C346-BB76-B8CDCE82C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AA6D1-E195-C94B-8A2F-3D67F709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Spend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80A0C-6C51-9A4A-9AD2-75F85A44C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Commodity </a:t>
            </a:r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07D5174-8B26-8E4B-9A2C-E199B30E0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535837"/>
            <a:ext cx="3628206" cy="2908121"/>
          </a:xfrm>
        </p:spPr>
        <p:txBody>
          <a:bodyPr/>
          <a:lstStyle/>
          <a:p>
            <a:r>
              <a:rPr lang="en-US" sz="2400" dirty="0" smtClean="0"/>
              <a:t>Goods</a:t>
            </a:r>
          </a:p>
          <a:p>
            <a:endParaRPr lang="en-US" sz="2400" dirty="0"/>
          </a:p>
          <a:p>
            <a:r>
              <a:rPr lang="en-US" sz="2400" dirty="0" smtClean="0"/>
              <a:t>Services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Construction </a:t>
            </a:r>
            <a:endParaRPr lang="en-US" sz="2400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1BB10B-E2D0-5F4B-A58D-6A859DFC8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1535837"/>
            <a:ext cx="3628206" cy="2908121"/>
          </a:xfrm>
        </p:spPr>
        <p:txBody>
          <a:bodyPr/>
          <a:lstStyle/>
          <a:p>
            <a:r>
              <a:rPr lang="en-US" sz="2400" dirty="0" smtClean="0"/>
              <a:t>$575 Million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$1.75 Billion</a:t>
            </a:r>
          </a:p>
          <a:p>
            <a:endParaRPr lang="en-US" sz="2400" dirty="0"/>
          </a:p>
          <a:p>
            <a:r>
              <a:rPr lang="en-US" sz="2400" dirty="0" smtClean="0"/>
              <a:t>$2.75 Billion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899ECC-9EDD-FF4D-B6D1-6A6EF128B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7F51-059A-4248-A7B9-14BE72ECC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Buys?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2868F-E498-6841-BEA8-9D07CEB49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Goods:</a:t>
            </a:r>
          </a:p>
          <a:p>
            <a:pPr lvl="1"/>
            <a:r>
              <a:rPr lang="en-CA" dirty="0" smtClean="0"/>
              <a:t>Under $10,000 Departments purchase themselves</a:t>
            </a:r>
            <a:endParaRPr lang="en-CA" dirty="0"/>
          </a:p>
          <a:p>
            <a:pPr lvl="1"/>
            <a:r>
              <a:rPr lang="en-CA" dirty="0" smtClean="0"/>
              <a:t>Over $10,000 Procurement Services within Service Alberta</a:t>
            </a:r>
          </a:p>
          <a:p>
            <a:pPr lvl="1"/>
            <a:endParaRPr lang="en-CA" dirty="0"/>
          </a:p>
          <a:p>
            <a:r>
              <a:rPr lang="en-CA" dirty="0" smtClean="0">
                <a:solidFill>
                  <a:schemeClr val="accent2"/>
                </a:solidFill>
              </a:rPr>
              <a:t>Services</a:t>
            </a:r>
          </a:p>
          <a:p>
            <a:pPr lvl="1"/>
            <a:r>
              <a:rPr lang="en-US" dirty="0"/>
              <a:t>Departments procure the services they need provided they do not have a goods component over $10,000</a:t>
            </a:r>
          </a:p>
          <a:p>
            <a:pPr lvl="1"/>
            <a:endParaRPr lang="en-CA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does the Buying?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Construction:</a:t>
            </a:r>
          </a:p>
          <a:p>
            <a:pPr lvl="1" eaLnBrk="1" hangingPunct="1"/>
            <a:r>
              <a:rPr lang="en-US" sz="2600" dirty="0"/>
              <a:t>AB Infrastructure &amp; AB Transportation</a:t>
            </a:r>
          </a:p>
          <a:p>
            <a:pPr eaLnBrk="1" hangingPunct="1"/>
            <a:endParaRPr lang="en-US" sz="1000" dirty="0"/>
          </a:p>
          <a:p>
            <a:pPr lvl="1" eaLnBrk="1" hangingPunct="1"/>
            <a:r>
              <a:rPr lang="en-US" sz="2600" dirty="0"/>
              <a:t>Other departments</a:t>
            </a:r>
          </a:p>
          <a:p>
            <a:pPr eaLnBrk="1" hangingPunct="1"/>
            <a:endParaRPr lang="en-US" sz="1000" dirty="0"/>
          </a:p>
          <a:p>
            <a:pPr marL="457200" lvl="1" indent="0">
              <a:buNone/>
            </a:pPr>
            <a:endParaRPr lang="en-CA" dirty="0" smtClean="0">
              <a:solidFill>
                <a:schemeClr val="accent2"/>
              </a:solidFill>
            </a:endParaRPr>
          </a:p>
          <a:p>
            <a:pPr lvl="1"/>
            <a:endParaRPr lang="en-CA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does the Buying?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8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1BEE-FA4A-E04D-8444-1F37E2AB4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the Government of Alberta Buy?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0592F-39E9-9B42-92BC-859AB4C08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17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Government of Alberta PowerPoint Template - 2017</Template>
  <TotalTime>24217</TotalTime>
  <Words>741</Words>
  <Application>Microsoft Office PowerPoint</Application>
  <PresentationFormat>On-screen Show (16:9)</PresentationFormat>
  <Paragraphs>166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HelveticaNeueLT Std</vt:lpstr>
      <vt:lpstr>Title Slides</vt:lpstr>
      <vt:lpstr>Body slides</vt:lpstr>
      <vt:lpstr>Doing Business with the Government of Alberta</vt:lpstr>
      <vt:lpstr>Agenda</vt:lpstr>
      <vt:lpstr>What does the Government of Alberta Buy?</vt:lpstr>
      <vt:lpstr>What does the Government of Alberta Buy?</vt:lpstr>
      <vt:lpstr>Average Spend</vt:lpstr>
      <vt:lpstr>Who Buys?</vt:lpstr>
      <vt:lpstr>Who does the Buying?</vt:lpstr>
      <vt:lpstr>Who does the Buying?</vt:lpstr>
      <vt:lpstr>How does the Government of Alberta Buy?</vt:lpstr>
      <vt:lpstr>Let’s Talk About Trade Agreements</vt:lpstr>
      <vt:lpstr>PowerPoint Presentation</vt:lpstr>
      <vt:lpstr>PowerPoint Presentation</vt:lpstr>
      <vt:lpstr>Different Methods for Buying</vt:lpstr>
      <vt:lpstr>Different Methods for Buying cont’d</vt:lpstr>
      <vt:lpstr>Where to Access Opportunities</vt:lpstr>
      <vt:lpstr>APC Value Added Membership</vt:lpstr>
      <vt:lpstr>PowerPoint Presentation</vt:lpstr>
      <vt:lpstr>PowerPoint Presentation</vt:lpstr>
      <vt:lpstr>The Where is Changing</vt:lpstr>
      <vt:lpstr>PowerPoint Presentation</vt:lpstr>
      <vt:lpstr>PowerPoint Presentation</vt:lpstr>
      <vt:lpstr>PowerPoint Presentation</vt:lpstr>
      <vt:lpstr>What Can You Do?</vt:lpstr>
      <vt:lpstr>Need Help…</vt:lpstr>
      <vt:lpstr>Questions?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chris.gusen</dc:creator>
  <cp:lastModifiedBy>Fran Seary</cp:lastModifiedBy>
  <cp:revision>345</cp:revision>
  <cp:lastPrinted>2020-10-22T14:39:40Z</cp:lastPrinted>
  <dcterms:created xsi:type="dcterms:W3CDTF">2017-11-22T23:36:19Z</dcterms:created>
  <dcterms:modified xsi:type="dcterms:W3CDTF">2021-03-18T18:54:51Z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2021-03-18T18:54:25Z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389f0734-27d7-4b38-8792-000010744fc8</vt:lpwstr>
  </property>
  <property fmtid="{D5CDD505-2E9C-101B-9397-08002B2CF9AE}" pid="8" name="MSIP_Label_abf2ea38-542c-4b75-bd7d-582ec36a519f_ContentBits">
    <vt:lpwstr>2</vt:lpwstr>
  </property>
</Properties>
</file>