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96" r:id="rId2"/>
  </p:sldMasterIdLst>
  <p:notesMasterIdLst>
    <p:notesMasterId r:id="rId27"/>
  </p:notesMasterIdLst>
  <p:handoutMasterIdLst>
    <p:handoutMasterId r:id="rId28"/>
  </p:handoutMasterIdLst>
  <p:sldIdLst>
    <p:sldId id="258" r:id="rId3"/>
    <p:sldId id="260" r:id="rId4"/>
    <p:sldId id="263" r:id="rId5"/>
    <p:sldId id="294" r:id="rId6"/>
    <p:sldId id="312" r:id="rId7"/>
    <p:sldId id="311" r:id="rId8"/>
    <p:sldId id="300" r:id="rId9"/>
    <p:sldId id="302" r:id="rId10"/>
    <p:sldId id="276" r:id="rId11"/>
    <p:sldId id="304" r:id="rId12"/>
    <p:sldId id="280" r:id="rId13"/>
    <p:sldId id="305" r:id="rId14"/>
    <p:sldId id="295" r:id="rId15"/>
    <p:sldId id="271" r:id="rId16"/>
    <p:sldId id="296" r:id="rId17"/>
    <p:sldId id="269" r:id="rId18"/>
    <p:sldId id="307" r:id="rId19"/>
    <p:sldId id="306" r:id="rId20"/>
    <p:sldId id="314" r:id="rId21"/>
    <p:sldId id="289" r:id="rId22"/>
    <p:sldId id="290" r:id="rId23"/>
    <p:sldId id="291" r:id="rId24"/>
    <p:sldId id="308" r:id="rId25"/>
    <p:sldId id="313" r:id="rId26"/>
  </p:sldIdLst>
  <p:sldSz cx="9144000" cy="5143500" type="screen16x9"/>
  <p:notesSz cx="7023100" cy="93091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49"/>
    <a:srgbClr val="662D8A"/>
    <a:srgbClr val="672D91"/>
    <a:srgbClr val="672D8A"/>
    <a:srgbClr val="20558A"/>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94690"/>
  </p:normalViewPr>
  <p:slideViewPr>
    <p:cSldViewPr>
      <p:cViewPr varScale="1">
        <p:scale>
          <a:sx n="87" d="100"/>
          <a:sy n="87" d="100"/>
        </p:scale>
        <p:origin x="580" y="60"/>
      </p:cViewPr>
      <p:guideLst>
        <p:guide orient="horz" pos="162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26C7BDC-B523-3944-8018-47B79955831F}" type="datetimeFigureOut">
              <a:rPr lang="en-US" smtClean="0"/>
              <a:t>5/19/2021</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35B5010B-1ABE-C84B-9BB1-496A7AD2304C}" type="slidenum">
              <a:rPr lang="en-US" smtClean="0"/>
              <a:t>‹#›</a:t>
            </a:fld>
            <a:endParaRPr lang="en-US"/>
          </a:p>
        </p:txBody>
      </p:sp>
    </p:spTree>
    <p:extLst>
      <p:ext uri="{BB962C8B-B14F-4D97-AF65-F5344CB8AC3E}">
        <p14:creationId xmlns:p14="http://schemas.microsoft.com/office/powerpoint/2010/main" val="40569603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Arial"/>
                <a:ea typeface="+mn-ea"/>
                <a:cs typeface="+mn-cs"/>
              </a:defRPr>
            </a:lvl1pPr>
          </a:lstStyle>
          <a:p>
            <a:pPr>
              <a:defRPr/>
            </a:pPr>
            <a:endParaRPr lang="en-CA"/>
          </a:p>
        </p:txBody>
      </p:sp>
      <p:sp>
        <p:nvSpPr>
          <p:cNvPr id="3" name="Date Placeholder 2"/>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47F6A553-CA8C-AC4C-87EA-FFF0E5CF3AC6}" type="datetimeFigureOut">
              <a:rPr lang="en-CA" altLang="en-US"/>
              <a:pPr>
                <a:defRPr/>
              </a:pPr>
              <a:t>2021-05-19</a:t>
            </a:fld>
            <a:endParaRPr lang="en-CA" alt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pPr lvl="0"/>
            <a:endParaRPr lang="en-CA"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wrap="square" lIns="93324" tIns="46662" rIns="93324" bIns="46662"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6FA1A45A-896B-5F49-A118-B99294877DC2}" type="slidenum">
              <a:rPr lang="en-CA" altLang="en-US"/>
              <a:pPr/>
              <a:t>‹#›</a:t>
            </a:fld>
            <a:endParaRPr lang="en-CA" altLang="en-US"/>
          </a:p>
        </p:txBody>
      </p:sp>
    </p:spTree>
    <p:extLst>
      <p:ext uri="{BB962C8B-B14F-4D97-AF65-F5344CB8AC3E}">
        <p14:creationId xmlns:p14="http://schemas.microsoft.com/office/powerpoint/2010/main" val="23792685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1</a:t>
            </a:fld>
            <a:endParaRPr lang="en-CA" altLang="en-US"/>
          </a:p>
        </p:txBody>
      </p:sp>
    </p:spTree>
    <p:extLst>
      <p:ext uri="{BB962C8B-B14F-4D97-AF65-F5344CB8AC3E}">
        <p14:creationId xmlns:p14="http://schemas.microsoft.com/office/powerpoint/2010/main" val="298399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10</a:t>
            </a:fld>
            <a:endParaRPr lang="en-CA" altLang="en-US"/>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84133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a:solidFill>
                  <a:prstClr val="black"/>
                </a:solidFill>
              </a:rPr>
              <a:pPr>
                <a:defRPr/>
              </a:pPr>
              <a:t>11</a:t>
            </a:fld>
            <a:endParaRPr lang="en-CA" altLang="en-US">
              <a:solidFill>
                <a:prstClr val="black"/>
              </a:solidFill>
            </a:endParaRPr>
          </a:p>
        </p:txBody>
      </p:sp>
      <p:sp>
        <p:nvSpPr>
          <p:cNvPr id="5" name="Notes Placeholder 4"/>
          <p:cNvSpPr>
            <a:spLocks noGrp="1"/>
          </p:cNvSpPr>
          <p:nvPr>
            <p:ph type="body" sz="quarter" idx="11"/>
          </p:nvPr>
        </p:nvSpPr>
        <p:spPr/>
        <p:txBody>
          <a:bodyPr/>
          <a:lstStyle/>
          <a:p>
            <a:endParaRPr lang="en-CA" dirty="0"/>
          </a:p>
        </p:txBody>
      </p:sp>
    </p:spTree>
    <p:extLst>
      <p:ext uri="{BB962C8B-B14F-4D97-AF65-F5344CB8AC3E}">
        <p14:creationId xmlns:p14="http://schemas.microsoft.com/office/powerpoint/2010/main" val="369355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12</a:t>
            </a:fld>
            <a:endParaRPr lang="en-CA" altLang="en-US"/>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99787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13</a:t>
            </a:fld>
            <a:endParaRPr lang="en-CA" altLang="en-US"/>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290951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14</a:t>
            </a:fld>
            <a:endParaRPr lang="en-CA" altLang="en-US"/>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280084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15</a:t>
            </a:fld>
            <a:endParaRPr lang="en-CA" altLang="en-US"/>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71055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16</a:t>
            </a:fld>
            <a:endParaRPr lang="en-CA" altLang="en-US"/>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5161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17</a:t>
            </a:fld>
            <a:endParaRPr lang="en-CA" altLang="en-US"/>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281332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18</a:t>
            </a:fld>
            <a:endParaRPr lang="en-CA" altLang="en-US"/>
          </a:p>
        </p:txBody>
      </p:sp>
      <p:sp>
        <p:nvSpPr>
          <p:cNvPr id="5" name="Notes Placeholder 4"/>
          <p:cNvSpPr>
            <a:spLocks noGrp="1"/>
          </p:cNvSpPr>
          <p:nvPr>
            <p:ph type="body" sz="quarter" idx="11"/>
          </p:nvPr>
        </p:nvSpPr>
        <p:spPr/>
        <p:txBody>
          <a:bodyPr/>
          <a:lstStyle/>
          <a:p>
            <a:r>
              <a:rPr lang="en-CA" dirty="0" smtClean="0"/>
              <a:t>September 9</a:t>
            </a:r>
            <a:r>
              <a:rPr lang="en-CA" baseline="30000" dirty="0" smtClean="0"/>
              <a:t>th</a:t>
            </a:r>
            <a:r>
              <a:rPr lang="en-CA" dirty="0" smtClean="0"/>
              <a:t> – October 4,</a:t>
            </a:r>
            <a:r>
              <a:rPr lang="en-CA" baseline="0" dirty="0" smtClean="0"/>
              <a:t> 2019</a:t>
            </a:r>
          </a:p>
          <a:p>
            <a:r>
              <a:rPr lang="en-CA" baseline="0" dirty="0" smtClean="0"/>
              <a:t>Success! Innovators not only were given the opportunity to fly their technologies and use their equipment (which often requires special permissions, </a:t>
            </a:r>
            <a:r>
              <a:rPr lang="en-CA" baseline="0" dirty="0" err="1" smtClean="0"/>
              <a:t>ie</a:t>
            </a:r>
            <a:r>
              <a:rPr lang="en-CA" baseline="0" dirty="0" smtClean="0"/>
              <a:t>: RCMP waiver for use of jammers), wide open space and clearance to use, but were also given formal and informal feedback from military and technical SMEs with suggestions how to improve and further develop their CUAV.</a:t>
            </a:r>
            <a:endParaRPr lang="en-CA" dirty="0"/>
          </a:p>
        </p:txBody>
      </p:sp>
    </p:spTree>
    <p:extLst>
      <p:ext uri="{BB962C8B-B14F-4D97-AF65-F5344CB8AC3E}">
        <p14:creationId xmlns:p14="http://schemas.microsoft.com/office/powerpoint/2010/main" val="249012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19</a:t>
            </a:fld>
            <a:endParaRPr lang="en-CA" altLang="en-US"/>
          </a:p>
        </p:txBody>
      </p:sp>
    </p:spTree>
    <p:extLst>
      <p:ext uri="{BB962C8B-B14F-4D97-AF65-F5344CB8AC3E}">
        <p14:creationId xmlns:p14="http://schemas.microsoft.com/office/powerpoint/2010/main" val="157539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CA" sz="2900" dirty="0">
                <a:solidFill>
                  <a:srgbClr val="4E0049"/>
                </a:solidFill>
              </a:rPr>
              <a:t>Challenge based </a:t>
            </a:r>
            <a:r>
              <a:rPr lang="en-CA" sz="2900" dirty="0" smtClean="0">
                <a:solidFill>
                  <a:srgbClr val="4E0049"/>
                </a:solidFill>
              </a:rPr>
              <a:t>system</a:t>
            </a:r>
          </a:p>
          <a:p>
            <a:pPr algn="ctr"/>
            <a:r>
              <a:rPr lang="en-CA" dirty="0" err="1" smtClean="0"/>
              <a:t>Strond</a:t>
            </a:r>
            <a:r>
              <a:rPr lang="en-CA" baseline="0" dirty="0" smtClean="0"/>
              <a:t> Secure Engaged (SSE) : Canada’s Defence Policy (July, 2017)</a:t>
            </a:r>
            <a:r>
              <a:rPr lang="en-CA" dirty="0" smtClean="0"/>
              <a:t/>
            </a:r>
            <a:br>
              <a:rPr lang="en-CA" dirty="0" smtClean="0"/>
            </a:br>
            <a:r>
              <a:rPr lang="en-CA" dirty="0" smtClean="0"/>
              <a:t/>
            </a:r>
            <a:br>
              <a:rPr lang="en-CA" dirty="0" smtClean="0"/>
            </a:br>
            <a:r>
              <a:rPr lang="fr-CA" dirty="0"/>
              <a:t>Come from the </a:t>
            </a:r>
            <a:r>
              <a:rPr lang="fr-CA" dirty="0" err="1"/>
              <a:t>defence</a:t>
            </a:r>
            <a:r>
              <a:rPr lang="fr-CA" dirty="0"/>
              <a:t> and </a:t>
            </a:r>
            <a:r>
              <a:rPr lang="fr-CA" dirty="0" err="1"/>
              <a:t>security</a:t>
            </a:r>
            <a:r>
              <a:rPr lang="fr-CA" dirty="0"/>
              <a:t> </a:t>
            </a:r>
            <a:r>
              <a:rPr lang="fr-CA" dirty="0" err="1"/>
              <a:t>partner</a:t>
            </a:r>
            <a:r>
              <a:rPr lang="fr-CA" dirty="0"/>
              <a:t/>
            </a:r>
            <a:br>
              <a:rPr lang="fr-CA" dirty="0"/>
            </a:br>
            <a:r>
              <a:rPr lang="fr-CA" dirty="0"/>
              <a:t>real pain points</a:t>
            </a:r>
          </a:p>
          <a:p>
            <a:pPr algn="ctr"/>
            <a:r>
              <a:rPr lang="fr-CA" dirty="0" err="1"/>
              <a:t>Stated</a:t>
            </a:r>
            <a:r>
              <a:rPr lang="fr-CA" dirty="0"/>
              <a:t> as a </a:t>
            </a:r>
            <a:r>
              <a:rPr lang="fr-CA" dirty="0" err="1"/>
              <a:t>problem</a:t>
            </a:r>
            <a:endParaRPr lang="fr-CA" dirty="0"/>
          </a:p>
          <a:p>
            <a:pPr algn="ctr"/>
            <a:r>
              <a:rPr lang="fr-CA" dirty="0"/>
              <a:t>Solution </a:t>
            </a:r>
            <a:r>
              <a:rPr lang="fr-CA" dirty="0" err="1"/>
              <a:t>left</a:t>
            </a:r>
            <a:r>
              <a:rPr lang="fr-CA" dirty="0"/>
              <a:t> </a:t>
            </a:r>
            <a:r>
              <a:rPr lang="fr-CA" dirty="0" err="1"/>
              <a:t>entirely</a:t>
            </a:r>
            <a:r>
              <a:rPr lang="fr-CA" dirty="0"/>
              <a:t> up to the </a:t>
            </a:r>
            <a:r>
              <a:rPr lang="fr-CA" dirty="0" err="1"/>
              <a:t>innovator</a:t>
            </a:r>
            <a:endParaRPr lang="en-CA" dirty="0"/>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2</a:t>
            </a:fld>
            <a:endParaRPr lang="en-CA" altLang="en-US"/>
          </a:p>
        </p:txBody>
      </p:sp>
    </p:spTree>
    <p:extLst>
      <p:ext uri="{BB962C8B-B14F-4D97-AF65-F5344CB8AC3E}">
        <p14:creationId xmlns:p14="http://schemas.microsoft.com/office/powerpoint/2010/main" val="3453338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a:solidFill>
                  <a:prstClr val="black"/>
                </a:solidFill>
              </a:rPr>
              <a:pPr>
                <a:defRPr/>
              </a:pPr>
              <a:t>20</a:t>
            </a:fld>
            <a:endParaRPr lang="en-CA" altLang="en-US">
              <a:solidFill>
                <a:prstClr val="black"/>
              </a:solidFill>
            </a:endParaRPr>
          </a:p>
        </p:txBody>
      </p:sp>
      <p:sp>
        <p:nvSpPr>
          <p:cNvPr id="5" name="Notes Placeholder 4"/>
          <p:cNvSpPr>
            <a:spLocks noGrp="1"/>
          </p:cNvSpPr>
          <p:nvPr>
            <p:ph type="body" sz="quarter" idx="11"/>
          </p:nvPr>
        </p:nvSpPr>
        <p:spPr/>
        <p:txBody>
          <a:bodyPr/>
          <a:lstStyle/>
          <a:p>
            <a:endParaRPr lang="en-CA" dirty="0"/>
          </a:p>
        </p:txBody>
      </p:sp>
    </p:spTree>
    <p:extLst>
      <p:ext uri="{BB962C8B-B14F-4D97-AF65-F5344CB8AC3E}">
        <p14:creationId xmlns:p14="http://schemas.microsoft.com/office/powerpoint/2010/main" val="2393779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a:solidFill>
                  <a:prstClr val="black"/>
                </a:solidFill>
              </a:rPr>
              <a:pPr>
                <a:defRPr/>
              </a:pPr>
              <a:t>21</a:t>
            </a:fld>
            <a:endParaRPr lang="en-CA" altLang="en-US">
              <a:solidFill>
                <a:prstClr val="black"/>
              </a:solidFill>
            </a:endParaRPr>
          </a:p>
        </p:txBody>
      </p:sp>
      <p:sp>
        <p:nvSpPr>
          <p:cNvPr id="5" name="Notes Placeholder 4"/>
          <p:cNvSpPr>
            <a:spLocks noGrp="1"/>
          </p:cNvSpPr>
          <p:nvPr>
            <p:ph type="body" sz="quarter" idx="11"/>
          </p:nvPr>
        </p:nvSpPr>
        <p:spPr/>
        <p:txBody>
          <a:bodyPr/>
          <a:lstStyle/>
          <a:p>
            <a:endParaRPr lang="en-CA" dirty="0"/>
          </a:p>
        </p:txBody>
      </p:sp>
    </p:spTree>
    <p:extLst>
      <p:ext uri="{BB962C8B-B14F-4D97-AF65-F5344CB8AC3E}">
        <p14:creationId xmlns:p14="http://schemas.microsoft.com/office/powerpoint/2010/main" val="1416858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a:solidFill>
                  <a:prstClr val="black"/>
                </a:solidFill>
              </a:rPr>
              <a:pPr>
                <a:defRPr/>
              </a:pPr>
              <a:t>22</a:t>
            </a:fld>
            <a:endParaRPr lang="en-CA" altLang="en-US">
              <a:solidFill>
                <a:prstClr val="black"/>
              </a:solidFill>
            </a:endParaRPr>
          </a:p>
        </p:txBody>
      </p:sp>
      <p:sp>
        <p:nvSpPr>
          <p:cNvPr id="5" name="Notes Placeholder 4"/>
          <p:cNvSpPr>
            <a:spLocks noGrp="1"/>
          </p:cNvSpPr>
          <p:nvPr>
            <p:ph type="body" sz="quarter" idx="11"/>
          </p:nvPr>
        </p:nvSpPr>
        <p:spPr/>
        <p:txBody>
          <a:bodyPr/>
          <a:lstStyle/>
          <a:p>
            <a:r>
              <a:rPr lang="en-CA" b="1" dirty="0" smtClean="0"/>
              <a:t>C4ISR</a:t>
            </a:r>
            <a:r>
              <a:rPr lang="en-CA" dirty="0" smtClean="0"/>
              <a:t>: </a:t>
            </a:r>
            <a:r>
              <a:rPr lang="fr-CA" sz="1200" kern="1200" dirty="0" smtClean="0">
                <a:solidFill>
                  <a:schemeClr val="tx1"/>
                </a:solidFill>
                <a:effectLst/>
                <a:latin typeface="Arial"/>
                <a:ea typeface="ＭＳ Ｐゴシック" charset="0"/>
                <a:cs typeface="ＭＳ Ｐゴシック" charset="0"/>
              </a:rPr>
              <a:t>Command, Control, Communication, Computers, Intelligence, Surveillance, Reconnaissance</a:t>
            </a:r>
            <a:endParaRPr lang="en-CA" dirty="0"/>
          </a:p>
        </p:txBody>
      </p:sp>
    </p:spTree>
    <p:extLst>
      <p:ext uri="{BB962C8B-B14F-4D97-AF65-F5344CB8AC3E}">
        <p14:creationId xmlns:p14="http://schemas.microsoft.com/office/powerpoint/2010/main" val="320242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a:solidFill>
                  <a:prstClr val="black"/>
                </a:solidFill>
              </a:rPr>
              <a:pPr>
                <a:defRPr/>
              </a:pPr>
              <a:t>23</a:t>
            </a:fld>
            <a:endParaRPr lang="en-CA" altLang="en-US">
              <a:solidFill>
                <a:prstClr val="black"/>
              </a:solidFill>
            </a:endParaRPr>
          </a:p>
        </p:txBody>
      </p:sp>
      <p:sp>
        <p:nvSpPr>
          <p:cNvPr id="5" name="Notes Placeholder 4"/>
          <p:cNvSpPr>
            <a:spLocks noGrp="1"/>
          </p:cNvSpPr>
          <p:nvPr>
            <p:ph type="body" sz="quarter" idx="11"/>
          </p:nvPr>
        </p:nvSpPr>
        <p:spPr/>
        <p:txBody>
          <a:bodyPr/>
          <a:lstStyle/>
          <a:p>
            <a:endParaRPr lang="en-CA" dirty="0"/>
          </a:p>
        </p:txBody>
      </p:sp>
    </p:spTree>
    <p:extLst>
      <p:ext uri="{BB962C8B-B14F-4D97-AF65-F5344CB8AC3E}">
        <p14:creationId xmlns:p14="http://schemas.microsoft.com/office/powerpoint/2010/main" val="1884391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24</a:t>
            </a:fld>
            <a:endParaRPr lang="en-CA" altLang="en-US"/>
          </a:p>
        </p:txBody>
      </p:sp>
    </p:spTree>
    <p:extLst>
      <p:ext uri="{BB962C8B-B14F-4D97-AF65-F5344CB8AC3E}">
        <p14:creationId xmlns:p14="http://schemas.microsoft.com/office/powerpoint/2010/main" val="292261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3</a:t>
            </a:fld>
            <a:endParaRPr lang="en-CA" altLang="en-US"/>
          </a:p>
        </p:txBody>
      </p:sp>
    </p:spTree>
    <p:extLst>
      <p:ext uri="{BB962C8B-B14F-4D97-AF65-F5344CB8AC3E}">
        <p14:creationId xmlns:p14="http://schemas.microsoft.com/office/powerpoint/2010/main" val="120009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4</a:t>
            </a:fld>
            <a:endParaRPr lang="en-CA" altLang="en-US"/>
          </a:p>
        </p:txBody>
      </p:sp>
    </p:spTree>
    <p:extLst>
      <p:ext uri="{BB962C8B-B14F-4D97-AF65-F5344CB8AC3E}">
        <p14:creationId xmlns:p14="http://schemas.microsoft.com/office/powerpoint/2010/main" val="19336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Discussion on incorporating as profit or non-profit organization…?</a:t>
            </a:r>
            <a:endParaRPr lang="en-CA" dirty="0"/>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5</a:t>
            </a:fld>
            <a:endParaRPr lang="en-CA" altLang="en-US"/>
          </a:p>
        </p:txBody>
      </p:sp>
    </p:spTree>
    <p:extLst>
      <p:ext uri="{BB962C8B-B14F-4D97-AF65-F5344CB8AC3E}">
        <p14:creationId xmlns:p14="http://schemas.microsoft.com/office/powerpoint/2010/main" val="148135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CIPO</a:t>
            </a:r>
            <a:endParaRPr lang="en-CA" dirty="0"/>
          </a:p>
        </p:txBody>
      </p:sp>
      <p:sp>
        <p:nvSpPr>
          <p:cNvPr id="4" name="Slide Number Placeholder 3"/>
          <p:cNvSpPr>
            <a:spLocks noGrp="1"/>
          </p:cNvSpPr>
          <p:nvPr>
            <p:ph type="sldNum" sz="quarter" idx="10"/>
          </p:nvPr>
        </p:nvSpPr>
        <p:spPr/>
        <p:txBody>
          <a:bodyPr/>
          <a:lstStyle/>
          <a:p>
            <a:fld id="{6FA1A45A-896B-5F49-A118-B99294877DC2}" type="slidenum">
              <a:rPr lang="en-CA" altLang="en-US" smtClean="0"/>
              <a:pPr/>
              <a:t>6</a:t>
            </a:fld>
            <a:endParaRPr lang="en-CA" altLang="en-US"/>
          </a:p>
        </p:txBody>
      </p:sp>
    </p:spTree>
    <p:extLst>
      <p:ext uri="{BB962C8B-B14F-4D97-AF65-F5344CB8AC3E}">
        <p14:creationId xmlns:p14="http://schemas.microsoft.com/office/powerpoint/2010/main" val="91841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7</a:t>
            </a:fld>
            <a:endParaRPr lang="en-CA" altLang="en-US"/>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64077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AEE0219-1E63-4737-9C8A-408BD1EB5B8E}" type="slidenum">
              <a:rPr lang="en-CA" altLang="en-US" smtClean="0"/>
              <a:pPr>
                <a:defRPr/>
              </a:pPr>
              <a:t>8</a:t>
            </a:fld>
            <a:endParaRPr lang="en-CA" altLang="en-US"/>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78666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Potentially</a:t>
            </a:r>
            <a:r>
              <a:rPr lang="en-CA" baseline="0" dirty="0" smtClean="0"/>
              <a:t> advise innovators how to get through the </a:t>
            </a:r>
            <a:r>
              <a:rPr lang="en-CA" b="1" baseline="0" dirty="0" smtClean="0"/>
              <a:t>Letter of Intent </a:t>
            </a:r>
            <a:r>
              <a:rPr lang="en-CA" baseline="0" dirty="0" smtClean="0"/>
              <a:t>or </a:t>
            </a:r>
            <a:r>
              <a:rPr lang="en-CA" b="1" baseline="0" dirty="0" smtClean="0"/>
              <a:t>Statement of Work </a:t>
            </a:r>
            <a:r>
              <a:rPr lang="en-CA" baseline="0" dirty="0" smtClean="0"/>
              <a:t>to better ensure submission success: visit </a:t>
            </a:r>
            <a:r>
              <a:rPr lang="en-CA" baseline="0" dirty="0" err="1" smtClean="0"/>
              <a:t>IDEaS</a:t>
            </a:r>
            <a:r>
              <a:rPr lang="en-CA" baseline="0" dirty="0" smtClean="0"/>
              <a:t> website at past opportunities, previous FAQs etc.</a:t>
            </a:r>
            <a:endParaRPr lang="en-CA" dirty="0"/>
          </a:p>
        </p:txBody>
      </p:sp>
      <p:sp>
        <p:nvSpPr>
          <p:cNvPr id="4" name="Slide Number Placeholder 3"/>
          <p:cNvSpPr>
            <a:spLocks noGrp="1"/>
          </p:cNvSpPr>
          <p:nvPr>
            <p:ph type="sldNum" sz="quarter" idx="10"/>
          </p:nvPr>
        </p:nvSpPr>
        <p:spPr/>
        <p:txBody>
          <a:bodyPr/>
          <a:lstStyle/>
          <a:p>
            <a:pPr>
              <a:defRPr/>
            </a:pPr>
            <a:fld id="{6EBD3970-EE58-4855-B76B-F51A88E8035E}" type="slidenum">
              <a:rPr lang="en-US" smtClean="0"/>
              <a:pPr>
                <a:defRPr/>
              </a:pPr>
              <a:t>9</a:t>
            </a:fld>
            <a:endParaRPr lang="en-US"/>
          </a:p>
        </p:txBody>
      </p:sp>
    </p:spTree>
    <p:extLst>
      <p:ext uri="{BB962C8B-B14F-4D97-AF65-F5344CB8AC3E}">
        <p14:creationId xmlns:p14="http://schemas.microsoft.com/office/powerpoint/2010/main" val="3932020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2.jpe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Dar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6" y="3363838"/>
            <a:ext cx="9149926" cy="936104"/>
          </a:xfrm>
          <a:prstGeom prst="rect">
            <a:avLst/>
          </a:prstGeom>
        </p:spPr>
      </p:pic>
      <p:sp>
        <p:nvSpPr>
          <p:cNvPr id="5" name="Title 3"/>
          <p:cNvSpPr>
            <a:spLocks noGrp="1"/>
          </p:cNvSpPr>
          <p:nvPr>
            <p:ph type="ctrTitle"/>
          </p:nvPr>
        </p:nvSpPr>
        <p:spPr>
          <a:xfrm>
            <a:off x="1082203" y="1347614"/>
            <a:ext cx="6984776" cy="1008112"/>
          </a:xfrm>
          <a:prstGeom prst="rect">
            <a:avLst/>
          </a:prstGeom>
        </p:spPr>
        <p:txBody>
          <a:bodyPr anchor="b">
            <a:noAutofit/>
          </a:bodyPr>
          <a:lstStyle>
            <a:lvl1pPr algn="ctr">
              <a:defRPr sz="3600">
                <a:solidFill>
                  <a:srgbClr val="660066"/>
                </a:solidFill>
                <a:latin typeface="Arial"/>
              </a:defRPr>
            </a:lvl1pPr>
          </a:lstStyle>
          <a:p>
            <a:r>
              <a:rPr lang="en-US" dirty="0" smtClean="0"/>
              <a:t>Click to edit Master title style</a:t>
            </a:r>
            <a:endParaRPr lang="en-CA" dirty="0"/>
          </a:p>
        </p:txBody>
      </p:sp>
      <p:sp>
        <p:nvSpPr>
          <p:cNvPr id="8" name="Subtitle 4"/>
          <p:cNvSpPr>
            <a:spLocks noGrp="1"/>
          </p:cNvSpPr>
          <p:nvPr>
            <p:ph type="subTitle" idx="1"/>
          </p:nvPr>
        </p:nvSpPr>
        <p:spPr>
          <a:xfrm>
            <a:off x="1082412" y="2715766"/>
            <a:ext cx="6988787" cy="612070"/>
          </a:xfrm>
          <a:prstGeom prst="rect">
            <a:avLst/>
          </a:prstGeom>
        </p:spPr>
        <p:txBody>
          <a:bodyPr>
            <a:normAutofit/>
          </a:bodyPr>
          <a:lstStyle>
            <a:lvl1pPr marL="0" indent="0" algn="ctr">
              <a:buNone/>
              <a:defRPr sz="1800">
                <a:solidFill>
                  <a:srgbClr val="000000"/>
                </a:solidFill>
              </a:defRPr>
            </a:lvl1pPr>
          </a:lstStyle>
          <a:p>
            <a:r>
              <a:rPr lang="en-US" dirty="0" smtClean="0"/>
              <a:t>Click to edit Master subtitle style</a:t>
            </a:r>
            <a:endParaRPr lang="en-CA" dirty="0"/>
          </a:p>
        </p:txBody>
      </p:sp>
      <p:pic>
        <p:nvPicPr>
          <p:cNvPr id="10" name="Picture 9" descr="PPT_title_TopBar_EN.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
            <a:ext cx="9143034" cy="1335600"/>
          </a:xfrm>
          <a:prstGeom prst="rect">
            <a:avLst/>
          </a:prstGeom>
        </p:spPr>
      </p:pic>
      <p:pic>
        <p:nvPicPr>
          <p:cNvPr id="11" name="Picture 10" descr="PPT_Strong...Dark_EN.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8032" y="4418042"/>
            <a:ext cx="7772400" cy="601980"/>
          </a:xfrm>
          <a:prstGeom prst="rect">
            <a:avLst/>
          </a:prstGeom>
        </p:spPr>
      </p:pic>
    </p:spTree>
    <p:extLst>
      <p:ext uri="{BB962C8B-B14F-4D97-AF65-F5344CB8AC3E}">
        <p14:creationId xmlns:p14="http://schemas.microsoft.com/office/powerpoint/2010/main" val="398941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33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3" y="915565"/>
            <a:ext cx="3255169" cy="985863"/>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635899" y="915565"/>
            <a:ext cx="5184253" cy="384931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3853" y="1914526"/>
            <a:ext cx="3255169" cy="28503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73660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35899" y="915566"/>
            <a:ext cx="5184253" cy="38493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itle 1"/>
          <p:cNvSpPr>
            <a:spLocks noGrp="1"/>
          </p:cNvSpPr>
          <p:nvPr>
            <p:ph type="title"/>
          </p:nvPr>
        </p:nvSpPr>
        <p:spPr>
          <a:xfrm>
            <a:off x="323853" y="915565"/>
            <a:ext cx="3255169" cy="985863"/>
          </a:xfrm>
        </p:spPr>
        <p:txBody>
          <a:bodyPr anchor="b"/>
          <a:lstStyle>
            <a:lvl1pPr>
              <a:defRPr sz="2400">
                <a:solidFill>
                  <a:srgbClr val="4E0049"/>
                </a:solidFill>
              </a:defRPr>
            </a:lvl1pPr>
          </a:lstStyle>
          <a:p>
            <a:r>
              <a:rPr lang="en-US" dirty="0" smtClean="0"/>
              <a:t>Click to edit Master title style</a:t>
            </a:r>
            <a:endParaRPr lang="en-US" dirty="0"/>
          </a:p>
        </p:txBody>
      </p:sp>
      <p:sp>
        <p:nvSpPr>
          <p:cNvPr id="9" name="Text Placeholder 3"/>
          <p:cNvSpPr>
            <a:spLocks noGrp="1"/>
          </p:cNvSpPr>
          <p:nvPr>
            <p:ph type="body" sz="half" idx="2"/>
          </p:nvPr>
        </p:nvSpPr>
        <p:spPr>
          <a:xfrm>
            <a:off x="323853" y="1914526"/>
            <a:ext cx="3255169" cy="28503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394844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13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701280"/>
            <a:ext cx="2276475" cy="40659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3" y="701279"/>
            <a:ext cx="6105525" cy="406598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601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0"/>
            <a:ext cx="8229600" cy="2743200"/>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6800110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0"/>
            <a:ext cx="8229600" cy="2743200"/>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1248665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0"/>
            <a:ext cx="8229600" cy="2743200"/>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098006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082203" y="1635646"/>
            <a:ext cx="6984776" cy="1224136"/>
          </a:xfrm>
          <a:prstGeom prst="rect">
            <a:avLst/>
          </a:prstGeom>
        </p:spPr>
        <p:txBody>
          <a:bodyPr anchor="b">
            <a:noAutofit/>
          </a:bodyPr>
          <a:lstStyle>
            <a:lvl1pPr algn="ctr">
              <a:defRPr sz="3600">
                <a:solidFill>
                  <a:srgbClr val="660066"/>
                </a:solidFill>
                <a:latin typeface="Arial"/>
              </a:defRPr>
            </a:lvl1pPr>
          </a:lstStyle>
          <a:p>
            <a:r>
              <a:rPr lang="en-US" dirty="0" smtClean="0"/>
              <a:t>Click to edit Master title style</a:t>
            </a:r>
            <a:endParaRPr lang="en-CA" dirty="0"/>
          </a:p>
        </p:txBody>
      </p:sp>
      <p:sp>
        <p:nvSpPr>
          <p:cNvPr id="10" name="Subtitle 4"/>
          <p:cNvSpPr>
            <a:spLocks noGrp="1"/>
          </p:cNvSpPr>
          <p:nvPr>
            <p:ph type="subTitle" idx="1"/>
          </p:nvPr>
        </p:nvSpPr>
        <p:spPr>
          <a:xfrm>
            <a:off x="1115616" y="3147814"/>
            <a:ext cx="6988787" cy="576064"/>
          </a:xfrm>
          <a:prstGeom prst="rect">
            <a:avLst/>
          </a:prstGeom>
        </p:spPr>
        <p:txBody>
          <a:bodyPr>
            <a:normAutofit/>
          </a:bodyPr>
          <a:lstStyle>
            <a:lvl1pPr marL="0" indent="0" algn="ctr">
              <a:buNone/>
              <a:defRPr sz="1800">
                <a:solidFill>
                  <a:srgbClr val="000000"/>
                </a:solidFill>
              </a:defRPr>
            </a:lvl1pPr>
          </a:lstStyle>
          <a:p>
            <a:r>
              <a:rPr lang="en-US" dirty="0" smtClean="0"/>
              <a:t>Click to edit Master subtitle style</a:t>
            </a:r>
            <a:endParaRPr lang="en-CA"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0312" y="1491630"/>
            <a:ext cx="847090" cy="604012"/>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2" y="-20538"/>
            <a:ext cx="9180000" cy="1444320"/>
          </a:xfrm>
          <a:prstGeom prst="rect">
            <a:avLst/>
          </a:prstGeom>
        </p:spPr>
      </p:pic>
      <p:sp>
        <p:nvSpPr>
          <p:cNvPr id="5" name="TextBox 4"/>
          <p:cNvSpPr txBox="1"/>
          <p:nvPr userDrawn="1"/>
        </p:nvSpPr>
        <p:spPr>
          <a:xfrm>
            <a:off x="3344333" y="4961467"/>
            <a:ext cx="184666" cy="369332"/>
          </a:xfrm>
          <a:prstGeom prst="rect">
            <a:avLst/>
          </a:prstGeom>
          <a:noFill/>
        </p:spPr>
        <p:txBody>
          <a:bodyPr wrap="none" rtlCol="0">
            <a:spAutoFit/>
          </a:bodyPr>
          <a:lstStyle/>
          <a:p>
            <a:endParaRPr lang="en-US" dirty="0"/>
          </a:p>
        </p:txBody>
      </p:sp>
      <p:sp>
        <p:nvSpPr>
          <p:cNvPr id="6" name="TextBox 5"/>
          <p:cNvSpPr txBox="1"/>
          <p:nvPr userDrawn="1"/>
        </p:nvSpPr>
        <p:spPr>
          <a:xfrm>
            <a:off x="3268133" y="4902200"/>
            <a:ext cx="184666" cy="369332"/>
          </a:xfrm>
          <a:prstGeom prst="rect">
            <a:avLst/>
          </a:prstGeom>
          <a:noFill/>
        </p:spPr>
        <p:txBody>
          <a:bodyPr wrap="none" rtlCol="0">
            <a:spAutoFit/>
          </a:bodyPr>
          <a:lstStyle/>
          <a:p>
            <a:endParaRPr lang="en-US" dirty="0"/>
          </a:p>
        </p:txBody>
      </p:sp>
      <p:sp>
        <p:nvSpPr>
          <p:cNvPr id="7" name="TextBox 6"/>
          <p:cNvSpPr txBox="1"/>
          <p:nvPr userDrawn="1"/>
        </p:nvSpPr>
        <p:spPr>
          <a:xfrm>
            <a:off x="2565400" y="4851400"/>
            <a:ext cx="184666" cy="369332"/>
          </a:xfrm>
          <a:prstGeom prst="rect">
            <a:avLst/>
          </a:prstGeom>
          <a:noFill/>
        </p:spPr>
        <p:txBody>
          <a:bodyPr wrap="none" rtlCol="0">
            <a:spAutoFit/>
          </a:bodyPr>
          <a:lstStyle/>
          <a:p>
            <a:endParaRPr lang="en-US" dirty="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6" y="3795886"/>
            <a:ext cx="9149926" cy="936104"/>
          </a:xfrm>
          <a:prstGeom prst="rect">
            <a:avLst/>
          </a:prstGeom>
        </p:spPr>
      </p:pic>
    </p:spTree>
    <p:extLst>
      <p:ext uri="{BB962C8B-B14F-4D97-AF65-F5344CB8AC3E}">
        <p14:creationId xmlns:p14="http://schemas.microsoft.com/office/powerpoint/2010/main" val="217867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323850" y="1653779"/>
            <a:ext cx="8496300" cy="3006203"/>
          </a:xfrm>
          <a:prstGeom prst="rect">
            <a:avLst/>
          </a:prstGeo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323528" y="915566"/>
            <a:ext cx="8496622" cy="6855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02606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915565"/>
            <a:ext cx="8496300" cy="1716907"/>
          </a:xfrm>
        </p:spPr>
        <p:txBody>
          <a:bodyPr anchor="b">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323850" y="2701529"/>
            <a:ext cx="8496300" cy="206335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134144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ts of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323850" y="1221601"/>
            <a:ext cx="8496300" cy="3545663"/>
          </a:xfrm>
          <a:prstGeom prst="rect">
            <a:avLst/>
          </a:prstGeom>
        </p:spPr>
        <p:txBody>
          <a:bodyPr>
            <a:normAutofit/>
          </a:bodyPr>
          <a:lstStyle>
            <a:lvl1pPr>
              <a:defRPr sz="1200"/>
            </a:lvl1pPr>
          </a:lstStyle>
          <a:p>
            <a:endParaRPr lang="en-US" altLang="en-US" dirty="0" smtClean="0"/>
          </a:p>
        </p:txBody>
      </p:sp>
      <p:sp>
        <p:nvSpPr>
          <p:cNvPr id="5" name="Title Placeholder 1"/>
          <p:cNvSpPr>
            <a:spLocks noGrp="1"/>
          </p:cNvSpPr>
          <p:nvPr>
            <p:ph type="title"/>
          </p:nvPr>
        </p:nvSpPr>
        <p:spPr>
          <a:xfrm>
            <a:off x="323528" y="693898"/>
            <a:ext cx="8496622" cy="52770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83130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850" y="701280"/>
            <a:ext cx="8496300" cy="2720579"/>
          </a:xfrm>
        </p:spPr>
        <p:txBody>
          <a:bodyPr anchor="b">
            <a:normAutofit/>
          </a:bodyPr>
          <a:lstStyle>
            <a:lvl1pPr>
              <a:defRPr sz="3600"/>
            </a:lvl1pPr>
          </a:lstStyle>
          <a:p>
            <a:r>
              <a:rPr lang="en-US" smtClean="0"/>
              <a:t>Click to edit Master title style</a:t>
            </a:r>
            <a:endParaRPr lang="en-US"/>
          </a:p>
        </p:txBody>
      </p:sp>
      <p:sp>
        <p:nvSpPr>
          <p:cNvPr id="3" name="Text Placeholder 2"/>
          <p:cNvSpPr>
            <a:spLocks noGrp="1"/>
          </p:cNvSpPr>
          <p:nvPr>
            <p:ph type="body" idx="1"/>
          </p:nvPr>
        </p:nvSpPr>
        <p:spPr>
          <a:xfrm>
            <a:off x="323850" y="3442099"/>
            <a:ext cx="8496300" cy="132516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2913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693897"/>
            <a:ext cx="8496622" cy="90719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530" y="1653779"/>
            <a:ext cx="4329065" cy="3113484"/>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653779"/>
            <a:ext cx="4191000" cy="31134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373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3" y="698965"/>
            <a:ext cx="8496299" cy="90123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23850" y="1653778"/>
            <a:ext cx="422805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23850" y="2271713"/>
            <a:ext cx="4228058" cy="2495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2"/>
          <p:cNvSpPr>
            <a:spLocks noGrp="1"/>
          </p:cNvSpPr>
          <p:nvPr>
            <p:ph type="body" idx="13"/>
          </p:nvPr>
        </p:nvSpPr>
        <p:spPr>
          <a:xfrm>
            <a:off x="4592092" y="1653778"/>
            <a:ext cx="422805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1" name="Content Placeholder 3"/>
          <p:cNvSpPr>
            <a:spLocks noGrp="1"/>
          </p:cNvSpPr>
          <p:nvPr>
            <p:ph sz="half" idx="14"/>
          </p:nvPr>
        </p:nvSpPr>
        <p:spPr>
          <a:xfrm>
            <a:off x="4592092" y="2271713"/>
            <a:ext cx="4228058" cy="2495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106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93933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6.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672D8A"/>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Arial" charset="0"/>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Arial" charset="0"/>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5556" userDrawn="1">
          <p15:clr>
            <a:srgbClr val="F26B43"/>
          </p15:clr>
        </p15:guide>
        <p15:guide id="3" orient="horz" pos="589" userDrawn="1">
          <p15:clr>
            <a:srgbClr val="F26B43"/>
          </p15:clr>
        </p15:guide>
        <p15:guide id="4" orient="horz" pos="4002" userDrawn="1">
          <p15:clr>
            <a:srgbClr val="F26B43"/>
          </p15:clr>
        </p15:guide>
        <p15:guide id="5" orient="horz" pos="1344" userDrawn="1">
          <p15:clr>
            <a:srgbClr val="F26B43"/>
          </p15:clr>
        </p15:guide>
        <p15:guide id="6" orient="horz" pos="13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4688442"/>
            <a:ext cx="9144000" cy="475596"/>
          </a:xfrm>
          <a:prstGeom prst="rect">
            <a:avLst/>
          </a:prstGeom>
        </p:spPr>
      </p:pic>
      <p:sp>
        <p:nvSpPr>
          <p:cNvPr id="10" name="Title Placeholder 1"/>
          <p:cNvSpPr>
            <a:spLocks noGrp="1"/>
          </p:cNvSpPr>
          <p:nvPr>
            <p:ph type="title"/>
          </p:nvPr>
        </p:nvSpPr>
        <p:spPr>
          <a:xfrm>
            <a:off x="323528" y="915566"/>
            <a:ext cx="8496622" cy="6855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Text Placeholder 2"/>
          <p:cNvSpPr>
            <a:spLocks noGrp="1"/>
          </p:cNvSpPr>
          <p:nvPr>
            <p:ph type="body" idx="1"/>
          </p:nvPr>
        </p:nvSpPr>
        <p:spPr>
          <a:xfrm>
            <a:off x="323528" y="1653779"/>
            <a:ext cx="8496622" cy="28621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DNDexternal_PPT_SLIDE_Master_Mastheads.png"/>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0" y="0"/>
            <a:ext cx="9144000" cy="987574"/>
          </a:xfrm>
          <a:prstGeom prst="rect">
            <a:avLst/>
          </a:prstGeom>
        </p:spPr>
      </p:pic>
      <p:sp>
        <p:nvSpPr>
          <p:cNvPr id="3" name="Rectangle 2"/>
          <p:cNvSpPr/>
          <p:nvPr userDrawn="1"/>
        </p:nvSpPr>
        <p:spPr>
          <a:xfrm>
            <a:off x="7884371" y="4889021"/>
            <a:ext cx="953477" cy="230832"/>
          </a:xfrm>
          <a:prstGeom prst="rect">
            <a:avLst/>
          </a:prstGeom>
        </p:spPr>
        <p:txBody>
          <a:bodyPr wrap="square">
            <a:spAutoFit/>
          </a:bodyPr>
          <a:lstStyle/>
          <a:p>
            <a:pPr algn="r"/>
            <a:fld id="{21ECAEC2-E4D3-424A-B40E-F7BD34ABBA82}" type="slidenum">
              <a:rPr lang="en-US" sz="900" smtClean="0">
                <a:solidFill>
                  <a:srgbClr val="FFFFFF"/>
                </a:solidFill>
              </a:rPr>
              <a:pPr algn="r"/>
              <a:t>‹#›</a:t>
            </a:fld>
            <a:endParaRPr lang="en-US" sz="900" dirty="0">
              <a:solidFill>
                <a:srgbClr val="FFFFFF"/>
              </a:solidFill>
            </a:endParaRPr>
          </a:p>
        </p:txBody>
      </p:sp>
    </p:spTree>
    <p:extLst>
      <p:ext uri="{BB962C8B-B14F-4D97-AF65-F5344CB8AC3E}">
        <p14:creationId xmlns:p14="http://schemas.microsoft.com/office/powerpoint/2010/main" val="1997273278"/>
      </p:ext>
    </p:extLst>
  </p:cSld>
  <p:clrMap bg1="lt1" tx1="dk1" bg2="lt2" tx2="dk2" accent1="accent1" accent2="accent2" accent3="accent3" accent4="accent4" accent5="accent5" accent6="accent6" hlink="hlink" folHlink="folHlink"/>
  <p:sldLayoutIdLst>
    <p:sldLayoutId id="2147483712"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4" r:id="rId14"/>
    <p:sldLayoutId id="2147483716" r:id="rId15"/>
    <p:sldLayoutId id="2147483717"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662D8A"/>
        </a:buClr>
        <a:buFont typeface="Arial" charset="0"/>
        <a:buChar char="•"/>
        <a:defRPr sz="3200" kern="120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Clr>
          <a:srgbClr val="662D8A"/>
        </a:buClr>
        <a:buFont typeface="Arial" charset="0"/>
        <a:buChar char="–"/>
        <a:defRPr sz="2800" kern="1200">
          <a:solidFill>
            <a:schemeClr val="tx1"/>
          </a:solidFill>
          <a:latin typeface="Arial" charset="0"/>
          <a:ea typeface="Arial" charset="0"/>
          <a:cs typeface="Arial" charset="0"/>
        </a:defRPr>
      </a:lvl2pPr>
      <a:lvl3pPr marL="1143000" indent="-228600" algn="l" rtl="0" eaLnBrk="0" fontAlgn="base" hangingPunct="0">
        <a:spcBef>
          <a:spcPct val="20000"/>
        </a:spcBef>
        <a:spcAft>
          <a:spcPct val="0"/>
        </a:spcAft>
        <a:buClr>
          <a:srgbClr val="662D8A"/>
        </a:buClr>
        <a:buFont typeface="Arial" charset="0"/>
        <a:buChar char="•"/>
        <a:defRPr sz="2400" kern="1200">
          <a:solidFill>
            <a:schemeClr val="tx1"/>
          </a:solidFill>
          <a:latin typeface="Arial" charset="0"/>
          <a:ea typeface="Arial" charset="0"/>
          <a:cs typeface="Arial" charset="0"/>
        </a:defRPr>
      </a:lvl3pPr>
      <a:lvl4pPr marL="1600200" indent="-228600" algn="l" rtl="0" eaLnBrk="0" fontAlgn="base" hangingPunct="0">
        <a:spcBef>
          <a:spcPct val="20000"/>
        </a:spcBef>
        <a:spcAft>
          <a:spcPct val="0"/>
        </a:spcAft>
        <a:buClr>
          <a:srgbClr val="662D8A"/>
        </a:buClr>
        <a:buFont typeface="Arial" charset="0"/>
        <a:buChar char="–"/>
        <a:defRPr sz="2000" kern="1200">
          <a:solidFill>
            <a:schemeClr val="tx1"/>
          </a:solidFill>
          <a:latin typeface="Arial" charset="0"/>
          <a:ea typeface="Arial" charset="0"/>
          <a:cs typeface="Arial" charset="0"/>
        </a:defRPr>
      </a:lvl4pPr>
      <a:lvl5pPr marL="2057400" indent="-228600" algn="l" rtl="0" eaLnBrk="0" fontAlgn="base" hangingPunct="0">
        <a:spcBef>
          <a:spcPct val="20000"/>
        </a:spcBef>
        <a:spcAft>
          <a:spcPct val="0"/>
        </a:spcAft>
        <a:buClr>
          <a:srgbClr val="662D8A"/>
        </a:buClr>
        <a:buFont typeface="Arial"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5556" userDrawn="1">
          <p15:clr>
            <a:srgbClr val="F26B43"/>
          </p15:clr>
        </p15:guide>
        <p15:guide id="3" orient="horz" pos="589" userDrawn="1">
          <p15:clr>
            <a:srgbClr val="F26B43"/>
          </p15:clr>
        </p15:guide>
        <p15:guide id="4" orient="horz" pos="4002" userDrawn="1">
          <p15:clr>
            <a:srgbClr val="F26B43"/>
          </p15:clr>
        </p15:guide>
        <p15:guide id="5" orient="horz" pos="1344" userDrawn="1">
          <p15:clr>
            <a:srgbClr val="F26B43"/>
          </p15:clr>
        </p15:guide>
        <p15:guide id="6" orient="horz" pos="1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hyperlink" Target="https://www.canada.ca/en/department-national-defence/programs/defence-ideas/current-opportunitie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bwMode="auto">
          <a:xfrm>
            <a:off x="2339752" y="1230585"/>
            <a:ext cx="4752528" cy="1989237"/>
          </a:xfrm>
          <a:prstGeom prst="rect">
            <a:avLst/>
          </a:prstGeom>
          <a:ln>
            <a:noFill/>
          </a:ln>
          <a:extLst>
            <a:ext uri="{53640926-AAD7-44d8-BBD7-CCE9431645EC}">
              <a14:shadowObscured xmlns:a14="http://schemas.microsoft.com/office/drawing/2010/main" xmlns=""/>
            </a:ex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400661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a:xfrm>
            <a:off x="2123728" y="1363202"/>
            <a:ext cx="4266475" cy="913373"/>
          </a:xfrm>
          <a:prstGeom prst="roundRect">
            <a:avLst/>
          </a:prstGeom>
          <a:gradFill flip="none" rotWithShape="1">
            <a:gsLst>
              <a:gs pos="0">
                <a:srgbClr val="601F5B">
                  <a:shade val="30000"/>
                  <a:satMod val="115000"/>
                </a:srgbClr>
              </a:gs>
              <a:gs pos="50000">
                <a:srgbClr val="601F5B">
                  <a:shade val="67500"/>
                  <a:satMod val="115000"/>
                </a:srgbClr>
              </a:gs>
              <a:gs pos="100000">
                <a:srgbClr val="601F5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63888" y="1500103"/>
            <a:ext cx="2736305" cy="461665"/>
          </a:xfrm>
          <a:prstGeom prst="rect">
            <a:avLst/>
          </a:prstGeom>
          <a:noFill/>
        </p:spPr>
        <p:txBody>
          <a:bodyPr wrap="square" rtlCol="0">
            <a:spAutoFit/>
          </a:bodyPr>
          <a:lstStyle/>
          <a:p>
            <a:r>
              <a:rPr lang="en-CA" sz="1200" dirty="0">
                <a:solidFill>
                  <a:schemeClr val="bg1"/>
                </a:solidFill>
              </a:rPr>
              <a:t>Incentivize innovators to develop demonstrable solutions</a:t>
            </a:r>
          </a:p>
        </p:txBody>
      </p:sp>
      <p:sp>
        <p:nvSpPr>
          <p:cNvPr id="15" name="Title 2"/>
          <p:cNvSpPr txBox="1">
            <a:spLocks/>
          </p:cNvSpPr>
          <p:nvPr/>
        </p:nvSpPr>
        <p:spPr>
          <a:xfrm>
            <a:off x="3438290" y="719059"/>
            <a:ext cx="2054409"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smtClean="0"/>
              <a:t>Contest</a:t>
            </a:r>
            <a:endParaRPr lang="en-CA" dirty="0"/>
          </a:p>
        </p:txBody>
      </p:sp>
      <p:sp>
        <p:nvSpPr>
          <p:cNvPr id="9" name="Rectangle 8"/>
          <p:cNvSpPr/>
          <p:nvPr/>
        </p:nvSpPr>
        <p:spPr>
          <a:xfrm>
            <a:off x="0" y="2289355"/>
            <a:ext cx="8964487" cy="3600986"/>
          </a:xfrm>
          <a:prstGeom prst="rect">
            <a:avLst/>
          </a:prstGeom>
        </p:spPr>
        <p:txBody>
          <a:bodyPr wrap="square">
            <a:spAutoFit/>
          </a:bodyPr>
          <a:lstStyle/>
          <a:p>
            <a:pPr algn="ctr"/>
            <a:r>
              <a:rPr lang="en-US" sz="1400" b="1" u="sng" dirty="0" smtClean="0"/>
              <a:t/>
            </a:r>
            <a:br>
              <a:rPr lang="en-US" sz="1400" b="1" u="sng" dirty="0" smtClean="0"/>
            </a:br>
            <a:r>
              <a:rPr lang="en-CA" sz="1400" dirty="0"/>
              <a:t>First Call for Proposals </a:t>
            </a:r>
            <a:r>
              <a:rPr lang="en-CA" sz="1400" dirty="0" smtClean="0"/>
              <a:t>launched </a:t>
            </a:r>
            <a:r>
              <a:rPr lang="en-CA" sz="1400" dirty="0"/>
              <a:t>on August 21, 2019</a:t>
            </a:r>
          </a:p>
          <a:p>
            <a:pPr algn="ctr"/>
            <a:r>
              <a:rPr lang="en-CA" sz="1400" b="1" dirty="0" smtClean="0"/>
              <a:t/>
            </a:r>
            <a:br>
              <a:rPr lang="en-CA" sz="1400" b="1" dirty="0" smtClean="0"/>
            </a:br>
            <a:r>
              <a:rPr lang="en-CA" sz="1400" b="1" dirty="0" smtClean="0">
                <a:solidFill>
                  <a:srgbClr val="4E0049"/>
                </a:solidFill>
              </a:rPr>
              <a:t>Pop </a:t>
            </a:r>
            <a:r>
              <a:rPr lang="en-CA" sz="1400" b="1" dirty="0">
                <a:solidFill>
                  <a:srgbClr val="4E0049"/>
                </a:solidFill>
              </a:rPr>
              <a:t>up City: Integrating Energy, Water and Waste Management Systems for Deployed Camps </a:t>
            </a:r>
          </a:p>
          <a:p>
            <a:pPr algn="ctr"/>
            <a:r>
              <a:rPr lang="en-CA" sz="1400" dirty="0" smtClean="0"/>
              <a:t/>
            </a:r>
            <a:br>
              <a:rPr lang="en-CA" sz="1400" dirty="0" smtClean="0"/>
            </a:br>
            <a:r>
              <a:rPr lang="en-CA" sz="1400" dirty="0" smtClean="0"/>
              <a:t>Four </a:t>
            </a:r>
            <a:r>
              <a:rPr lang="en-CA" sz="1400" dirty="0"/>
              <a:t>rounds of development to identify a solution</a:t>
            </a:r>
          </a:p>
          <a:p>
            <a:pPr algn="ctr"/>
            <a:r>
              <a:rPr lang="en-CA" sz="1400" dirty="0"/>
              <a:t>Deadline for the first round: </a:t>
            </a:r>
            <a:r>
              <a:rPr lang="en-CA" sz="1400" b="1" u="sng" dirty="0"/>
              <a:t>November 1, </a:t>
            </a:r>
            <a:r>
              <a:rPr lang="en-CA" sz="1400" b="1" u="sng" dirty="0" smtClean="0"/>
              <a:t>2019</a:t>
            </a:r>
          </a:p>
          <a:p>
            <a:pPr algn="ctr"/>
            <a:endParaRPr lang="fr-CA" sz="1400" b="1" dirty="0"/>
          </a:p>
          <a:p>
            <a:pPr algn="ctr"/>
            <a:r>
              <a:rPr lang="fr-CA" sz="1400" b="1" dirty="0" smtClean="0"/>
              <a:t>Eligible recipients : </a:t>
            </a:r>
            <a:r>
              <a:rPr lang="fr-CA" sz="1400" dirty="0" smtClean="0"/>
              <a:t>all innovators, except federal government employees and federal and provincial Crown corporations.  </a:t>
            </a:r>
            <a:r>
              <a:rPr lang="en-CA" sz="1400" dirty="0"/>
              <a:t>SRL 6-7</a:t>
            </a:r>
          </a:p>
          <a:p>
            <a:pPr algn="ctr"/>
            <a:endParaRPr lang="en-CA" sz="1400" dirty="0"/>
          </a:p>
          <a:p>
            <a:pPr algn="ctr"/>
            <a:endParaRPr lang="en-CA" sz="1400" dirty="0"/>
          </a:p>
          <a:p>
            <a:pPr algn="ctr"/>
            <a:endParaRPr lang="en-CA" sz="1400" dirty="0"/>
          </a:p>
          <a:p>
            <a:pPr algn="ctr"/>
            <a:r>
              <a:rPr lang="fr-CA" sz="1400" dirty="0" smtClean="0"/>
              <a:t/>
            </a:r>
            <a:br>
              <a:rPr lang="fr-CA" sz="1400" dirty="0" smtClean="0"/>
            </a:br>
            <a:endParaRPr lang="en-CA" sz="1400" dirty="0"/>
          </a:p>
          <a:p>
            <a:pPr algn="ctr"/>
            <a:r>
              <a:rPr lang="en-CA" sz="1400" dirty="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1458120"/>
            <a:ext cx="765533" cy="764921"/>
          </a:xfrm>
          <a:prstGeom prst="rect">
            <a:avLst/>
          </a:prstGeom>
        </p:spPr>
      </p:pic>
    </p:spTree>
    <p:extLst>
      <p:ext uri="{BB962C8B-B14F-4D97-AF65-F5344CB8AC3E}">
        <p14:creationId xmlns:p14="http://schemas.microsoft.com/office/powerpoint/2010/main" val="2618062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71550"/>
            <a:ext cx="5974822" cy="3859161"/>
          </a:xfrm>
          <a:prstGeom prst="rect">
            <a:avLst/>
          </a:prstGeom>
        </p:spPr>
      </p:pic>
      <p:sp>
        <p:nvSpPr>
          <p:cNvPr id="10" name="Rounded Rectangle 12"/>
          <p:cNvSpPr/>
          <p:nvPr/>
        </p:nvSpPr>
        <p:spPr>
          <a:xfrm>
            <a:off x="6606801" y="1419622"/>
            <a:ext cx="1493592" cy="2808312"/>
          </a:xfrm>
          <a:prstGeom prst="roundRect">
            <a:avLst/>
          </a:prstGeom>
          <a:gradFill flip="none" rotWithShape="1">
            <a:gsLst>
              <a:gs pos="0">
                <a:srgbClr val="601F5B">
                  <a:shade val="30000"/>
                  <a:satMod val="115000"/>
                </a:srgbClr>
              </a:gs>
              <a:gs pos="50000">
                <a:srgbClr val="601F5B">
                  <a:shade val="67500"/>
                  <a:satMod val="115000"/>
                </a:srgbClr>
              </a:gs>
              <a:gs pos="100000">
                <a:srgbClr val="601F5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200" dirty="0" smtClean="0">
              <a:solidFill>
                <a:schemeClr val="bg1"/>
              </a:solidFill>
            </a:endParaRPr>
          </a:p>
          <a:p>
            <a:endParaRPr lang="en-CA" sz="1200" dirty="0">
              <a:solidFill>
                <a:schemeClr val="bg1"/>
              </a:solidFill>
            </a:endParaRPr>
          </a:p>
          <a:p>
            <a:endParaRPr lang="en-CA" sz="1200" dirty="0" smtClean="0">
              <a:solidFill>
                <a:schemeClr val="bg1"/>
              </a:solidFill>
            </a:endParaRPr>
          </a:p>
          <a:p>
            <a:endParaRPr lang="en-CA" sz="1200" dirty="0" smtClean="0">
              <a:solidFill>
                <a:schemeClr val="bg1"/>
              </a:solidFill>
            </a:endParaRPr>
          </a:p>
          <a:p>
            <a:endParaRPr lang="en-CA" sz="1200" dirty="0">
              <a:solidFill>
                <a:schemeClr val="bg1"/>
              </a:solidFill>
            </a:endParaRPr>
          </a:p>
          <a:p>
            <a:r>
              <a:rPr lang="en-CA" sz="1200" dirty="0" smtClean="0">
                <a:solidFill>
                  <a:schemeClr val="bg1"/>
                </a:solidFill>
              </a:rPr>
              <a:t>BEST SOLUTION CAN BE AWARDED OVER $3.5 MILLION. </a:t>
            </a:r>
            <a:endParaRPr lang="en-CA" sz="1200" dirty="0">
              <a:solidFill>
                <a:schemeClr val="bg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925543"/>
            <a:ext cx="765533" cy="764921"/>
          </a:xfrm>
          <a:prstGeom prst="rect">
            <a:avLst/>
          </a:prstGeom>
        </p:spPr>
      </p:pic>
    </p:spTree>
    <p:extLst>
      <p:ext uri="{BB962C8B-B14F-4D97-AF65-F5344CB8AC3E}">
        <p14:creationId xmlns:p14="http://schemas.microsoft.com/office/powerpoint/2010/main" val="1556207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a:xfrm>
            <a:off x="7308304" y="1201379"/>
            <a:ext cx="1474288" cy="913373"/>
          </a:xfrm>
          <a:prstGeom prst="roundRect">
            <a:avLst/>
          </a:prstGeom>
          <a:gradFill flip="none" rotWithShape="1">
            <a:gsLst>
              <a:gs pos="0">
                <a:srgbClr val="601F5B">
                  <a:shade val="30000"/>
                  <a:satMod val="115000"/>
                </a:srgbClr>
              </a:gs>
              <a:gs pos="50000">
                <a:srgbClr val="601F5B">
                  <a:shade val="67500"/>
                  <a:satMod val="115000"/>
                </a:srgbClr>
              </a:gs>
              <a:gs pos="100000">
                <a:srgbClr val="601F5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1275606"/>
            <a:ext cx="765533" cy="76492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719910"/>
            <a:ext cx="3888432" cy="3940072"/>
          </a:xfrm>
          <a:prstGeom prst="rect">
            <a:avLst/>
          </a:prstGeom>
        </p:spPr>
      </p:pic>
    </p:spTree>
    <p:extLst>
      <p:ext uri="{BB962C8B-B14F-4D97-AF65-F5344CB8AC3E}">
        <p14:creationId xmlns:p14="http://schemas.microsoft.com/office/powerpoint/2010/main" val="3477266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a:xfrm>
            <a:off x="2123728" y="1363202"/>
            <a:ext cx="4266475" cy="913373"/>
          </a:xfrm>
          <a:prstGeom prst="roundRect">
            <a:avLst/>
          </a:prstGeom>
          <a:gradFill flip="none" rotWithShape="1">
            <a:gsLst>
              <a:gs pos="0">
                <a:srgbClr val="601F5B">
                  <a:shade val="30000"/>
                  <a:satMod val="115000"/>
                </a:srgbClr>
              </a:gs>
              <a:gs pos="50000">
                <a:srgbClr val="601F5B">
                  <a:shade val="67500"/>
                  <a:satMod val="115000"/>
                </a:srgbClr>
              </a:gs>
              <a:gs pos="100000">
                <a:srgbClr val="601F5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63888" y="1500103"/>
            <a:ext cx="2736305" cy="680956"/>
          </a:xfrm>
          <a:prstGeom prst="rect">
            <a:avLst/>
          </a:prstGeom>
          <a:noFill/>
        </p:spPr>
        <p:txBody>
          <a:bodyPr wrap="square" rtlCol="0">
            <a:spAutoFit/>
          </a:bodyPr>
          <a:lstStyle/>
          <a:p>
            <a:r>
              <a:rPr lang="en-CA" sz="1275" dirty="0">
                <a:solidFill>
                  <a:schemeClr val="bg1"/>
                </a:solidFill>
              </a:rPr>
              <a:t>Innovators are awarded Contracts or contribution funding for their defence and security solutions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496" y="1455823"/>
            <a:ext cx="762624" cy="757941"/>
          </a:xfrm>
          <a:prstGeom prst="rect">
            <a:avLst/>
          </a:prstGeom>
        </p:spPr>
      </p:pic>
      <p:sp>
        <p:nvSpPr>
          <p:cNvPr id="15" name="Title 2"/>
          <p:cNvSpPr txBox="1">
            <a:spLocks/>
          </p:cNvSpPr>
          <p:nvPr/>
        </p:nvSpPr>
        <p:spPr>
          <a:xfrm>
            <a:off x="1909373" y="685839"/>
            <a:ext cx="5112246"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smtClean="0"/>
              <a:t>Competitive Projects </a:t>
            </a:r>
            <a:endParaRPr lang="en-CA" dirty="0"/>
          </a:p>
        </p:txBody>
      </p:sp>
      <p:sp>
        <p:nvSpPr>
          <p:cNvPr id="9" name="Rectangle 8"/>
          <p:cNvSpPr/>
          <p:nvPr/>
        </p:nvSpPr>
        <p:spPr>
          <a:xfrm>
            <a:off x="611560" y="2499742"/>
            <a:ext cx="7707872" cy="2031325"/>
          </a:xfrm>
          <a:prstGeom prst="rect">
            <a:avLst/>
          </a:prstGeom>
        </p:spPr>
        <p:txBody>
          <a:bodyPr wrap="square">
            <a:spAutoFit/>
          </a:bodyPr>
          <a:lstStyle/>
          <a:p>
            <a:r>
              <a:rPr lang="en-CA" sz="1400" b="1" dirty="0" smtClean="0"/>
              <a:t>Description : </a:t>
            </a:r>
            <a:r>
              <a:rPr lang="en-CA" sz="1400" dirty="0" smtClean="0"/>
              <a:t>Challenge-based procurement – innovator’s proposal becomes the Statement of Work (i.e. no negotiation of the contract)</a:t>
            </a:r>
          </a:p>
          <a:p>
            <a:endParaRPr lang="fr-CA" sz="1400" dirty="0"/>
          </a:p>
          <a:p>
            <a:r>
              <a:rPr lang="en-CA" sz="1400" b="1" dirty="0"/>
              <a:t>Eligible </a:t>
            </a:r>
            <a:r>
              <a:rPr lang="en-CA" sz="1400" b="1" dirty="0" smtClean="0"/>
              <a:t>recipients : </a:t>
            </a:r>
            <a:r>
              <a:rPr lang="en-CA" sz="1400" dirty="0" smtClean="0"/>
              <a:t>Everyone except federal public servants</a:t>
            </a:r>
            <a:endParaRPr lang="en-CA" sz="1400" dirty="0"/>
          </a:p>
          <a:p>
            <a:r>
              <a:rPr lang="en-CA" sz="1400" dirty="0"/>
              <a:t> </a:t>
            </a:r>
          </a:p>
          <a:p>
            <a:r>
              <a:rPr lang="en-CA" sz="1400" b="1" dirty="0"/>
              <a:t>Type of agreement (</a:t>
            </a:r>
            <a:r>
              <a:rPr lang="en-CA" sz="1400" b="1" dirty="0" smtClean="0"/>
              <a:t>contract) : </a:t>
            </a:r>
            <a:r>
              <a:rPr lang="en-CA" sz="1400" dirty="0" smtClean="0"/>
              <a:t>Financial </a:t>
            </a:r>
            <a:r>
              <a:rPr lang="en-CA" sz="1400" dirty="0"/>
              <a:t>support will be provided through </a:t>
            </a:r>
            <a:r>
              <a:rPr lang="en-CA" sz="1400" dirty="0" smtClean="0"/>
              <a:t>contracts</a:t>
            </a:r>
            <a:endParaRPr lang="en-CA" sz="1400" dirty="0"/>
          </a:p>
          <a:p>
            <a:r>
              <a:rPr lang="fr-CA" sz="1400" dirty="0" smtClean="0"/>
              <a:t/>
            </a:r>
            <a:br>
              <a:rPr lang="fr-CA" sz="1400" dirty="0" smtClean="0"/>
            </a:br>
            <a:endParaRPr lang="en-CA" sz="1400" dirty="0"/>
          </a:p>
          <a:p>
            <a:r>
              <a:rPr lang="en-CA" sz="1400" dirty="0"/>
              <a:t> </a:t>
            </a:r>
          </a:p>
        </p:txBody>
      </p:sp>
    </p:spTree>
    <p:extLst>
      <p:ext uri="{BB962C8B-B14F-4D97-AF65-F5344CB8AC3E}">
        <p14:creationId xmlns:p14="http://schemas.microsoft.com/office/powerpoint/2010/main" val="2175825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63888" y="1500103"/>
            <a:ext cx="2736305" cy="680956"/>
          </a:xfrm>
          <a:prstGeom prst="rect">
            <a:avLst/>
          </a:prstGeom>
          <a:noFill/>
        </p:spPr>
        <p:txBody>
          <a:bodyPr wrap="square" rtlCol="0">
            <a:spAutoFit/>
          </a:bodyPr>
          <a:lstStyle/>
          <a:p>
            <a:r>
              <a:rPr lang="en-CA" sz="1275" dirty="0">
                <a:solidFill>
                  <a:schemeClr val="bg1"/>
                </a:solidFill>
              </a:rPr>
              <a:t>Innovators are awarded Contracts or contribution funding for their defence and security solutions</a:t>
            </a:r>
          </a:p>
        </p:txBody>
      </p:sp>
      <p:sp>
        <p:nvSpPr>
          <p:cNvPr id="15" name="Title 2"/>
          <p:cNvSpPr txBox="1">
            <a:spLocks/>
          </p:cNvSpPr>
          <p:nvPr/>
        </p:nvSpPr>
        <p:spPr>
          <a:xfrm>
            <a:off x="1909373" y="685839"/>
            <a:ext cx="5112246"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smtClean="0"/>
              <a:t>Competitive Projects </a:t>
            </a:r>
            <a:endParaRPr lang="en-CA" dirty="0"/>
          </a:p>
        </p:txBody>
      </p:sp>
      <p:sp>
        <p:nvSpPr>
          <p:cNvPr id="2" name="Rectangle 1"/>
          <p:cNvSpPr/>
          <p:nvPr/>
        </p:nvSpPr>
        <p:spPr>
          <a:xfrm>
            <a:off x="467544" y="1275606"/>
            <a:ext cx="8496944" cy="3416320"/>
          </a:xfrm>
          <a:prstGeom prst="rect">
            <a:avLst/>
          </a:prstGeom>
        </p:spPr>
        <p:txBody>
          <a:bodyPr wrap="square">
            <a:spAutoFit/>
          </a:bodyPr>
          <a:lstStyle/>
          <a:p>
            <a:r>
              <a:rPr lang="en-CA" sz="1350" b="1" dirty="0" smtClean="0">
                <a:solidFill>
                  <a:srgbClr val="4E0049"/>
                </a:solidFill>
                <a:latin typeface="HelveticaNeueLT Std Lt Cn"/>
              </a:rPr>
              <a:t>Two components : </a:t>
            </a:r>
            <a:r>
              <a:rPr lang="en-CA" sz="1350" dirty="0" smtClean="0">
                <a:solidFill>
                  <a:srgbClr val="000000"/>
                </a:solidFill>
                <a:latin typeface="HelveticaNeueLT Std Lt Cn"/>
              </a:rPr>
              <a:t/>
            </a:r>
            <a:br>
              <a:rPr lang="en-CA" sz="1350" dirty="0" smtClean="0">
                <a:solidFill>
                  <a:srgbClr val="000000"/>
                </a:solidFill>
                <a:latin typeface="HelveticaNeueLT Std Lt Cn"/>
              </a:rPr>
            </a:br>
            <a:endParaRPr lang="en-CA" sz="1350" dirty="0">
              <a:solidFill>
                <a:srgbClr val="000000"/>
              </a:solidFill>
              <a:latin typeface="HelveticaNeueLT Std Lt Cn"/>
            </a:endParaRPr>
          </a:p>
          <a:p>
            <a:r>
              <a:rPr lang="en-CA" sz="1350" b="1" dirty="0" smtClean="0">
                <a:solidFill>
                  <a:srgbClr val="000000"/>
                </a:solidFill>
                <a:latin typeface="HelveticaNeueLT Std Lt Cn"/>
              </a:rPr>
              <a:t>Component A </a:t>
            </a:r>
            <a:r>
              <a:rPr lang="en-CA" sz="1350" dirty="0" smtClean="0">
                <a:solidFill>
                  <a:srgbClr val="000000"/>
                </a:solidFill>
                <a:latin typeface="HelveticaNeueLT Std Lt Cn"/>
              </a:rPr>
              <a:t>: Up </a:t>
            </a:r>
            <a:r>
              <a:rPr lang="en-CA" sz="1350" dirty="0">
                <a:solidFill>
                  <a:srgbClr val="000000"/>
                </a:solidFill>
                <a:latin typeface="HelveticaNeueLT Std Lt Cn"/>
              </a:rPr>
              <a:t>to $200,000 is available for the first six months of work and promising solutions may be </a:t>
            </a:r>
            <a:r>
              <a:rPr lang="en-CA" sz="1350" dirty="0" smtClean="0">
                <a:solidFill>
                  <a:srgbClr val="000000"/>
                </a:solidFill>
                <a:latin typeface="HelveticaNeueLT Std Lt Cn"/>
              </a:rPr>
              <a:t>eligible for component B. </a:t>
            </a:r>
          </a:p>
          <a:p>
            <a:endParaRPr lang="en-CA" sz="1350" dirty="0">
              <a:solidFill>
                <a:srgbClr val="000000"/>
              </a:solidFill>
              <a:latin typeface="HelveticaNeueLT Std Lt Cn"/>
            </a:endParaRPr>
          </a:p>
          <a:p>
            <a:r>
              <a:rPr lang="en-CA" sz="1350" dirty="0" smtClean="0">
                <a:solidFill>
                  <a:srgbClr val="000000"/>
                </a:solidFill>
                <a:latin typeface="HelveticaNeueLT Std Lt Cn"/>
              </a:rPr>
              <a:t>For component A, no guidance, assistance, support or resources from the CAF/DND – work is totally up to innovator</a:t>
            </a:r>
            <a:br>
              <a:rPr lang="en-CA" sz="1350" dirty="0" smtClean="0">
                <a:solidFill>
                  <a:srgbClr val="000000"/>
                </a:solidFill>
                <a:latin typeface="HelveticaNeueLT Std Lt Cn"/>
              </a:rPr>
            </a:br>
            <a:r>
              <a:rPr lang="en-CA" sz="1350" dirty="0" smtClean="0">
                <a:solidFill>
                  <a:srgbClr val="000000"/>
                </a:solidFill>
                <a:latin typeface="HelveticaNeueLT Std Lt Cn"/>
              </a:rPr>
              <a:t/>
            </a:r>
            <a:br>
              <a:rPr lang="en-CA" sz="1350" dirty="0" smtClean="0">
                <a:solidFill>
                  <a:srgbClr val="000000"/>
                </a:solidFill>
                <a:latin typeface="HelveticaNeueLT Std Lt Cn"/>
              </a:rPr>
            </a:br>
            <a:r>
              <a:rPr lang="en-CA" sz="1350" b="1" dirty="0" smtClean="0">
                <a:solidFill>
                  <a:srgbClr val="000000"/>
                </a:solidFill>
                <a:latin typeface="HelveticaNeueLT Std Lt Cn"/>
              </a:rPr>
              <a:t>Component B </a:t>
            </a:r>
            <a:r>
              <a:rPr lang="en-CA" sz="1350" dirty="0" smtClean="0">
                <a:solidFill>
                  <a:srgbClr val="000000"/>
                </a:solidFill>
                <a:latin typeface="HelveticaNeueLT Std Lt Cn"/>
              </a:rPr>
              <a:t>: Up to </a:t>
            </a:r>
            <a:r>
              <a:rPr lang="en-CA" sz="1350" dirty="0">
                <a:solidFill>
                  <a:srgbClr val="000000"/>
                </a:solidFill>
                <a:latin typeface="HelveticaNeueLT Std Lt Cn"/>
              </a:rPr>
              <a:t>a $1,000,000 to further develop their solution over a 12 month timeframe</a:t>
            </a:r>
            <a:r>
              <a:rPr lang="en-CA" sz="1350" dirty="0" smtClean="0">
                <a:solidFill>
                  <a:srgbClr val="000000"/>
                </a:solidFill>
                <a:latin typeface="HelveticaNeueLT Std Lt Cn"/>
              </a:rPr>
              <a:t>.</a:t>
            </a:r>
          </a:p>
          <a:p>
            <a:endParaRPr lang="en-CA" sz="1350" dirty="0">
              <a:solidFill>
                <a:srgbClr val="000000"/>
              </a:solidFill>
              <a:latin typeface="HelveticaNeueLT Std Lt Cn"/>
            </a:endParaRPr>
          </a:p>
          <a:p>
            <a:r>
              <a:rPr lang="en-CA" sz="1350" dirty="0" smtClean="0">
                <a:solidFill>
                  <a:srgbClr val="000000"/>
                </a:solidFill>
                <a:latin typeface="HelveticaNeueLT Std Lt Cn"/>
              </a:rPr>
              <a:t>For component B, guidance, assistance, support and potential resources are an option for those innovators that include it in their statement of work </a:t>
            </a:r>
          </a:p>
          <a:p>
            <a:r>
              <a:rPr lang="en-CA" sz="1350" dirty="0" smtClean="0">
                <a:solidFill>
                  <a:srgbClr val="000000"/>
                </a:solidFill>
                <a:latin typeface="HelveticaNeueLT Std Lt Cn"/>
              </a:rPr>
              <a:t>Negotiation of the contract is an option for DND (if needed to reframe work being done) – this can add 2-3 months to sign the contract</a:t>
            </a:r>
            <a:endParaRPr lang="en-CA" sz="1350" dirty="0">
              <a:solidFill>
                <a:srgbClr val="000000"/>
              </a:solidFill>
              <a:latin typeface="HelveticaNeueLT Std Lt Cn"/>
            </a:endParaRPr>
          </a:p>
          <a:p>
            <a:pPr algn="ctr"/>
            <a:r>
              <a:rPr lang="en-CA" sz="1350" b="1" dirty="0" smtClean="0">
                <a:solidFill>
                  <a:srgbClr val="000000"/>
                </a:solidFill>
                <a:latin typeface="HelveticaNeueLT Std Lt Cn"/>
              </a:rPr>
              <a:t>**Expect 4-6 call for proposals each year</a:t>
            </a:r>
            <a:br>
              <a:rPr lang="en-CA" sz="1350" b="1" dirty="0" smtClean="0">
                <a:solidFill>
                  <a:srgbClr val="000000"/>
                </a:solidFill>
                <a:latin typeface="HelveticaNeueLT Std Lt Cn"/>
              </a:rPr>
            </a:br>
            <a:r>
              <a:rPr lang="en-CA" sz="1350" b="1" dirty="0" smtClean="0">
                <a:solidFill>
                  <a:srgbClr val="000000"/>
                </a:solidFill>
                <a:latin typeface="HelveticaNeueLT Std Lt Cn"/>
              </a:rPr>
              <a:t>**Average of 5-10 challenges per call</a:t>
            </a:r>
            <a:endParaRPr lang="en-CA" sz="1350" b="1" dirty="0"/>
          </a:p>
        </p:txBody>
      </p:sp>
    </p:spTree>
    <p:extLst>
      <p:ext uri="{BB962C8B-B14F-4D97-AF65-F5344CB8AC3E}">
        <p14:creationId xmlns:p14="http://schemas.microsoft.com/office/powerpoint/2010/main" val="3903063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a:xfrm>
            <a:off x="2123728" y="1363202"/>
            <a:ext cx="4266475" cy="913373"/>
          </a:xfrm>
          <a:prstGeom prst="roundRect">
            <a:avLst/>
          </a:prstGeom>
          <a:gradFill flip="none" rotWithShape="1">
            <a:gsLst>
              <a:gs pos="0">
                <a:srgbClr val="601F5B">
                  <a:shade val="30000"/>
                  <a:satMod val="115000"/>
                </a:srgbClr>
              </a:gs>
              <a:gs pos="50000">
                <a:srgbClr val="601F5B">
                  <a:shade val="67500"/>
                  <a:satMod val="115000"/>
                </a:srgbClr>
              </a:gs>
              <a:gs pos="100000">
                <a:srgbClr val="601F5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63888" y="1500103"/>
            <a:ext cx="2736305" cy="680956"/>
          </a:xfrm>
          <a:prstGeom prst="rect">
            <a:avLst/>
          </a:prstGeom>
          <a:noFill/>
        </p:spPr>
        <p:txBody>
          <a:bodyPr wrap="square" rtlCol="0">
            <a:spAutoFit/>
          </a:bodyPr>
          <a:lstStyle/>
          <a:p>
            <a:r>
              <a:rPr lang="en-CA" sz="1275" dirty="0">
                <a:solidFill>
                  <a:schemeClr val="bg1"/>
                </a:solidFill>
              </a:rPr>
              <a:t>Innovators are awarded Contracts or contribution funding for their defence and security solutions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496" y="1455823"/>
            <a:ext cx="762624" cy="757941"/>
          </a:xfrm>
          <a:prstGeom prst="rect">
            <a:avLst/>
          </a:prstGeom>
        </p:spPr>
      </p:pic>
      <p:sp>
        <p:nvSpPr>
          <p:cNvPr id="15" name="Title 2"/>
          <p:cNvSpPr txBox="1">
            <a:spLocks/>
          </p:cNvSpPr>
          <p:nvPr/>
        </p:nvSpPr>
        <p:spPr>
          <a:xfrm>
            <a:off x="1909373" y="685839"/>
            <a:ext cx="5112246"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smtClean="0"/>
              <a:t>Competitive Projects </a:t>
            </a:r>
            <a:endParaRPr lang="en-CA" dirty="0"/>
          </a:p>
        </p:txBody>
      </p:sp>
      <p:sp>
        <p:nvSpPr>
          <p:cNvPr id="9" name="Rectangle 8"/>
          <p:cNvSpPr/>
          <p:nvPr/>
        </p:nvSpPr>
        <p:spPr>
          <a:xfrm>
            <a:off x="403029" y="2269605"/>
            <a:ext cx="7707872" cy="3323987"/>
          </a:xfrm>
          <a:prstGeom prst="rect">
            <a:avLst/>
          </a:prstGeom>
        </p:spPr>
        <p:txBody>
          <a:bodyPr wrap="square">
            <a:spAutoFit/>
          </a:bodyPr>
          <a:lstStyle/>
          <a:p>
            <a:r>
              <a:rPr lang="en-CA" sz="1400" b="1" dirty="0"/>
              <a:t>The first </a:t>
            </a:r>
            <a:r>
              <a:rPr lang="en-CA" sz="1400" b="1" dirty="0" smtClean="0"/>
              <a:t>Call For Proposals : </a:t>
            </a:r>
            <a:br>
              <a:rPr lang="en-CA" sz="1400" b="1" dirty="0" smtClean="0"/>
            </a:br>
            <a:endParaRPr lang="en-CA" sz="1400" b="1" dirty="0" smtClean="0"/>
          </a:p>
          <a:p>
            <a:r>
              <a:rPr lang="en-CA" sz="1400" dirty="0" smtClean="0"/>
              <a:t>First CFP was 16 </a:t>
            </a:r>
            <a:r>
              <a:rPr lang="en-CA" sz="1400" dirty="0"/>
              <a:t>challenges </a:t>
            </a:r>
            <a:endParaRPr lang="en-CA" sz="1400" dirty="0" smtClean="0"/>
          </a:p>
          <a:p>
            <a:r>
              <a:rPr lang="en-CA" sz="1400" dirty="0" smtClean="0"/>
              <a:t>Second CFP was 9 challenges</a:t>
            </a:r>
          </a:p>
          <a:p>
            <a:r>
              <a:rPr lang="en-CA" sz="1400" dirty="0" smtClean="0"/>
              <a:t>Third CFP is now on-going for a year, so far 3 releases with 5 challenges each</a:t>
            </a:r>
          </a:p>
          <a:p>
            <a:endParaRPr lang="en-CA" sz="1400" dirty="0"/>
          </a:p>
          <a:p>
            <a:r>
              <a:rPr lang="en-CA" sz="1400" dirty="0" smtClean="0"/>
              <a:t>Fastest contract award was 2 months</a:t>
            </a:r>
          </a:p>
          <a:p>
            <a:r>
              <a:rPr lang="en-CA" sz="1400" dirty="0" smtClean="0"/>
              <a:t>Average component 1A award is 5-6 months</a:t>
            </a:r>
          </a:p>
          <a:p>
            <a:r>
              <a:rPr lang="en-CA" sz="1400" dirty="0" smtClean="0"/>
              <a:t>Average component 1B award is 2-3 months (with negotiation as discussed, this will be longer)</a:t>
            </a:r>
          </a:p>
          <a:p>
            <a:r>
              <a:rPr lang="en-CA" sz="1400" dirty="0" smtClean="0"/>
              <a:t>25%-30% award rate for component 1A contracts</a:t>
            </a:r>
          </a:p>
          <a:p>
            <a:r>
              <a:rPr lang="en-CA" sz="1400" dirty="0" smtClean="0"/>
              <a:t>30% award rate for component 1B contracts</a:t>
            </a:r>
          </a:p>
          <a:p>
            <a:endParaRPr lang="en-CA" sz="1400" dirty="0"/>
          </a:p>
          <a:p>
            <a:r>
              <a:rPr lang="fr-CA" sz="1400" dirty="0" smtClean="0"/>
              <a:t/>
            </a:r>
            <a:br>
              <a:rPr lang="fr-CA" sz="1400" dirty="0" smtClean="0"/>
            </a:br>
            <a:endParaRPr lang="en-CA" sz="1400" dirty="0"/>
          </a:p>
          <a:p>
            <a:r>
              <a:rPr lang="en-CA" sz="1400" dirty="0"/>
              <a:t> </a:t>
            </a:r>
          </a:p>
        </p:txBody>
      </p:sp>
    </p:spTree>
    <p:extLst>
      <p:ext uri="{BB962C8B-B14F-4D97-AF65-F5344CB8AC3E}">
        <p14:creationId xmlns:p14="http://schemas.microsoft.com/office/powerpoint/2010/main" val="3634098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a:xfrm>
            <a:off x="7468463" y="1131590"/>
            <a:ext cx="1263858" cy="913373"/>
          </a:xfrm>
          <a:prstGeom prst="roundRect">
            <a:avLst/>
          </a:prstGeom>
          <a:gradFill flip="none" rotWithShape="1">
            <a:gsLst>
              <a:gs pos="0">
                <a:srgbClr val="601F5B">
                  <a:shade val="30000"/>
                  <a:satMod val="115000"/>
                </a:srgbClr>
              </a:gs>
              <a:gs pos="50000">
                <a:srgbClr val="601F5B">
                  <a:shade val="67500"/>
                  <a:satMod val="115000"/>
                </a:srgbClr>
              </a:gs>
              <a:gs pos="100000">
                <a:srgbClr val="601F5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080" y="1209305"/>
            <a:ext cx="762624" cy="757941"/>
          </a:xfrm>
          <a:prstGeom prst="rect">
            <a:avLst/>
          </a:prstGeom>
        </p:spPr>
      </p:pic>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759028"/>
            <a:ext cx="6912768" cy="3881026"/>
          </a:xfrm>
          <a:prstGeom prst="rect">
            <a:avLst/>
          </a:prstGeom>
        </p:spPr>
      </p:pic>
      <p:sp>
        <p:nvSpPr>
          <p:cNvPr id="2" name="Rectangle 1"/>
          <p:cNvSpPr/>
          <p:nvPr/>
        </p:nvSpPr>
        <p:spPr>
          <a:xfrm>
            <a:off x="4067944" y="3579862"/>
            <a:ext cx="4176464"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A" dirty="0" smtClean="0"/>
              <a:t>Last 5 challenges</a:t>
            </a:r>
            <a:endParaRPr lang="en-CA" dirty="0"/>
          </a:p>
        </p:txBody>
      </p:sp>
    </p:spTree>
    <p:extLst>
      <p:ext uri="{BB962C8B-B14F-4D97-AF65-F5344CB8AC3E}">
        <p14:creationId xmlns:p14="http://schemas.microsoft.com/office/powerpoint/2010/main" val="3433009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a:xfrm>
            <a:off x="2123728" y="1363202"/>
            <a:ext cx="4266475" cy="913373"/>
          </a:xfrm>
          <a:prstGeom prst="roundRect">
            <a:avLst/>
          </a:prstGeom>
          <a:gradFill flip="none" rotWithShape="1">
            <a:gsLst>
              <a:gs pos="0">
                <a:srgbClr val="601F5B">
                  <a:shade val="30000"/>
                  <a:satMod val="115000"/>
                </a:srgbClr>
              </a:gs>
              <a:gs pos="50000">
                <a:srgbClr val="601F5B">
                  <a:shade val="67500"/>
                  <a:satMod val="115000"/>
                </a:srgbClr>
              </a:gs>
              <a:gs pos="100000">
                <a:srgbClr val="601F5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63888" y="1500103"/>
            <a:ext cx="2736305" cy="646331"/>
          </a:xfrm>
          <a:prstGeom prst="rect">
            <a:avLst/>
          </a:prstGeom>
          <a:noFill/>
        </p:spPr>
        <p:txBody>
          <a:bodyPr wrap="square" rtlCol="0">
            <a:spAutoFit/>
          </a:bodyPr>
          <a:lstStyle/>
          <a:p>
            <a:r>
              <a:rPr lang="en-CA" sz="1200" dirty="0">
                <a:solidFill>
                  <a:schemeClr val="bg1"/>
                </a:solidFill>
              </a:rPr>
              <a:t>Curated trial opportunity for innovators to receive feedback on a potential solution</a:t>
            </a:r>
          </a:p>
        </p:txBody>
      </p:sp>
      <p:sp>
        <p:nvSpPr>
          <p:cNvPr id="15" name="Title 2"/>
          <p:cNvSpPr txBox="1">
            <a:spLocks/>
          </p:cNvSpPr>
          <p:nvPr/>
        </p:nvSpPr>
        <p:spPr>
          <a:xfrm>
            <a:off x="2866534" y="719058"/>
            <a:ext cx="2789894"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smtClean="0"/>
              <a:t>Sandboxes</a:t>
            </a:r>
            <a:endParaRPr lang="en-CA"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305" y="1440298"/>
            <a:ext cx="759182" cy="759182"/>
          </a:xfrm>
          <a:prstGeom prst="rect">
            <a:avLst/>
          </a:prstGeom>
        </p:spPr>
      </p:pic>
      <p:sp>
        <p:nvSpPr>
          <p:cNvPr id="14" name="Rectangle 13"/>
          <p:cNvSpPr/>
          <p:nvPr/>
        </p:nvSpPr>
        <p:spPr>
          <a:xfrm>
            <a:off x="512549" y="2311416"/>
            <a:ext cx="7488831" cy="3970318"/>
          </a:xfrm>
          <a:prstGeom prst="rect">
            <a:avLst/>
          </a:prstGeom>
        </p:spPr>
        <p:txBody>
          <a:bodyPr wrap="square">
            <a:spAutoFit/>
          </a:bodyPr>
          <a:lstStyle/>
          <a:p>
            <a:pPr algn="ctr"/>
            <a:r>
              <a:rPr lang="en-CA" sz="1400" dirty="0" smtClean="0"/>
              <a:t/>
            </a:r>
            <a:br>
              <a:rPr lang="en-CA" sz="1400" dirty="0" smtClean="0"/>
            </a:br>
            <a:r>
              <a:rPr lang="en-CA" sz="1400" dirty="0" smtClean="0"/>
              <a:t>The </a:t>
            </a:r>
            <a:r>
              <a:rPr lang="en-CA" sz="1400" dirty="0"/>
              <a:t>scenario and environment are provided by DND and CAF.  </a:t>
            </a:r>
            <a:r>
              <a:rPr lang="en-CA" sz="1400" dirty="0" smtClean="0"/>
              <a:t/>
            </a:r>
            <a:br>
              <a:rPr lang="en-CA" sz="1400" dirty="0" smtClean="0"/>
            </a:br>
            <a:r>
              <a:rPr lang="en-CA" sz="1400" dirty="0"/>
              <a:t>Opportunity for innovators to test and demonstrate their solutions to published Challenges</a:t>
            </a:r>
            <a:r>
              <a:rPr lang="en-CA" sz="1400" dirty="0" smtClean="0"/>
              <a:t>.</a:t>
            </a:r>
            <a:br>
              <a:rPr lang="en-CA" sz="1400" dirty="0" smtClean="0"/>
            </a:br>
            <a:endParaRPr lang="en-CA" sz="1400" dirty="0"/>
          </a:p>
          <a:p>
            <a:pPr algn="ctr"/>
            <a:r>
              <a:rPr lang="en-CA" sz="1400" dirty="0"/>
              <a:t>Participants will receive observational feedback from DND and CAF experts and other potential users of the innovation.  </a:t>
            </a:r>
            <a:r>
              <a:rPr lang="en-CA" sz="1400" dirty="0" smtClean="0"/>
              <a:t/>
            </a:r>
            <a:br>
              <a:rPr lang="en-CA" sz="1400" dirty="0" smtClean="0"/>
            </a:br>
            <a:r>
              <a:rPr lang="en-CA" sz="1400" dirty="0" smtClean="0"/>
              <a:t/>
            </a:r>
            <a:br>
              <a:rPr lang="en-CA" sz="1400" dirty="0" smtClean="0"/>
            </a:br>
            <a:r>
              <a:rPr lang="en-CA" sz="1400" dirty="0"/>
              <a:t>No funds available, other then possibly for travel. </a:t>
            </a:r>
          </a:p>
          <a:p>
            <a:pPr algn="ctr"/>
            <a:r>
              <a:rPr lang="en-CA" sz="1400" b="1" dirty="0"/>
              <a:t>Eligible recipients </a:t>
            </a:r>
            <a:r>
              <a:rPr lang="en-CA" sz="1400" dirty="0"/>
              <a:t>: Everyone </a:t>
            </a:r>
            <a:r>
              <a:rPr lang="en-CA" sz="1400" dirty="0" smtClean="0"/>
              <a:t>(include international companies) except </a:t>
            </a:r>
            <a:r>
              <a:rPr lang="en-CA" sz="1400" dirty="0"/>
              <a:t>federal public servants</a:t>
            </a:r>
          </a:p>
          <a:p>
            <a:pPr algn="ctr"/>
            <a:endParaRPr lang="en-CA" sz="1400" dirty="0"/>
          </a:p>
          <a:p>
            <a:pPr algn="ctr"/>
            <a:endParaRPr lang="en-CA" sz="1400" dirty="0" smtClean="0"/>
          </a:p>
          <a:p>
            <a:pPr algn="ctr"/>
            <a:endParaRPr lang="en-CA" sz="1400" dirty="0"/>
          </a:p>
          <a:p>
            <a:pPr algn="ctr"/>
            <a:r>
              <a:rPr lang="en-CA" sz="1400" dirty="0" smtClean="0"/>
              <a:t/>
            </a:r>
            <a:br>
              <a:rPr lang="en-CA" sz="1400" dirty="0" smtClean="0"/>
            </a:br>
            <a:endParaRPr lang="en-CA" sz="1400" dirty="0"/>
          </a:p>
          <a:p>
            <a:pPr algn="ctr"/>
            <a:r>
              <a:rPr lang="fr-CA" sz="1400" dirty="0" smtClean="0"/>
              <a:t/>
            </a:r>
            <a:br>
              <a:rPr lang="fr-CA" sz="1400" dirty="0" smtClean="0"/>
            </a:br>
            <a:endParaRPr lang="en-CA" sz="1400" dirty="0"/>
          </a:p>
          <a:p>
            <a:pPr algn="ctr"/>
            <a:r>
              <a:rPr lang="en-CA" sz="1400" dirty="0"/>
              <a:t> </a:t>
            </a:r>
          </a:p>
        </p:txBody>
      </p:sp>
    </p:spTree>
    <p:extLst>
      <p:ext uri="{BB962C8B-B14F-4D97-AF65-F5344CB8AC3E}">
        <p14:creationId xmlns:p14="http://schemas.microsoft.com/office/powerpoint/2010/main" val="1139179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a:xfrm>
            <a:off x="2123728" y="1363202"/>
            <a:ext cx="4266475" cy="913373"/>
          </a:xfrm>
          <a:prstGeom prst="roundRect">
            <a:avLst/>
          </a:prstGeom>
          <a:gradFill flip="none" rotWithShape="1">
            <a:gsLst>
              <a:gs pos="0">
                <a:srgbClr val="601F5B">
                  <a:shade val="30000"/>
                  <a:satMod val="115000"/>
                </a:srgbClr>
              </a:gs>
              <a:gs pos="50000">
                <a:srgbClr val="601F5B">
                  <a:shade val="67500"/>
                  <a:satMod val="115000"/>
                </a:srgbClr>
              </a:gs>
              <a:gs pos="100000">
                <a:srgbClr val="601F5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63888" y="1500103"/>
            <a:ext cx="2736305" cy="646331"/>
          </a:xfrm>
          <a:prstGeom prst="rect">
            <a:avLst/>
          </a:prstGeom>
          <a:noFill/>
        </p:spPr>
        <p:txBody>
          <a:bodyPr wrap="square" rtlCol="0">
            <a:spAutoFit/>
          </a:bodyPr>
          <a:lstStyle/>
          <a:p>
            <a:r>
              <a:rPr lang="en-CA" sz="1200" dirty="0">
                <a:solidFill>
                  <a:schemeClr val="bg1"/>
                </a:solidFill>
              </a:rPr>
              <a:t>Curated trial opportunity for innovators to receive feedback on a potential solution</a:t>
            </a:r>
          </a:p>
        </p:txBody>
      </p:sp>
      <p:sp>
        <p:nvSpPr>
          <p:cNvPr id="15" name="Title 2"/>
          <p:cNvSpPr txBox="1">
            <a:spLocks/>
          </p:cNvSpPr>
          <p:nvPr/>
        </p:nvSpPr>
        <p:spPr>
          <a:xfrm>
            <a:off x="2866534" y="719058"/>
            <a:ext cx="2789894"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smtClean="0"/>
              <a:t>Sandboxes</a:t>
            </a:r>
            <a:endParaRPr lang="en-CA"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305" y="1440298"/>
            <a:ext cx="759182" cy="759182"/>
          </a:xfrm>
          <a:prstGeom prst="rect">
            <a:avLst/>
          </a:prstGeom>
        </p:spPr>
      </p:pic>
      <p:sp>
        <p:nvSpPr>
          <p:cNvPr id="14" name="Rectangle 13"/>
          <p:cNvSpPr/>
          <p:nvPr/>
        </p:nvSpPr>
        <p:spPr>
          <a:xfrm>
            <a:off x="0" y="2289355"/>
            <a:ext cx="8964487" cy="523220"/>
          </a:xfrm>
          <a:prstGeom prst="rect">
            <a:avLst/>
          </a:prstGeom>
        </p:spPr>
        <p:txBody>
          <a:bodyPr wrap="square">
            <a:spAutoFit/>
          </a:bodyPr>
          <a:lstStyle/>
          <a:p>
            <a:pPr algn="ctr"/>
            <a:r>
              <a:rPr lang="en-CA" sz="1400" dirty="0" smtClean="0"/>
              <a:t/>
            </a:r>
            <a:br>
              <a:rPr lang="en-CA" sz="1400" dirty="0" smtClean="0"/>
            </a:br>
            <a:r>
              <a:rPr lang="en-CA" sz="1400" dirty="0"/>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868" y="2413476"/>
            <a:ext cx="6762750" cy="1171575"/>
          </a:xfrm>
          <a:prstGeom prst="rect">
            <a:avLst/>
          </a:prstGeom>
        </p:spPr>
      </p:pic>
    </p:spTree>
    <p:extLst>
      <p:ext uri="{BB962C8B-B14F-4D97-AF65-F5344CB8AC3E}">
        <p14:creationId xmlns:p14="http://schemas.microsoft.com/office/powerpoint/2010/main" val="2907507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754719"/>
            <a:ext cx="5616624" cy="3869100"/>
          </a:xfrm>
        </p:spPr>
      </p:pic>
    </p:spTree>
    <p:extLst>
      <p:ext uri="{BB962C8B-B14F-4D97-AF65-F5344CB8AC3E}">
        <p14:creationId xmlns:p14="http://schemas.microsoft.com/office/powerpoint/2010/main" val="282266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1286909"/>
            <a:ext cx="5760318" cy="402615"/>
          </a:xfrm>
        </p:spPr>
        <p:txBody>
          <a:bodyPr>
            <a:normAutofit fontScale="90000"/>
          </a:bodyPr>
          <a:lstStyle/>
          <a:p>
            <a:pPr algn="ctr"/>
            <a:r>
              <a:rPr lang="en-US" dirty="0" smtClean="0"/>
              <a:t>New Defence Perspective</a:t>
            </a:r>
            <a:endParaRPr lang="en-US" dirty="0"/>
          </a:p>
        </p:txBody>
      </p:sp>
      <p:sp>
        <p:nvSpPr>
          <p:cNvPr id="4" name="Content Placeholder 4"/>
          <p:cNvSpPr>
            <a:spLocks noGrp="1"/>
          </p:cNvSpPr>
          <p:nvPr>
            <p:ph idx="4294967295"/>
          </p:nvPr>
        </p:nvSpPr>
        <p:spPr>
          <a:xfrm>
            <a:off x="3563727" y="1833982"/>
            <a:ext cx="5040560" cy="863576"/>
          </a:xfrm>
        </p:spPr>
        <p:txBody>
          <a:bodyPr>
            <a:normAutofit/>
          </a:bodyPr>
          <a:lstStyle/>
          <a:p>
            <a:pPr marL="0" indent="0" algn="ctr">
              <a:buNone/>
            </a:pPr>
            <a:r>
              <a:rPr lang="en-CA" sz="1900" b="1" i="1" dirty="0" smtClean="0">
                <a:solidFill>
                  <a:srgbClr val="601F5B"/>
                </a:solidFill>
              </a:rPr>
              <a:t>“Innovative </a:t>
            </a:r>
            <a:r>
              <a:rPr lang="en-CA" sz="1900" b="1" i="1" dirty="0">
                <a:solidFill>
                  <a:srgbClr val="601F5B"/>
                </a:solidFill>
              </a:rPr>
              <a:t>technology, knowledge, problem solving </a:t>
            </a:r>
            <a:r>
              <a:rPr lang="en-CA" sz="1900" i="1" dirty="0"/>
              <a:t>are critical for </a:t>
            </a:r>
            <a:r>
              <a:rPr lang="en-CA" sz="1900" i="1" dirty="0" smtClean="0"/>
              <a:t>Canada’’</a:t>
            </a:r>
            <a:endParaRPr lang="en-CA" sz="1900" dirty="0"/>
          </a:p>
          <a:p>
            <a:pPr marL="0" indent="0">
              <a:buNone/>
            </a:pPr>
            <a:endParaRPr lang="en-CA" sz="1950" dirty="0"/>
          </a:p>
        </p:txBody>
      </p:sp>
      <p:sp>
        <p:nvSpPr>
          <p:cNvPr id="7" name="Rectangle 6"/>
          <p:cNvSpPr/>
          <p:nvPr/>
        </p:nvSpPr>
        <p:spPr>
          <a:xfrm>
            <a:off x="3419872" y="2841054"/>
            <a:ext cx="5184415" cy="1200329"/>
          </a:xfrm>
          <a:prstGeom prst="rect">
            <a:avLst/>
          </a:prstGeom>
        </p:spPr>
        <p:txBody>
          <a:bodyPr wrap="square">
            <a:spAutoFit/>
          </a:bodyPr>
          <a:lstStyle/>
          <a:p>
            <a:pPr algn="ctr"/>
            <a:r>
              <a:rPr lang="en-CA" dirty="0"/>
              <a:t>In </a:t>
            </a:r>
            <a:r>
              <a:rPr lang="en-CA" dirty="0" smtClean="0"/>
              <a:t>SSE, </a:t>
            </a:r>
            <a:r>
              <a:rPr lang="en-CA" dirty="0"/>
              <a:t>DND announced the </a:t>
            </a:r>
            <a:endParaRPr lang="en-CA" dirty="0" smtClean="0"/>
          </a:p>
          <a:p>
            <a:pPr algn="ctr"/>
            <a:r>
              <a:rPr lang="en-CA" dirty="0" smtClean="0"/>
              <a:t>Innovation </a:t>
            </a:r>
            <a:r>
              <a:rPr lang="en-CA" dirty="0"/>
              <a:t>for Defence Excellence and Security (IDEaS) program and </a:t>
            </a:r>
          </a:p>
          <a:p>
            <a:pPr algn="ctr"/>
            <a:r>
              <a:rPr lang="en-CA" dirty="0"/>
              <a:t>will invest </a:t>
            </a:r>
            <a:r>
              <a:rPr lang="en-CA" b="1" dirty="0">
                <a:solidFill>
                  <a:srgbClr val="601F5B"/>
                </a:solidFill>
              </a:rPr>
              <a:t>$1.6 billion over 20 years</a:t>
            </a:r>
          </a:p>
        </p:txBody>
      </p:sp>
      <p:pic>
        <p:nvPicPr>
          <p:cNvPr id="8" name="Picture 2" descr="Picture 2"/>
          <p:cNvPicPr>
            <a:picLocks noChangeAspect="1"/>
          </p:cNvPicPr>
          <p:nvPr/>
        </p:nvPicPr>
        <p:blipFill>
          <a:blip r:embed="rId3">
            <a:extLst/>
          </a:blip>
          <a:srcRect l="31099" t="12664" r="28737" b="1076"/>
          <a:stretch>
            <a:fillRect/>
          </a:stretch>
        </p:blipFill>
        <p:spPr>
          <a:xfrm>
            <a:off x="179512" y="767607"/>
            <a:ext cx="2952328" cy="3878549"/>
          </a:xfrm>
          <a:prstGeom prst="rect">
            <a:avLst/>
          </a:prstGeom>
          <a:ln w="12700">
            <a:miter lim="400000"/>
          </a:ln>
        </p:spPr>
      </p:pic>
    </p:spTree>
    <p:extLst>
      <p:ext uri="{BB962C8B-B14F-4D97-AF65-F5344CB8AC3E}">
        <p14:creationId xmlns:p14="http://schemas.microsoft.com/office/powerpoint/2010/main" val="3226919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1185"/>
            <a:ext cx="8172400" cy="3610358"/>
          </a:xfrm>
          <a:prstGeom prst="rect">
            <a:avLst/>
          </a:prstGeom>
        </p:spPr>
      </p:pic>
    </p:spTree>
    <p:extLst>
      <p:ext uri="{BB962C8B-B14F-4D97-AF65-F5344CB8AC3E}">
        <p14:creationId xmlns:p14="http://schemas.microsoft.com/office/powerpoint/2010/main" val="1300974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5566"/>
            <a:ext cx="9144000" cy="3437425"/>
          </a:xfrm>
          <a:prstGeom prst="rect">
            <a:avLst/>
          </a:prstGeom>
        </p:spPr>
      </p:pic>
    </p:spTree>
    <p:extLst>
      <p:ext uri="{BB962C8B-B14F-4D97-AF65-F5344CB8AC3E}">
        <p14:creationId xmlns:p14="http://schemas.microsoft.com/office/powerpoint/2010/main" val="2970194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4530"/>
            <a:ext cx="9144000" cy="4014439"/>
          </a:xfrm>
          <a:prstGeom prst="rect">
            <a:avLst/>
          </a:prstGeom>
        </p:spPr>
      </p:pic>
    </p:spTree>
    <p:extLst>
      <p:ext uri="{BB962C8B-B14F-4D97-AF65-F5344CB8AC3E}">
        <p14:creationId xmlns:p14="http://schemas.microsoft.com/office/powerpoint/2010/main" val="3759243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139702"/>
            <a:ext cx="7957392" cy="3380413"/>
          </a:xfrm>
          <a:prstGeom prst="rect">
            <a:avLst/>
          </a:prstGeom>
        </p:spPr>
        <p:txBody>
          <a:bodyPr wrap="square">
            <a:spAutoFit/>
          </a:bodyPr>
          <a:lstStyle/>
          <a:p>
            <a:pPr marL="0" lvl="1" indent="457200">
              <a:lnSpc>
                <a:spcPct val="150000"/>
              </a:lnSpc>
              <a:spcBef>
                <a:spcPts val="400"/>
              </a:spcBef>
              <a:buSzTx/>
              <a:buNone/>
              <a:defRPr sz="2300"/>
            </a:pPr>
            <a:r>
              <a:rPr lang="en-CA" dirty="0" smtClean="0"/>
              <a:t>	</a:t>
            </a:r>
            <a:r>
              <a:rPr lang="en-CA" b="1" u="sng" dirty="0" smtClean="0">
                <a:solidFill>
                  <a:srgbClr val="601F5B"/>
                </a:solidFill>
              </a:rPr>
              <a:t>DND.IDEaS-IDEeS.MDN@FORCES.GC.CA</a:t>
            </a:r>
            <a:endParaRPr lang="en-CA" b="1" u="sng" dirty="0">
              <a:solidFill>
                <a:srgbClr val="601F5B"/>
              </a:solidFill>
            </a:endParaRPr>
          </a:p>
          <a:p>
            <a:pPr marL="0" lvl="1" indent="457200">
              <a:lnSpc>
                <a:spcPct val="150000"/>
              </a:lnSpc>
              <a:spcBef>
                <a:spcPts val="400"/>
              </a:spcBef>
              <a:buSzTx/>
              <a:buNone/>
              <a:defRPr sz="2300"/>
            </a:pPr>
            <a:r>
              <a:rPr lang="en-CA" dirty="0" smtClean="0"/>
              <a:t>	</a:t>
            </a:r>
            <a:r>
              <a:rPr lang="en-CA" b="1" dirty="0" smtClean="0">
                <a:solidFill>
                  <a:srgbClr val="601F5B"/>
                </a:solidFill>
              </a:rPr>
              <a:t>Canada.ca/defence-ideas  </a:t>
            </a:r>
            <a:endParaRPr lang="en-CA" b="1" dirty="0">
              <a:solidFill>
                <a:srgbClr val="601F5B"/>
              </a:solidFill>
            </a:endParaRPr>
          </a:p>
          <a:p>
            <a:pPr marL="0" lvl="1" indent="457200">
              <a:lnSpc>
                <a:spcPct val="150000"/>
              </a:lnSpc>
              <a:spcBef>
                <a:spcPts val="400"/>
              </a:spcBef>
              <a:buSzTx/>
              <a:buNone/>
              <a:defRPr sz="2300"/>
            </a:pPr>
            <a:r>
              <a:rPr lang="en-CA" dirty="0" smtClean="0"/>
              <a:t>	</a:t>
            </a:r>
            <a:r>
              <a:rPr lang="en-CA" b="1" dirty="0" smtClean="0"/>
              <a:t>Follow # DefenceIDEaS online :  </a:t>
            </a:r>
            <a:br>
              <a:rPr lang="en-CA" b="1" dirty="0" smtClean="0"/>
            </a:br>
            <a:r>
              <a:rPr lang="en-CA" dirty="0" smtClean="0"/>
              <a:t>	@NationalDefence </a:t>
            </a:r>
            <a:br>
              <a:rPr lang="en-CA" dirty="0" smtClean="0"/>
            </a:br>
            <a:r>
              <a:rPr lang="en-CA" dirty="0" smtClean="0"/>
              <a:t/>
            </a:r>
            <a:br>
              <a:rPr lang="en-CA" dirty="0" smtClean="0"/>
            </a:br>
            <a:endParaRPr lang="en-CA" b="1" u="sng" dirty="0">
              <a:solidFill>
                <a:srgbClr val="601F5B"/>
              </a:solidFill>
            </a:endParaRPr>
          </a:p>
        </p:txBody>
      </p:sp>
      <p:sp>
        <p:nvSpPr>
          <p:cNvPr id="4" name="Title 2"/>
          <p:cNvSpPr txBox="1">
            <a:spLocks/>
          </p:cNvSpPr>
          <p:nvPr/>
        </p:nvSpPr>
        <p:spPr>
          <a:xfrm>
            <a:off x="2835269" y="1275606"/>
            <a:ext cx="2789894"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smtClean="0"/>
              <a:t>Contact Us</a:t>
            </a:r>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042" y="3939902"/>
            <a:ext cx="578348" cy="4202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9390" y="3981437"/>
            <a:ext cx="344789" cy="3371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2283718"/>
            <a:ext cx="360040" cy="3600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309" y="2931790"/>
            <a:ext cx="288032" cy="288032"/>
          </a:xfrm>
          <a:prstGeom prst="rect">
            <a:avLst/>
          </a:prstGeom>
        </p:spPr>
      </p:pic>
    </p:spTree>
    <p:extLst>
      <p:ext uri="{BB962C8B-B14F-4D97-AF65-F5344CB8AC3E}">
        <p14:creationId xmlns:p14="http://schemas.microsoft.com/office/powerpoint/2010/main" val="130480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Rectangle 2"/>
          <p:cNvSpPr txBox="1">
            <a:spLocks noGrp="1"/>
          </p:cNvSpPr>
          <p:nvPr>
            <p:ph type="sldNum" sz="quarter" idx="4294967295"/>
          </p:nvPr>
        </p:nvSpPr>
        <p:spPr>
          <a:xfrm>
            <a:off x="7597926" y="4889022"/>
            <a:ext cx="173459" cy="1610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6" name="Title 2"/>
          <p:cNvSpPr txBox="1">
            <a:spLocks/>
          </p:cNvSpPr>
          <p:nvPr/>
        </p:nvSpPr>
        <p:spPr>
          <a:xfrm>
            <a:off x="1038355" y="771550"/>
            <a:ext cx="6125933"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smtClean="0"/>
              <a:t>Innovation Continuum</a:t>
            </a:r>
            <a:endParaRPr lang="en-CA" dirty="0"/>
          </a:p>
        </p:txBody>
      </p:sp>
      <p:sp>
        <p:nvSpPr>
          <p:cNvPr id="7" name="Rectangle 6"/>
          <p:cNvSpPr/>
          <p:nvPr/>
        </p:nvSpPr>
        <p:spPr>
          <a:xfrm>
            <a:off x="1115616" y="1554858"/>
            <a:ext cx="6885382" cy="369332"/>
          </a:xfrm>
          <a:prstGeom prst="rect">
            <a:avLst/>
          </a:prstGeom>
        </p:spPr>
        <p:txBody>
          <a:bodyPr wrap="square">
            <a:spAutoFit/>
          </a:bodyPr>
          <a:lstStyle/>
          <a:p>
            <a:r>
              <a:rPr lang="en-CA" b="1" spc="650" dirty="0">
                <a:solidFill>
                  <a:srgbClr val="601F5B"/>
                </a:solidFill>
                <a:effectLst>
                  <a:outerShdw blurRad="38100" dist="38100" dir="2700000" algn="tl">
                    <a:srgbClr val="000000">
                      <a:alpha val="43137"/>
                    </a:srgbClr>
                  </a:outerShdw>
                </a:effectLst>
              </a:rPr>
              <a:t>SOLUTION READINESS LEVEL (SRL)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07104"/>
            <a:ext cx="8388421" cy="2358710"/>
          </a:xfrm>
          <a:prstGeom prst="rect">
            <a:avLst/>
          </a:prstGeom>
        </p:spPr>
      </p:pic>
    </p:spTree>
    <p:extLst>
      <p:ext uri="{BB962C8B-B14F-4D97-AF65-F5344CB8AC3E}">
        <p14:creationId xmlns:p14="http://schemas.microsoft.com/office/powerpoint/2010/main" val="83195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722718"/>
            <a:ext cx="4392488" cy="3921247"/>
          </a:xfrm>
          <a:prstGeom prst="rect">
            <a:avLst/>
          </a:prstGeom>
        </p:spPr>
      </p:pic>
    </p:spTree>
    <p:extLst>
      <p:ext uri="{BB962C8B-B14F-4D97-AF65-F5344CB8AC3E}">
        <p14:creationId xmlns:p14="http://schemas.microsoft.com/office/powerpoint/2010/main" val="2910116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Rectangle 2"/>
          <p:cNvSpPr txBox="1">
            <a:spLocks noGrp="1"/>
          </p:cNvSpPr>
          <p:nvPr>
            <p:ph type="sldNum" sz="quarter" idx="4294967295"/>
          </p:nvPr>
        </p:nvSpPr>
        <p:spPr>
          <a:xfrm>
            <a:off x="7645602" y="4889022"/>
            <a:ext cx="125783" cy="1610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450" name="Title 2"/>
          <p:cNvSpPr txBox="1">
            <a:spLocks noGrp="1"/>
          </p:cNvSpPr>
          <p:nvPr>
            <p:ph type="title" idx="4294967295"/>
          </p:nvPr>
        </p:nvSpPr>
        <p:spPr>
          <a:xfrm>
            <a:off x="1022752" y="881621"/>
            <a:ext cx="6823109" cy="891688"/>
          </a:xfrm>
          <a:prstGeom prst="rect">
            <a:avLst/>
          </a:prstGeom>
        </p:spPr>
        <p:txBody>
          <a:bodyPr>
            <a:normAutofit/>
          </a:bodyPr>
          <a:lstStyle>
            <a:lvl1pPr algn="ctr">
              <a:defRPr>
                <a:solidFill>
                  <a:srgbClr val="4E0049"/>
                </a:solidFill>
              </a:defRPr>
            </a:lvl1pPr>
          </a:lstStyle>
          <a:p>
            <a:r>
              <a:rPr dirty="0"/>
              <a:t>IDEaS Elements</a:t>
            </a:r>
          </a:p>
        </p:txBody>
      </p:sp>
      <p:grpSp>
        <p:nvGrpSpPr>
          <p:cNvPr id="453" name="Group 11"/>
          <p:cNvGrpSpPr/>
          <p:nvPr/>
        </p:nvGrpSpPr>
        <p:grpSpPr>
          <a:xfrm>
            <a:off x="2585620" y="1884661"/>
            <a:ext cx="1264831" cy="1860783"/>
            <a:chOff x="-1" y="635041"/>
            <a:chExt cx="1686439" cy="2481042"/>
          </a:xfrm>
        </p:grpSpPr>
        <p:pic>
          <p:nvPicPr>
            <p:cNvPr id="451" name="Picture 3" descr="Picture 3"/>
            <p:cNvPicPr>
              <a:picLocks noChangeAspect="1"/>
            </p:cNvPicPr>
            <p:nvPr/>
          </p:nvPicPr>
          <p:blipFill>
            <a:blip r:embed="rId3">
              <a:extLst/>
            </a:blip>
            <a:stretch>
              <a:fillRect/>
            </a:stretch>
          </p:blipFill>
          <p:spPr>
            <a:xfrm>
              <a:off x="155471" y="635041"/>
              <a:ext cx="1396826" cy="1396826"/>
            </a:xfrm>
            <a:prstGeom prst="rect">
              <a:avLst/>
            </a:prstGeom>
            <a:ln w="12700" cap="flat">
              <a:noFill/>
              <a:miter lim="400000"/>
            </a:ln>
            <a:effectLst/>
          </p:spPr>
        </p:pic>
        <p:sp>
          <p:nvSpPr>
            <p:cNvPr id="452" name="TextBox 8"/>
            <p:cNvSpPr txBox="1"/>
            <p:nvPr/>
          </p:nvSpPr>
          <p:spPr>
            <a:xfrm>
              <a:off x="-1" y="2285089"/>
              <a:ext cx="1686439" cy="830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t">
              <a:spAutoFit/>
            </a:bodyPr>
            <a:lstStyle/>
            <a:p>
              <a:pPr>
                <a:defRPr>
                  <a:solidFill>
                    <a:srgbClr val="5B1A51"/>
                  </a:solidFill>
                  <a:latin typeface="+mj-lt"/>
                  <a:ea typeface="+mj-ea"/>
                  <a:cs typeface="+mj-cs"/>
                  <a:sym typeface="Arial"/>
                </a:defRPr>
              </a:pPr>
              <a:r>
                <a:rPr dirty="0"/>
                <a:t>Competitive </a:t>
              </a:r>
            </a:p>
            <a:p>
              <a:pPr algn="ctr">
                <a:defRPr>
                  <a:solidFill>
                    <a:srgbClr val="5B1A51"/>
                  </a:solidFill>
                  <a:latin typeface="+mj-lt"/>
                  <a:ea typeface="+mj-ea"/>
                  <a:cs typeface="+mj-cs"/>
                  <a:sym typeface="Arial"/>
                </a:defRPr>
              </a:pPr>
              <a:r>
                <a:rPr dirty="0"/>
                <a:t>Projects</a:t>
              </a:r>
            </a:p>
          </p:txBody>
        </p:sp>
      </p:grpSp>
      <p:grpSp>
        <p:nvGrpSpPr>
          <p:cNvPr id="456" name="Group 12"/>
          <p:cNvGrpSpPr/>
          <p:nvPr/>
        </p:nvGrpSpPr>
        <p:grpSpPr>
          <a:xfrm>
            <a:off x="3910497" y="1884659"/>
            <a:ext cx="1047621" cy="1609402"/>
            <a:chOff x="-86540" y="625663"/>
            <a:chExt cx="1396826" cy="2145867"/>
          </a:xfrm>
        </p:grpSpPr>
        <p:pic>
          <p:nvPicPr>
            <p:cNvPr id="454" name="Picture 4" descr="Picture 4"/>
            <p:cNvPicPr>
              <a:picLocks noChangeAspect="1"/>
            </p:cNvPicPr>
            <p:nvPr/>
          </p:nvPicPr>
          <p:blipFill>
            <a:blip r:embed="rId4">
              <a:extLst/>
            </a:blip>
            <a:stretch>
              <a:fillRect/>
            </a:stretch>
          </p:blipFill>
          <p:spPr>
            <a:xfrm>
              <a:off x="-86540" y="625663"/>
              <a:ext cx="1396826" cy="1396826"/>
            </a:xfrm>
            <a:prstGeom prst="rect">
              <a:avLst/>
            </a:prstGeom>
            <a:ln w="12700" cap="flat">
              <a:noFill/>
              <a:miter lim="400000"/>
            </a:ln>
            <a:effectLst/>
          </p:spPr>
        </p:pic>
        <p:sp>
          <p:nvSpPr>
            <p:cNvPr id="455" name="TextBox 10"/>
            <p:cNvSpPr txBox="1"/>
            <p:nvPr/>
          </p:nvSpPr>
          <p:spPr>
            <a:xfrm>
              <a:off x="26544" y="2309868"/>
              <a:ext cx="1170660" cy="461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t">
              <a:spAutoFit/>
            </a:bodyPr>
            <a:lstStyle>
              <a:lvl1pPr>
                <a:defRPr>
                  <a:solidFill>
                    <a:srgbClr val="5B1A51"/>
                  </a:solidFill>
                  <a:latin typeface="+mj-lt"/>
                  <a:ea typeface="+mj-ea"/>
                  <a:cs typeface="+mj-cs"/>
                  <a:sym typeface="Arial"/>
                </a:defRPr>
              </a:lvl1pPr>
            </a:lstStyle>
            <a:p>
              <a:r>
                <a:rPr dirty="0"/>
                <a:t>Contests</a:t>
              </a:r>
            </a:p>
          </p:txBody>
        </p:sp>
      </p:grpSp>
      <p:grpSp>
        <p:nvGrpSpPr>
          <p:cNvPr id="459" name="Group 14"/>
          <p:cNvGrpSpPr/>
          <p:nvPr/>
        </p:nvGrpSpPr>
        <p:grpSpPr>
          <a:xfrm>
            <a:off x="1412636" y="1884660"/>
            <a:ext cx="1074203" cy="1855140"/>
            <a:chOff x="-17722" y="663631"/>
            <a:chExt cx="1432269" cy="2473518"/>
          </a:xfrm>
        </p:grpSpPr>
        <p:pic>
          <p:nvPicPr>
            <p:cNvPr id="457" name="Picture 6" descr="Picture 6"/>
            <p:cNvPicPr>
              <a:picLocks noChangeAspect="1"/>
            </p:cNvPicPr>
            <p:nvPr/>
          </p:nvPicPr>
          <p:blipFill>
            <a:blip r:embed="rId5">
              <a:extLst/>
            </a:blip>
            <a:stretch>
              <a:fillRect/>
            </a:stretch>
          </p:blipFill>
          <p:spPr>
            <a:xfrm>
              <a:off x="-2" y="663631"/>
              <a:ext cx="1396826" cy="1396827"/>
            </a:xfrm>
            <a:prstGeom prst="rect">
              <a:avLst/>
            </a:prstGeom>
            <a:ln w="12700" cap="flat">
              <a:noFill/>
              <a:miter lim="400000"/>
            </a:ln>
            <a:effectLst/>
          </p:spPr>
        </p:pic>
        <p:sp>
          <p:nvSpPr>
            <p:cNvPr id="458" name="TextBox 13"/>
            <p:cNvSpPr txBox="1"/>
            <p:nvPr/>
          </p:nvSpPr>
          <p:spPr>
            <a:xfrm>
              <a:off x="-17722" y="2306155"/>
              <a:ext cx="1432269" cy="830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t">
              <a:spAutoFit/>
            </a:bodyPr>
            <a:lstStyle/>
            <a:p>
              <a:pPr algn="ctr">
                <a:defRPr>
                  <a:solidFill>
                    <a:srgbClr val="5B1A51"/>
                  </a:solidFill>
                  <a:latin typeface="+mj-lt"/>
                  <a:ea typeface="+mj-ea"/>
                  <a:cs typeface="+mj-cs"/>
                  <a:sym typeface="Arial"/>
                </a:defRPr>
              </a:pPr>
              <a:r>
                <a:rPr dirty="0"/>
                <a:t>Innovation</a:t>
              </a:r>
            </a:p>
            <a:p>
              <a:pPr algn="ctr">
                <a:defRPr>
                  <a:solidFill>
                    <a:srgbClr val="5B1A51"/>
                  </a:solidFill>
                  <a:latin typeface="+mj-lt"/>
                  <a:ea typeface="+mj-ea"/>
                  <a:cs typeface="+mj-cs"/>
                  <a:sym typeface="Arial"/>
                </a:defRPr>
              </a:pPr>
              <a:r>
                <a:rPr dirty="0"/>
                <a:t>Networks</a:t>
              </a:r>
            </a:p>
          </p:txBody>
        </p:sp>
      </p:grpSp>
      <p:grpSp>
        <p:nvGrpSpPr>
          <p:cNvPr id="462" name="Group 16"/>
          <p:cNvGrpSpPr/>
          <p:nvPr/>
        </p:nvGrpSpPr>
        <p:grpSpPr>
          <a:xfrm>
            <a:off x="6519964" y="1881312"/>
            <a:ext cx="1173204" cy="1886873"/>
            <a:chOff x="-83723" y="619581"/>
            <a:chExt cx="1564269" cy="2515829"/>
          </a:xfrm>
        </p:grpSpPr>
        <p:pic>
          <p:nvPicPr>
            <p:cNvPr id="460" name="Picture 5" descr="Picture 5"/>
            <p:cNvPicPr>
              <a:picLocks noChangeAspect="1"/>
            </p:cNvPicPr>
            <p:nvPr/>
          </p:nvPicPr>
          <p:blipFill>
            <a:blip r:embed="rId6">
              <a:extLst/>
            </a:blip>
            <a:stretch>
              <a:fillRect/>
            </a:stretch>
          </p:blipFill>
          <p:spPr>
            <a:xfrm>
              <a:off x="-1718" y="619581"/>
              <a:ext cx="1396825" cy="1396826"/>
            </a:xfrm>
            <a:prstGeom prst="rect">
              <a:avLst/>
            </a:prstGeom>
            <a:ln w="12700" cap="flat">
              <a:noFill/>
              <a:miter lim="400000"/>
            </a:ln>
            <a:effectLst/>
          </p:spPr>
        </p:pic>
        <p:sp>
          <p:nvSpPr>
            <p:cNvPr id="461" name="TextBox 15"/>
            <p:cNvSpPr txBox="1"/>
            <p:nvPr/>
          </p:nvSpPr>
          <p:spPr>
            <a:xfrm>
              <a:off x="-83723" y="2304416"/>
              <a:ext cx="1564269" cy="830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t">
              <a:spAutoFit/>
            </a:bodyPr>
            <a:lstStyle/>
            <a:p>
              <a:pPr algn="ctr">
                <a:defRPr>
                  <a:solidFill>
                    <a:srgbClr val="5B1A51"/>
                  </a:solidFill>
                  <a:latin typeface="+mj-lt"/>
                  <a:ea typeface="+mj-ea"/>
                  <a:cs typeface="+mj-cs"/>
                  <a:sym typeface="Arial"/>
                </a:defRPr>
              </a:pPr>
              <a:r>
                <a:rPr dirty="0"/>
                <a:t>Innovation</a:t>
              </a:r>
            </a:p>
            <a:p>
              <a:pPr algn="ctr">
                <a:defRPr>
                  <a:solidFill>
                    <a:srgbClr val="5B1A51"/>
                  </a:solidFill>
                  <a:latin typeface="+mj-lt"/>
                  <a:ea typeface="+mj-ea"/>
                  <a:cs typeface="+mj-cs"/>
                  <a:sym typeface="Arial"/>
                </a:defRPr>
              </a:pPr>
              <a:r>
                <a:rPr dirty="0"/>
                <a:t>Assessment</a:t>
              </a:r>
            </a:p>
          </p:txBody>
        </p:sp>
      </p:grpSp>
      <p:grpSp>
        <p:nvGrpSpPr>
          <p:cNvPr id="465" name="Group 18"/>
          <p:cNvGrpSpPr/>
          <p:nvPr/>
        </p:nvGrpSpPr>
        <p:grpSpPr>
          <a:xfrm>
            <a:off x="5237051" y="1822339"/>
            <a:ext cx="1092122" cy="1672656"/>
            <a:chOff x="14326" y="571243"/>
            <a:chExt cx="1456160" cy="2230205"/>
          </a:xfrm>
        </p:grpSpPr>
        <p:pic>
          <p:nvPicPr>
            <p:cNvPr id="463" name="Picture 7" descr="Picture 7"/>
            <p:cNvPicPr>
              <a:picLocks noChangeAspect="1"/>
            </p:cNvPicPr>
            <p:nvPr/>
          </p:nvPicPr>
          <p:blipFill>
            <a:blip r:embed="rId7">
              <a:extLst/>
            </a:blip>
            <a:stretch>
              <a:fillRect/>
            </a:stretch>
          </p:blipFill>
          <p:spPr>
            <a:xfrm>
              <a:off x="14326" y="571243"/>
              <a:ext cx="1396826" cy="1396826"/>
            </a:xfrm>
            <a:prstGeom prst="rect">
              <a:avLst/>
            </a:prstGeom>
            <a:ln w="12700" cap="flat">
              <a:noFill/>
              <a:miter lim="400000"/>
            </a:ln>
            <a:effectLst/>
          </p:spPr>
        </p:pic>
        <p:sp>
          <p:nvSpPr>
            <p:cNvPr id="464" name="TextBox 17"/>
            <p:cNvSpPr txBox="1"/>
            <p:nvPr/>
          </p:nvSpPr>
          <p:spPr>
            <a:xfrm>
              <a:off x="47879" y="2339786"/>
              <a:ext cx="1422607" cy="461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t">
              <a:spAutoFit/>
            </a:bodyPr>
            <a:lstStyle>
              <a:lvl1pPr>
                <a:defRPr>
                  <a:solidFill>
                    <a:srgbClr val="5B1A51"/>
                  </a:solidFill>
                  <a:latin typeface="+mj-lt"/>
                  <a:ea typeface="+mj-ea"/>
                  <a:cs typeface="+mj-cs"/>
                  <a:sym typeface="Arial"/>
                </a:defRPr>
              </a:lvl1pPr>
            </a:lstStyle>
            <a:p>
              <a:r>
                <a:rPr dirty="0"/>
                <a:t>Sandboxes</a:t>
              </a:r>
            </a:p>
          </p:txBody>
        </p:sp>
      </p:grpSp>
      <p:sp>
        <p:nvSpPr>
          <p:cNvPr id="466" name="TextBox 23"/>
          <p:cNvSpPr txBox="1"/>
          <p:nvPr/>
        </p:nvSpPr>
        <p:spPr>
          <a:xfrm>
            <a:off x="2836362" y="3924073"/>
            <a:ext cx="76334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a:defRPr b="1">
                <a:solidFill>
                  <a:srgbClr val="5B1A51"/>
                </a:solidFill>
                <a:latin typeface="+mj-lt"/>
                <a:ea typeface="+mj-ea"/>
                <a:cs typeface="+mj-cs"/>
                <a:sym typeface="Arial"/>
              </a:defRPr>
            </a:lvl1pPr>
          </a:lstStyle>
          <a:p>
            <a:r>
              <a:rPr dirty="0"/>
              <a:t>SRL 1-6</a:t>
            </a:r>
          </a:p>
        </p:txBody>
      </p:sp>
      <p:sp>
        <p:nvSpPr>
          <p:cNvPr id="467" name="TextBox 24"/>
          <p:cNvSpPr txBox="1"/>
          <p:nvPr/>
        </p:nvSpPr>
        <p:spPr>
          <a:xfrm>
            <a:off x="1568064" y="3924073"/>
            <a:ext cx="76334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a:defRPr b="1">
                <a:solidFill>
                  <a:srgbClr val="5B1A51"/>
                </a:solidFill>
                <a:latin typeface="+mj-lt"/>
                <a:ea typeface="+mj-ea"/>
                <a:cs typeface="+mj-cs"/>
                <a:sym typeface="Arial"/>
              </a:defRPr>
            </a:lvl1pPr>
          </a:lstStyle>
          <a:p>
            <a:r>
              <a:rPr dirty="0"/>
              <a:t>SRL 1-6</a:t>
            </a:r>
          </a:p>
        </p:txBody>
      </p:sp>
      <p:sp>
        <p:nvSpPr>
          <p:cNvPr id="468" name="TextBox 25"/>
          <p:cNvSpPr txBox="1"/>
          <p:nvPr/>
        </p:nvSpPr>
        <p:spPr>
          <a:xfrm>
            <a:off x="5378111" y="3943524"/>
            <a:ext cx="76334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a:defRPr b="1">
                <a:solidFill>
                  <a:srgbClr val="5B1A51"/>
                </a:solidFill>
                <a:latin typeface="+mj-lt"/>
                <a:ea typeface="+mj-ea"/>
                <a:cs typeface="+mj-cs"/>
                <a:sym typeface="Arial"/>
              </a:defRPr>
            </a:lvl1pPr>
          </a:lstStyle>
          <a:p>
            <a:r>
              <a:rPr dirty="0"/>
              <a:t>SRL 6-7</a:t>
            </a:r>
          </a:p>
        </p:txBody>
      </p:sp>
      <p:sp>
        <p:nvSpPr>
          <p:cNvPr id="469" name="TextBox 26"/>
          <p:cNvSpPr txBox="1"/>
          <p:nvPr/>
        </p:nvSpPr>
        <p:spPr>
          <a:xfrm>
            <a:off x="6723605" y="3922679"/>
            <a:ext cx="76334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a:defRPr b="1">
                <a:solidFill>
                  <a:srgbClr val="5B1A51"/>
                </a:solidFill>
                <a:latin typeface="+mj-lt"/>
                <a:ea typeface="+mj-ea"/>
                <a:cs typeface="+mj-cs"/>
                <a:sym typeface="Arial"/>
              </a:defRPr>
            </a:lvl1pPr>
          </a:lstStyle>
          <a:p>
            <a:r>
              <a:rPr dirty="0"/>
              <a:t>SRL 8-9</a:t>
            </a:r>
          </a:p>
        </p:txBody>
      </p:sp>
      <p:sp>
        <p:nvSpPr>
          <p:cNvPr id="470" name="TextBox 27"/>
          <p:cNvSpPr txBox="1"/>
          <p:nvPr/>
        </p:nvSpPr>
        <p:spPr>
          <a:xfrm>
            <a:off x="4032617" y="3924073"/>
            <a:ext cx="76334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a:defRPr b="1">
                <a:solidFill>
                  <a:srgbClr val="5B1A51"/>
                </a:solidFill>
                <a:latin typeface="+mj-lt"/>
                <a:ea typeface="+mj-ea"/>
                <a:cs typeface="+mj-cs"/>
                <a:sym typeface="Arial"/>
              </a:defRPr>
            </a:lvl1pPr>
          </a:lstStyle>
          <a:p>
            <a:r>
              <a:rPr dirty="0"/>
              <a:t>SRL 6-7</a:t>
            </a:r>
          </a:p>
        </p:txBody>
      </p:sp>
    </p:spTree>
    <p:extLst>
      <p:ext uri="{BB962C8B-B14F-4D97-AF65-F5344CB8AC3E}">
        <p14:creationId xmlns:p14="http://schemas.microsoft.com/office/powerpoint/2010/main" val="146041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63638"/>
            <a:ext cx="8229600" cy="2743200"/>
          </a:xfrm>
        </p:spPr>
        <p:txBody>
          <a:bodyPr>
            <a:normAutofit fontScale="47500" lnSpcReduction="20000"/>
          </a:bodyPr>
          <a:lstStyle/>
          <a:p>
            <a:pPr>
              <a:lnSpc>
                <a:spcPct val="150000"/>
              </a:lnSpc>
            </a:pPr>
            <a:r>
              <a:rPr lang="en-CA" dirty="0"/>
              <a:t>Educational institutions chartered in Canada; </a:t>
            </a:r>
          </a:p>
          <a:p>
            <a:pPr>
              <a:lnSpc>
                <a:spcPct val="150000"/>
              </a:lnSpc>
            </a:pPr>
            <a:r>
              <a:rPr lang="en-CA" dirty="0"/>
              <a:t>Canadian not-for-profit organizations or associations; </a:t>
            </a:r>
          </a:p>
          <a:p>
            <a:pPr>
              <a:lnSpc>
                <a:spcPct val="150000"/>
              </a:lnSpc>
            </a:pPr>
            <a:r>
              <a:rPr lang="en-CA" dirty="0"/>
              <a:t>Provincial/territorial or municipal government organizations; </a:t>
            </a:r>
          </a:p>
          <a:p>
            <a:pPr>
              <a:lnSpc>
                <a:spcPct val="150000"/>
              </a:lnSpc>
            </a:pPr>
            <a:r>
              <a:rPr lang="en-CA" dirty="0"/>
              <a:t>Canadian for-profit companies, organizations or associations;</a:t>
            </a:r>
          </a:p>
          <a:p>
            <a:pPr>
              <a:lnSpc>
                <a:spcPct val="150000"/>
              </a:lnSpc>
            </a:pPr>
            <a:r>
              <a:rPr lang="en-CA" dirty="0">
                <a:ea typeface="ＭＳ Ｐゴシック" charset="0"/>
                <a:cs typeface="ＭＳ Ｐゴシック" charset="0"/>
              </a:rPr>
              <a:t>Individuals; </a:t>
            </a:r>
          </a:p>
          <a:p>
            <a:pPr>
              <a:lnSpc>
                <a:spcPct val="150000"/>
              </a:lnSpc>
            </a:pPr>
            <a:r>
              <a:rPr lang="en-CA" dirty="0">
                <a:ea typeface="ＭＳ Ｐゴシック" charset="0"/>
                <a:cs typeface="ＭＳ Ｐゴシック" charset="0"/>
              </a:rPr>
              <a:t>International S&amp;T collaborators partnered with an eligible Canadian recipient;</a:t>
            </a:r>
            <a:r>
              <a:rPr lang="en-CA" dirty="0"/>
              <a:t> </a:t>
            </a:r>
            <a:r>
              <a:rPr lang="en-CA" dirty="0" smtClean="0"/>
              <a:t>and</a:t>
            </a:r>
            <a:br>
              <a:rPr lang="en-CA" dirty="0" smtClean="0"/>
            </a:br>
            <a:r>
              <a:rPr lang="en-CA" dirty="0" smtClean="0"/>
              <a:t>Any </a:t>
            </a:r>
            <a:r>
              <a:rPr lang="en-CA" dirty="0"/>
              <a:t>group composed of eligible recipients above</a:t>
            </a:r>
          </a:p>
          <a:p>
            <a:r>
              <a:rPr lang="en-CA" dirty="0" smtClean="0">
                <a:ea typeface="ＭＳ Ｐゴシック" charset="0"/>
                <a:cs typeface="ＭＳ Ｐゴシック" charset="0"/>
              </a:rPr>
              <a:t>Identified </a:t>
            </a:r>
            <a:r>
              <a:rPr lang="en-CA" dirty="0">
                <a:ea typeface="ＭＳ Ｐゴシック" charset="0"/>
                <a:cs typeface="ＭＳ Ｐゴシック" charset="0"/>
              </a:rPr>
              <a:t>within each call for proposals</a:t>
            </a:r>
            <a:endParaRPr lang="en-CA" dirty="0"/>
          </a:p>
          <a:p>
            <a:pPr marL="0" indent="0">
              <a:buNone/>
            </a:pPr>
            <a:endParaRPr lang="en-CA" dirty="0"/>
          </a:p>
        </p:txBody>
      </p:sp>
      <p:sp>
        <p:nvSpPr>
          <p:cNvPr id="3" name="Title 2"/>
          <p:cNvSpPr txBox="1">
            <a:spLocks/>
          </p:cNvSpPr>
          <p:nvPr/>
        </p:nvSpPr>
        <p:spPr>
          <a:xfrm>
            <a:off x="1038355" y="771550"/>
            <a:ext cx="6125933"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smtClean="0"/>
              <a:t>Funding Eligibility </a:t>
            </a:r>
            <a:endParaRPr lang="en-CA" dirty="0"/>
          </a:p>
        </p:txBody>
      </p:sp>
    </p:spTree>
    <p:extLst>
      <p:ext uri="{BB962C8B-B14F-4D97-AF65-F5344CB8AC3E}">
        <p14:creationId xmlns:p14="http://schemas.microsoft.com/office/powerpoint/2010/main" val="154971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Rectangle 2"/>
          <p:cNvSpPr txBox="1">
            <a:spLocks noGrp="1"/>
          </p:cNvSpPr>
          <p:nvPr>
            <p:ph type="sldNum" sz="quarter" idx="4294967295"/>
          </p:nvPr>
        </p:nvSpPr>
        <p:spPr>
          <a:xfrm>
            <a:off x="7597926" y="4889022"/>
            <a:ext cx="173459" cy="1610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541" name="Content Placeholder 1"/>
          <p:cNvSpPr txBox="1">
            <a:spLocks noGrp="1"/>
          </p:cNvSpPr>
          <p:nvPr>
            <p:ph type="body" sz="half" idx="1"/>
          </p:nvPr>
        </p:nvSpPr>
        <p:spPr>
          <a:xfrm>
            <a:off x="1043608" y="1563638"/>
            <a:ext cx="5138330" cy="2743201"/>
          </a:xfrm>
          <a:prstGeom prst="rect">
            <a:avLst/>
          </a:prstGeom>
        </p:spPr>
        <p:txBody>
          <a:bodyPr/>
          <a:lstStyle/>
          <a:p>
            <a:pPr>
              <a:spcBef>
                <a:spcPts val="300"/>
              </a:spcBef>
              <a:defRPr sz="1800"/>
            </a:pPr>
            <a:r>
              <a:rPr dirty="0"/>
              <a:t>Standard </a:t>
            </a:r>
            <a:r>
              <a:rPr dirty="0" err="1"/>
              <a:t>GoC</a:t>
            </a:r>
            <a:r>
              <a:rPr dirty="0"/>
              <a:t> contract conditions</a:t>
            </a:r>
          </a:p>
          <a:p>
            <a:pPr>
              <a:defRPr sz="1800"/>
            </a:pPr>
            <a:endParaRPr dirty="0"/>
          </a:p>
          <a:p>
            <a:pPr>
              <a:spcBef>
                <a:spcPts val="300"/>
              </a:spcBef>
              <a:defRPr sz="1800"/>
            </a:pPr>
            <a:r>
              <a:rPr dirty="0"/>
              <a:t>Innovators own the IP they develop under this program</a:t>
            </a:r>
          </a:p>
          <a:p>
            <a:pPr>
              <a:defRPr sz="1800"/>
            </a:pPr>
            <a:endParaRPr dirty="0"/>
          </a:p>
          <a:p>
            <a:pPr>
              <a:spcBef>
                <a:spcPts val="300"/>
              </a:spcBef>
              <a:defRPr sz="1800"/>
            </a:pPr>
            <a:r>
              <a:rPr dirty="0"/>
              <a:t>The Crown gets a </a:t>
            </a:r>
            <a:r>
              <a:rPr dirty="0" err="1" smtClean="0"/>
              <a:t>licen</a:t>
            </a:r>
            <a:r>
              <a:rPr lang="fr-CA" dirty="0" smtClean="0"/>
              <a:t>c</a:t>
            </a:r>
            <a:r>
              <a:rPr dirty="0" smtClean="0"/>
              <a:t>e </a:t>
            </a:r>
            <a:r>
              <a:rPr dirty="0"/>
              <a:t>to use and have used for its own purpose but cannot exploit it commercially.</a:t>
            </a:r>
          </a:p>
        </p:txBody>
      </p:sp>
      <p:sp>
        <p:nvSpPr>
          <p:cNvPr id="9" name="Title 2"/>
          <p:cNvSpPr txBox="1">
            <a:spLocks/>
          </p:cNvSpPr>
          <p:nvPr/>
        </p:nvSpPr>
        <p:spPr>
          <a:xfrm>
            <a:off x="1038355" y="771550"/>
            <a:ext cx="6125933"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err="1" smtClean="0"/>
              <a:t>Intellectual</a:t>
            </a:r>
            <a:r>
              <a:rPr lang="fr-CA" dirty="0" smtClean="0"/>
              <a:t> </a:t>
            </a:r>
            <a:r>
              <a:rPr lang="fr-CA" dirty="0" err="1" smtClean="0"/>
              <a:t>property</a:t>
            </a:r>
            <a:r>
              <a:rPr lang="fr-CA" dirty="0" smtClean="0"/>
              <a:t> (IP) </a:t>
            </a:r>
            <a:endParaRPr lang="en-CA" dirty="0"/>
          </a:p>
        </p:txBody>
      </p:sp>
    </p:spTree>
    <p:extLst>
      <p:ext uri="{BB962C8B-B14F-4D97-AF65-F5344CB8AC3E}">
        <p14:creationId xmlns:p14="http://schemas.microsoft.com/office/powerpoint/2010/main" val="364288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
          <p:cNvSpPr/>
          <p:nvPr/>
        </p:nvSpPr>
        <p:spPr>
          <a:xfrm>
            <a:off x="2123728" y="1363202"/>
            <a:ext cx="4266475" cy="913373"/>
          </a:xfrm>
          <a:prstGeom prst="roundRect">
            <a:avLst/>
          </a:prstGeom>
          <a:gradFill flip="none" rotWithShape="1">
            <a:gsLst>
              <a:gs pos="0">
                <a:srgbClr val="601F5B">
                  <a:shade val="30000"/>
                  <a:satMod val="115000"/>
                </a:srgbClr>
              </a:gs>
              <a:gs pos="50000">
                <a:srgbClr val="601F5B">
                  <a:shade val="67500"/>
                  <a:satMod val="115000"/>
                </a:srgbClr>
              </a:gs>
              <a:gs pos="100000">
                <a:srgbClr val="601F5B">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63888" y="1500103"/>
            <a:ext cx="2736305" cy="680956"/>
          </a:xfrm>
          <a:prstGeom prst="rect">
            <a:avLst/>
          </a:prstGeom>
          <a:noFill/>
        </p:spPr>
        <p:txBody>
          <a:bodyPr wrap="square" rtlCol="0">
            <a:spAutoFit/>
          </a:bodyPr>
          <a:lstStyle/>
          <a:p>
            <a:r>
              <a:rPr lang="en-CA" sz="1275" dirty="0">
                <a:solidFill>
                  <a:schemeClr val="bg1"/>
                </a:solidFill>
              </a:rPr>
              <a:t>Increase innovator engagement in defence and security challenges to build capability</a:t>
            </a:r>
          </a:p>
        </p:txBody>
      </p:sp>
      <p:sp>
        <p:nvSpPr>
          <p:cNvPr id="15" name="Title 2"/>
          <p:cNvSpPr txBox="1">
            <a:spLocks/>
          </p:cNvSpPr>
          <p:nvPr/>
        </p:nvSpPr>
        <p:spPr>
          <a:xfrm>
            <a:off x="2088558" y="674779"/>
            <a:ext cx="4753875"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a:t>Innovation Networks</a:t>
            </a:r>
            <a:endParaRPr lang="en-CA" dirty="0"/>
          </a:p>
        </p:txBody>
      </p:sp>
      <p:sp>
        <p:nvSpPr>
          <p:cNvPr id="9" name="Rectangle 8"/>
          <p:cNvSpPr/>
          <p:nvPr/>
        </p:nvSpPr>
        <p:spPr>
          <a:xfrm>
            <a:off x="611560" y="2355726"/>
            <a:ext cx="7707872" cy="3108543"/>
          </a:xfrm>
          <a:prstGeom prst="rect">
            <a:avLst/>
          </a:prstGeom>
        </p:spPr>
        <p:txBody>
          <a:bodyPr wrap="square">
            <a:spAutoFit/>
          </a:bodyPr>
          <a:lstStyle/>
          <a:p>
            <a:pPr algn="ctr"/>
            <a:r>
              <a:rPr lang="fr-CA" sz="1400" dirty="0" smtClean="0"/>
              <a:t/>
            </a:r>
            <a:br>
              <a:rPr lang="fr-CA" sz="1400" dirty="0" smtClean="0"/>
            </a:br>
            <a:r>
              <a:rPr lang="fr-CA" sz="1400" dirty="0" smtClean="0"/>
              <a:t>Available </a:t>
            </a:r>
            <a:r>
              <a:rPr lang="fr-CA" sz="1400" dirty="0"/>
              <a:t>funds per project : $</a:t>
            </a:r>
            <a:r>
              <a:rPr lang="fr-CA" sz="1400" dirty="0" smtClean="0"/>
              <a:t>1,500,000 of transfer payment funding</a:t>
            </a:r>
            <a:endParaRPr lang="fr-CA" sz="1400" dirty="0"/>
          </a:p>
          <a:p>
            <a:pPr algn="ctr"/>
            <a:r>
              <a:rPr lang="fr-CA" sz="1400" dirty="0"/>
              <a:t>Timeframe for project : up to 36 </a:t>
            </a:r>
            <a:r>
              <a:rPr lang="fr-CA" sz="1400" dirty="0" smtClean="0"/>
              <a:t>months </a:t>
            </a:r>
            <a:r>
              <a:rPr lang="fr-CA" sz="1400" dirty="0"/>
              <a:t>from award</a:t>
            </a:r>
          </a:p>
          <a:p>
            <a:pPr algn="ctr"/>
            <a:r>
              <a:rPr lang="fr-CA" sz="1400" dirty="0" smtClean="0"/>
              <a:t/>
            </a:r>
            <a:br>
              <a:rPr lang="fr-CA" sz="1400" dirty="0" smtClean="0"/>
            </a:br>
            <a:r>
              <a:rPr lang="fr-CA" sz="1400" b="1" dirty="0" smtClean="0"/>
              <a:t>Eligible </a:t>
            </a:r>
            <a:r>
              <a:rPr lang="fr-CA" sz="1400" b="1" dirty="0"/>
              <a:t>recipients : </a:t>
            </a:r>
            <a:r>
              <a:rPr lang="fr-CA" sz="1400" b="1" dirty="0" smtClean="0"/>
              <a:t>led by a university </a:t>
            </a:r>
            <a:r>
              <a:rPr lang="fr-CA" sz="1400" dirty="0" smtClean="0"/>
              <a:t>and</a:t>
            </a:r>
            <a:r>
              <a:rPr lang="fr-CA" sz="1400" b="1" dirty="0" smtClean="0"/>
              <a:t> </a:t>
            </a:r>
            <a:r>
              <a:rPr lang="fr-CA" sz="1400" dirty="0" smtClean="0"/>
              <a:t>includes </a:t>
            </a:r>
            <a:r>
              <a:rPr lang="fr-CA" sz="1400" dirty="0"/>
              <a:t>multidisciplinary teams of investigators from at least </a:t>
            </a:r>
            <a:r>
              <a:rPr lang="fr-CA" sz="1400" dirty="0" smtClean="0"/>
              <a:t>three separate institutions (includes private companies)</a:t>
            </a:r>
            <a:endParaRPr lang="en-CA" sz="1400" dirty="0"/>
          </a:p>
          <a:p>
            <a:pPr algn="ctr"/>
            <a:r>
              <a:rPr lang="fr-CA" sz="1400" dirty="0" smtClean="0"/>
              <a:t>  </a:t>
            </a:r>
            <a:endParaRPr lang="en-CA" sz="1400" dirty="0"/>
          </a:p>
          <a:p>
            <a:pPr algn="ctr"/>
            <a:r>
              <a:rPr lang="en-CA" sz="1400" dirty="0" smtClean="0"/>
              <a:t/>
            </a:r>
            <a:br>
              <a:rPr lang="en-CA" sz="1400" dirty="0" smtClean="0"/>
            </a:br>
            <a:r>
              <a:rPr lang="fr-CA" sz="1400" dirty="0"/>
              <a:t/>
            </a:r>
            <a:br>
              <a:rPr lang="fr-CA" sz="1400" dirty="0"/>
            </a:br>
            <a:endParaRPr lang="en-CA" sz="1400" dirty="0"/>
          </a:p>
          <a:p>
            <a:r>
              <a:rPr lang="en-CA" sz="1400" dirty="0"/>
              <a:t> </a:t>
            </a:r>
          </a:p>
          <a:p>
            <a:pPr algn="ctr"/>
            <a:r>
              <a:rPr lang="fr-CA" sz="1400" dirty="0" smtClean="0"/>
              <a:t/>
            </a:r>
            <a:br>
              <a:rPr lang="fr-CA" sz="1400" dirty="0" smtClean="0"/>
            </a:br>
            <a:endParaRPr lang="en-CA" sz="1400" dirty="0"/>
          </a:p>
          <a:p>
            <a:pPr algn="ctr"/>
            <a:r>
              <a:rPr lang="en-CA" sz="1400" dirty="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777" y="1425998"/>
            <a:ext cx="772062" cy="772062"/>
          </a:xfrm>
          <a:prstGeom prst="rect">
            <a:avLst/>
          </a:prstGeom>
        </p:spPr>
      </p:pic>
    </p:spTree>
    <p:extLst>
      <p:ext uri="{BB962C8B-B14F-4D97-AF65-F5344CB8AC3E}">
        <p14:creationId xmlns:p14="http://schemas.microsoft.com/office/powerpoint/2010/main" val="318338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63888" y="1500103"/>
            <a:ext cx="2736305" cy="680956"/>
          </a:xfrm>
          <a:prstGeom prst="rect">
            <a:avLst/>
          </a:prstGeom>
          <a:noFill/>
        </p:spPr>
        <p:txBody>
          <a:bodyPr wrap="square" rtlCol="0">
            <a:spAutoFit/>
          </a:bodyPr>
          <a:lstStyle/>
          <a:p>
            <a:r>
              <a:rPr lang="en-CA" sz="1275" dirty="0">
                <a:solidFill>
                  <a:schemeClr val="bg1"/>
                </a:solidFill>
              </a:rPr>
              <a:t>Increase innovator engagement in defence and security challenges to build capability</a:t>
            </a:r>
          </a:p>
        </p:txBody>
      </p:sp>
      <p:sp>
        <p:nvSpPr>
          <p:cNvPr id="15" name="Title 2"/>
          <p:cNvSpPr txBox="1">
            <a:spLocks/>
          </p:cNvSpPr>
          <p:nvPr/>
        </p:nvSpPr>
        <p:spPr>
          <a:xfrm>
            <a:off x="2088558" y="677674"/>
            <a:ext cx="4753875" cy="685528"/>
          </a:xfrm>
          <a:prstGeom prst="rect">
            <a:avLst/>
          </a:prstGeom>
        </p:spPr>
        <p:txBody>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CA" dirty="0"/>
              <a:t>Innovation Networks</a:t>
            </a:r>
            <a:endParaRPr lang="en-CA" dirty="0"/>
          </a:p>
        </p:txBody>
      </p:sp>
      <p:sp>
        <p:nvSpPr>
          <p:cNvPr id="9" name="Rectangle 8"/>
          <p:cNvSpPr/>
          <p:nvPr/>
        </p:nvSpPr>
        <p:spPr>
          <a:xfrm>
            <a:off x="611559" y="1563638"/>
            <a:ext cx="7707872" cy="3970318"/>
          </a:xfrm>
          <a:prstGeom prst="rect">
            <a:avLst/>
          </a:prstGeom>
        </p:spPr>
        <p:txBody>
          <a:bodyPr wrap="square">
            <a:spAutoFit/>
          </a:bodyPr>
          <a:lstStyle/>
          <a:p>
            <a:r>
              <a:rPr lang="en-CA" sz="1400" dirty="0" smtClean="0"/>
              <a:t>12 agreements established via first two calls for proposals (just signed)</a:t>
            </a:r>
            <a:br>
              <a:rPr lang="en-CA" sz="1400" dirty="0" smtClean="0"/>
            </a:br>
            <a:r>
              <a:rPr lang="en-CA" sz="1400" dirty="0"/>
              <a:t/>
            </a:r>
            <a:br>
              <a:rPr lang="en-CA" sz="1400" dirty="0"/>
            </a:br>
            <a:r>
              <a:rPr lang="en-US" sz="1200" b="1" dirty="0" smtClean="0"/>
              <a:t>Advanced Materials:</a:t>
            </a:r>
            <a:endParaRPr lang="en-US" sz="1200" b="1" dirty="0"/>
          </a:p>
          <a:p>
            <a:endParaRPr lang="en-US" sz="1200" b="1" dirty="0"/>
          </a:p>
          <a:p>
            <a:r>
              <a:rPr lang="en-CA" sz="1200" dirty="0" smtClean="0"/>
              <a:t>Development </a:t>
            </a:r>
            <a:r>
              <a:rPr lang="en-CA" sz="1200" dirty="0"/>
              <a:t>of revolutionary advances in materials science for defence &amp; security applications, with a focus on emerging and advanced materials, including advanced manufacturing methods.</a:t>
            </a:r>
          </a:p>
          <a:p>
            <a:pPr lvl="0"/>
            <a:r>
              <a:rPr lang="en-CA" sz="1200" b="1" dirty="0" smtClean="0"/>
              <a:t/>
            </a:r>
            <a:br>
              <a:rPr lang="en-CA" sz="1200" b="1" dirty="0" smtClean="0"/>
            </a:br>
            <a:r>
              <a:rPr lang="en-CA" sz="1200" b="1" dirty="0" smtClean="0"/>
              <a:t>Autonomous </a:t>
            </a:r>
            <a:r>
              <a:rPr lang="en-CA" sz="1200" b="1" dirty="0"/>
              <a:t>Systems: </a:t>
            </a:r>
            <a:br>
              <a:rPr lang="en-CA" sz="1200" b="1" dirty="0"/>
            </a:br>
            <a:endParaRPr lang="en-CA" sz="1200" b="1" dirty="0"/>
          </a:p>
          <a:p>
            <a:pPr lvl="0"/>
            <a:r>
              <a:rPr lang="en-CA" sz="1200" dirty="0" smtClean="0"/>
              <a:t>Promoting </a:t>
            </a:r>
            <a:r>
              <a:rPr lang="en-CA" sz="1200" dirty="0"/>
              <a:t>revolutionary advances in our understanding of autonomous systems for defence &amp; security applications, with a focus on trust and barriers to adoption</a:t>
            </a:r>
            <a:r>
              <a:rPr lang="en-CA" sz="1200" dirty="0" smtClean="0"/>
              <a:t>.</a:t>
            </a:r>
          </a:p>
          <a:p>
            <a:pPr lvl="0"/>
            <a:endParaRPr lang="en-CA" sz="1200" dirty="0"/>
          </a:p>
          <a:p>
            <a:pPr lvl="0"/>
            <a:r>
              <a:rPr lang="en-CA" sz="1200" dirty="0" smtClean="0"/>
              <a:t>Next Challenge : </a:t>
            </a:r>
            <a:r>
              <a:rPr lang="en-US" sz="1200" dirty="0" smtClean="0"/>
              <a:t>3</a:t>
            </a:r>
            <a:r>
              <a:rPr lang="en-US" sz="1200" baseline="30000" dirty="0" smtClean="0"/>
              <a:t>rd</a:t>
            </a:r>
            <a:r>
              <a:rPr lang="en-US" sz="1200" dirty="0" smtClean="0"/>
              <a:t> </a:t>
            </a:r>
            <a:r>
              <a:rPr lang="en-US" sz="1200" dirty="0"/>
              <a:t>challenge to be launched in late fall 2019 </a:t>
            </a:r>
            <a:br>
              <a:rPr lang="en-US" sz="1200" dirty="0"/>
            </a:br>
            <a:r>
              <a:rPr lang="en-US" sz="1200" dirty="0" smtClean="0"/>
              <a:t/>
            </a:r>
            <a:br>
              <a:rPr lang="en-US" sz="1200" dirty="0" smtClean="0"/>
            </a:br>
            <a:r>
              <a:rPr lang="en-US" sz="1200" b="1" dirty="0" smtClean="0"/>
              <a:t>Topic</a:t>
            </a:r>
            <a:r>
              <a:rPr lang="en-US" sz="1200" b="1" dirty="0"/>
              <a:t>: </a:t>
            </a:r>
            <a:r>
              <a:rPr lang="en-US" sz="1200" dirty="0"/>
              <a:t>Arctic Challenges for Defence &amp; Security</a:t>
            </a:r>
            <a:endParaRPr lang="en-CA" sz="1200" dirty="0"/>
          </a:p>
          <a:p>
            <a:pPr lvl="0"/>
            <a:endParaRPr lang="en-CA" sz="1200" dirty="0"/>
          </a:p>
          <a:p>
            <a:endParaRPr lang="en-CA" sz="1400" dirty="0"/>
          </a:p>
          <a:p>
            <a:r>
              <a:rPr lang="fr-CA" sz="1400" dirty="0" smtClean="0"/>
              <a:t/>
            </a:r>
            <a:br>
              <a:rPr lang="fr-CA" sz="1400" dirty="0" smtClean="0"/>
            </a:br>
            <a:endParaRPr lang="en-CA" sz="1400" dirty="0"/>
          </a:p>
          <a:p>
            <a:r>
              <a:rPr lang="en-CA" sz="1400" dirty="0"/>
              <a:t> </a:t>
            </a:r>
          </a:p>
        </p:txBody>
      </p:sp>
    </p:spTree>
    <p:extLst>
      <p:ext uri="{BB962C8B-B14F-4D97-AF65-F5344CB8AC3E}">
        <p14:creationId xmlns:p14="http://schemas.microsoft.com/office/powerpoint/2010/main" val="3549952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8362" y="803796"/>
            <a:ext cx="2736304" cy="907196"/>
          </a:xfrm>
        </p:spPr>
        <p:txBody>
          <a:bodyPr>
            <a:normAutofit/>
          </a:bodyPr>
          <a:lstStyle/>
          <a:p>
            <a:r>
              <a:rPr lang="en-CA" sz="1500" b="0" dirty="0"/>
              <a:t>First Call for Proposals for </a:t>
            </a:r>
            <a:r>
              <a:rPr lang="en-CA" sz="1500" u="sng" dirty="0"/>
              <a:t>Innovation Networks</a:t>
            </a:r>
            <a:endParaRPr lang="en-CA" sz="1500" u="sng" dirty="0">
              <a:solidFill>
                <a:schemeClr val="tx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848726"/>
            <a:ext cx="408668" cy="408668"/>
          </a:xfrm>
          <a:prstGeom prst="rect">
            <a:avLst/>
          </a:prstGeom>
          <a:solidFill>
            <a:srgbClr val="5B1A51"/>
          </a:solidFill>
        </p:spPr>
      </p:pic>
      <p:sp>
        <p:nvSpPr>
          <p:cNvPr id="16" name="Rectangle 15"/>
          <p:cNvSpPr/>
          <p:nvPr/>
        </p:nvSpPr>
        <p:spPr>
          <a:xfrm>
            <a:off x="133973" y="3939902"/>
            <a:ext cx="3816424" cy="577081"/>
          </a:xfrm>
          <a:prstGeom prst="rect">
            <a:avLst/>
          </a:prstGeom>
          <a:solidFill>
            <a:srgbClr val="FFFF00"/>
          </a:solidFill>
        </p:spPr>
        <p:txBody>
          <a:bodyPr wrap="square">
            <a:spAutoFit/>
          </a:bodyPr>
          <a:lstStyle/>
          <a:p>
            <a:pPr>
              <a:spcAft>
                <a:spcPts val="0"/>
              </a:spcAft>
            </a:pPr>
            <a:r>
              <a:rPr lang="en-CA" sz="105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 total of 132  teams registered on the submission portal as ‘applicants’: </a:t>
            </a:r>
            <a:r>
              <a:rPr lang="en-CA" sz="105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43 submitted a Letter of Intent</a:t>
            </a:r>
            <a:r>
              <a:rPr lang="en-CA" sz="1050" b="1" u="sng" dirty="0">
                <a:latin typeface="Calibri" panose="020F0502020204030204" pitchFamily="34" charset="0"/>
                <a:ea typeface="Calibri" panose="020F0502020204030204" pitchFamily="34" charset="0"/>
                <a:cs typeface="Times New Roman" panose="02020603050405020304" pitchFamily="18" charset="0"/>
              </a:rPr>
              <a:t>, 33 invited to submit full proposals with  22 final submissions received</a:t>
            </a:r>
          </a:p>
        </p:txBody>
      </p:sp>
      <p:pic>
        <p:nvPicPr>
          <p:cNvPr id="10269" name="Picture 8" descr="image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1140" y="2339592"/>
            <a:ext cx="1969287" cy="150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3976014626"/>
              </p:ext>
            </p:extLst>
          </p:nvPr>
        </p:nvGraphicFramePr>
        <p:xfrm>
          <a:off x="155955" y="2273326"/>
          <a:ext cx="779145" cy="1418552"/>
        </p:xfrm>
        <a:graphic>
          <a:graphicData uri="http://schemas.openxmlformats.org/drawingml/2006/table">
            <a:tbl>
              <a:tblPr firstRow="1" firstCol="1" bandRow="1"/>
              <a:tblGrid>
                <a:gridCol w="531495"/>
                <a:gridCol w="247650"/>
              </a:tblGrid>
              <a:tr h="142875">
                <a:tc>
                  <a:txBody>
                    <a:bodyPr/>
                    <a:lstStyle/>
                    <a:p>
                      <a:pPr algn="l">
                        <a:spcAft>
                          <a:spcPts val="0"/>
                        </a:spcAft>
                      </a:pPr>
                      <a:r>
                        <a:rPr lang="en-CA"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BC</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a:spcAft>
                          <a:spcPts val="0"/>
                        </a:spcAft>
                      </a:pPr>
                      <a:r>
                        <a:rPr lang="en-CA"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a:spcAft>
                          <a:spcPts val="0"/>
                        </a:spcAft>
                      </a:pPr>
                      <a:r>
                        <a:rPr lang="en-CA"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a:spcAft>
                          <a:spcPts val="0"/>
                        </a:spcAft>
                      </a:pPr>
                      <a:r>
                        <a:rPr lang="en-CA"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MB</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a:spcAft>
                          <a:spcPts val="0"/>
                        </a:spcAft>
                      </a:pPr>
                      <a:r>
                        <a:rPr lang="en-CA"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a:spcAft>
                          <a:spcPts val="0"/>
                        </a:spcAft>
                      </a:pPr>
                      <a:r>
                        <a:rPr lang="en-CA"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QC</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a:spcAft>
                          <a:spcPts val="0"/>
                        </a:spcAft>
                      </a:pPr>
                      <a:r>
                        <a:rPr lang="en-CA"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NB</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a:spcAft>
                          <a:spcPts val="0"/>
                        </a:spcAft>
                      </a:pPr>
                      <a:r>
                        <a:rPr lang="en-CA"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PEI</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algn="l">
                        <a:spcAft>
                          <a:spcPts val="0"/>
                        </a:spcAft>
                      </a:pPr>
                      <a:r>
                        <a:rPr lang="en-CA"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77">
                <a:tc>
                  <a:txBody>
                    <a:bodyPr/>
                    <a:lstStyle/>
                    <a:p>
                      <a:pPr algn="l">
                        <a:spcAft>
                          <a:spcPts val="0"/>
                        </a:spcAft>
                      </a:pPr>
                      <a:r>
                        <a:rPr lang="en-CA"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NFLD</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80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Rectangle 18"/>
          <p:cNvSpPr/>
          <p:nvPr/>
        </p:nvSpPr>
        <p:spPr>
          <a:xfrm>
            <a:off x="671878" y="1563638"/>
            <a:ext cx="2740614" cy="461665"/>
          </a:xfrm>
          <a:prstGeom prst="rect">
            <a:avLst/>
          </a:prstGeom>
        </p:spPr>
        <p:txBody>
          <a:bodyPr wrap="square">
            <a:spAutoFit/>
          </a:bodyPr>
          <a:lstStyle/>
          <a:p>
            <a:pPr algn="ctr"/>
            <a:r>
              <a:rPr lang="en-CA" sz="1200" b="1" dirty="0" smtClean="0"/>
              <a:t>Topic : Advanced</a:t>
            </a:r>
            <a:r>
              <a:rPr lang="en-CA" sz="1200" b="1" dirty="0"/>
              <a:t>  Materials for Defence &amp; </a:t>
            </a:r>
            <a:r>
              <a:rPr lang="en-CA" sz="1200" b="1" dirty="0" smtClean="0"/>
              <a:t>Security</a:t>
            </a:r>
            <a:endParaRPr lang="en-CA" sz="1200" dirty="0"/>
          </a:p>
        </p:txBody>
      </p:sp>
      <p:sp>
        <p:nvSpPr>
          <p:cNvPr id="12" name="Rectangle 11"/>
          <p:cNvSpPr/>
          <p:nvPr/>
        </p:nvSpPr>
        <p:spPr>
          <a:xfrm>
            <a:off x="2715247" y="2043006"/>
            <a:ext cx="1235150" cy="577081"/>
          </a:xfrm>
          <a:prstGeom prst="rect">
            <a:avLst/>
          </a:prstGeom>
          <a:solidFill>
            <a:srgbClr val="FF0000"/>
          </a:solidFill>
        </p:spPr>
        <p:txBody>
          <a:bodyPr wrap="square">
            <a:spAutoFit/>
          </a:bodyPr>
          <a:lstStyle/>
          <a:p>
            <a:pPr algn="ctr">
              <a:spcAft>
                <a:spcPts val="0"/>
              </a:spcAft>
            </a:pPr>
            <a:r>
              <a:rPr lang="en-CA" sz="105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 total of 6 micro-networks are being funded</a:t>
            </a:r>
            <a:endParaRPr lang="en-CA" sz="105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2"/>
          <p:cNvSpPr txBox="1">
            <a:spLocks/>
          </p:cNvSpPr>
          <p:nvPr/>
        </p:nvSpPr>
        <p:spPr>
          <a:xfrm>
            <a:off x="5148064" y="803796"/>
            <a:ext cx="3288395" cy="907196"/>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3600" b="1" kern="1200">
                <a:solidFill>
                  <a:srgbClr val="4E0049"/>
                </a:solidFill>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1500" b="0" smtClean="0"/>
              <a:t>Second Call for Proposals for </a:t>
            </a:r>
            <a:r>
              <a:rPr lang="en-CA" sz="1500" u="sng" smtClean="0"/>
              <a:t>Innovation Networks</a:t>
            </a:r>
            <a:endParaRPr lang="en-CA" sz="1500" u="sng" dirty="0">
              <a:solidFill>
                <a:schemeClr val="tx1"/>
              </a:solidFill>
            </a:endParaRPr>
          </a:p>
        </p:txBody>
      </p:sp>
      <p:sp>
        <p:nvSpPr>
          <p:cNvPr id="10" name="Rectangle 9"/>
          <p:cNvSpPr/>
          <p:nvPr/>
        </p:nvSpPr>
        <p:spPr>
          <a:xfrm>
            <a:off x="4932040" y="1572492"/>
            <a:ext cx="2740614" cy="276999"/>
          </a:xfrm>
          <a:prstGeom prst="rect">
            <a:avLst/>
          </a:prstGeom>
        </p:spPr>
        <p:txBody>
          <a:bodyPr wrap="square">
            <a:spAutoFit/>
          </a:bodyPr>
          <a:lstStyle/>
          <a:p>
            <a:pPr algn="ctr"/>
            <a:r>
              <a:rPr lang="en-CA" sz="1200" b="1" dirty="0" smtClean="0"/>
              <a:t>Topic : Autonomous </a:t>
            </a:r>
            <a:r>
              <a:rPr lang="en-CA" sz="1200" b="1" dirty="0"/>
              <a:t>Systems</a:t>
            </a:r>
          </a:p>
        </p:txBody>
      </p:sp>
      <p:sp>
        <p:nvSpPr>
          <p:cNvPr id="13" name="Rectangle 12"/>
          <p:cNvSpPr/>
          <p:nvPr/>
        </p:nvSpPr>
        <p:spPr>
          <a:xfrm>
            <a:off x="5119932" y="3859110"/>
            <a:ext cx="3556524" cy="577081"/>
          </a:xfrm>
          <a:prstGeom prst="rect">
            <a:avLst/>
          </a:prstGeom>
          <a:solidFill>
            <a:srgbClr val="FFFF00"/>
          </a:solidFill>
        </p:spPr>
        <p:txBody>
          <a:bodyPr wrap="square">
            <a:spAutoFit/>
          </a:bodyPr>
          <a:lstStyle/>
          <a:p>
            <a:pPr>
              <a:spcAft>
                <a:spcPts val="0"/>
              </a:spcAft>
            </a:pPr>
            <a:r>
              <a:rPr lang="en-CA" sz="105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 total of </a:t>
            </a:r>
            <a:r>
              <a:rPr lang="en-CA" sz="105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135</a:t>
            </a:r>
            <a:r>
              <a:rPr lang="en-CA" sz="105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teams registered on the submission portal as ‘applicants’: </a:t>
            </a:r>
            <a:r>
              <a:rPr lang="en-CA" sz="1050" b="1" u="sng"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60 </a:t>
            </a:r>
            <a:r>
              <a:rPr lang="en-CA" sz="1050" b="1" u="sng"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submitted a Letter of Intent</a:t>
            </a:r>
            <a:r>
              <a:rPr lang="en-CA" sz="1050" b="1" u="sng" dirty="0">
                <a:latin typeface="Calibri" panose="020F0502020204030204" pitchFamily="34" charset="0"/>
                <a:ea typeface="Calibri" panose="020F0502020204030204" pitchFamily="34" charset="0"/>
                <a:cs typeface="Times New Roman" panose="02020603050405020304" pitchFamily="18" charset="0"/>
              </a:rPr>
              <a:t>, </a:t>
            </a:r>
            <a:r>
              <a:rPr lang="en-CA" sz="1050" b="1" u="sng" dirty="0" smtClean="0">
                <a:latin typeface="Calibri" panose="020F0502020204030204" pitchFamily="34" charset="0"/>
                <a:ea typeface="Calibri" panose="020F0502020204030204" pitchFamily="34" charset="0"/>
                <a:cs typeface="Times New Roman" panose="02020603050405020304" pitchFamily="18" charset="0"/>
              </a:rPr>
              <a:t>25 </a:t>
            </a:r>
            <a:r>
              <a:rPr lang="en-CA" sz="1050" b="1" u="sng" dirty="0">
                <a:latin typeface="Calibri" panose="020F0502020204030204" pitchFamily="34" charset="0"/>
                <a:ea typeface="Calibri" panose="020F0502020204030204" pitchFamily="34" charset="0"/>
                <a:cs typeface="Times New Roman" panose="02020603050405020304" pitchFamily="18" charset="0"/>
              </a:rPr>
              <a:t>invited to submit full </a:t>
            </a:r>
            <a:r>
              <a:rPr lang="en-CA" sz="1050" b="1" u="sng" dirty="0" smtClean="0">
                <a:latin typeface="Calibri" panose="020F0502020204030204" pitchFamily="34" charset="0"/>
                <a:ea typeface="Calibri" panose="020F0502020204030204" pitchFamily="34" charset="0"/>
                <a:cs typeface="Times New Roman" panose="02020603050405020304" pitchFamily="18" charset="0"/>
              </a:rPr>
              <a:t>proposals</a:t>
            </a:r>
            <a:endParaRPr lang="en-CA" sz="1050" b="1" u="sng"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734997139"/>
              </p:ext>
            </p:extLst>
          </p:nvPr>
        </p:nvGraphicFramePr>
        <p:xfrm>
          <a:off x="5171081" y="2046099"/>
          <a:ext cx="720080" cy="1676400"/>
        </p:xfrm>
        <a:graphic>
          <a:graphicData uri="http://schemas.openxmlformats.org/drawingml/2006/table">
            <a:tbl>
              <a:tblPr firstRow="1" firstCol="1" bandRow="1"/>
              <a:tblGrid>
                <a:gridCol w="491203"/>
                <a:gridCol w="228877"/>
              </a:tblGrid>
              <a:tr h="154681">
                <a:tc>
                  <a:txBody>
                    <a:bodyPr/>
                    <a:lstStyle/>
                    <a:p>
                      <a:pPr algn="l">
                        <a:spcAft>
                          <a:spcPts val="0"/>
                        </a:spcAft>
                      </a:pPr>
                      <a:r>
                        <a:rPr lang="en-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algn="l">
                        <a:spcAft>
                          <a:spcPts val="0"/>
                        </a:spcAft>
                      </a:pPr>
                      <a:r>
                        <a:rPr lang="en-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algn="l">
                        <a:spcAft>
                          <a:spcPts val="0"/>
                        </a:spcAft>
                      </a:pPr>
                      <a:r>
                        <a:rPr lang="en-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algn="l">
                        <a:spcAft>
                          <a:spcPts val="0"/>
                        </a:spcAft>
                      </a:pPr>
                      <a:r>
                        <a:rPr lang="en-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MB</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algn="l">
                        <a:spcAft>
                          <a:spcPts val="0"/>
                        </a:spcAft>
                      </a:pPr>
                      <a:r>
                        <a:rPr lang="en-C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algn="l">
                        <a:spcAft>
                          <a:spcPts val="0"/>
                        </a:spcAft>
                      </a:pPr>
                      <a:r>
                        <a:rPr lang="en-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algn="l">
                        <a:spcAft>
                          <a:spcPts val="0"/>
                        </a:spcAft>
                      </a:pPr>
                      <a:r>
                        <a:rPr lang="en-C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NB</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algn="l">
                        <a:spcAft>
                          <a:spcPts val="0"/>
                        </a:spcAft>
                      </a:pPr>
                      <a:r>
                        <a:rPr lang="en-C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PEI</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algn="l">
                        <a:spcAft>
                          <a:spcPts val="0"/>
                        </a:spcAft>
                      </a:pPr>
                      <a:r>
                        <a:rPr lang="en-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681">
                <a:tc>
                  <a:txBody>
                    <a:bodyPr/>
                    <a:lstStyle/>
                    <a:p>
                      <a:pPr algn="l">
                        <a:spcAft>
                          <a:spcPts val="0"/>
                        </a:spcAft>
                      </a:pPr>
                      <a:r>
                        <a:rPr lang="en-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NFLD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 name="Picture 8" descr="image0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9456" y="2221141"/>
            <a:ext cx="2124778" cy="161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7441306" y="1932600"/>
            <a:ext cx="1235150" cy="577081"/>
          </a:xfrm>
          <a:prstGeom prst="rect">
            <a:avLst/>
          </a:prstGeom>
          <a:solidFill>
            <a:srgbClr val="FF0000"/>
          </a:solidFill>
        </p:spPr>
        <p:txBody>
          <a:bodyPr wrap="square">
            <a:spAutoFit/>
          </a:bodyPr>
          <a:lstStyle/>
          <a:p>
            <a:pPr algn="ctr">
              <a:spcAft>
                <a:spcPts val="0"/>
              </a:spcAft>
            </a:pPr>
            <a:r>
              <a:rPr lang="en-CA" sz="105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 total of 6 micro-networks are being funded</a:t>
            </a:r>
            <a:endParaRPr lang="en-CA" sz="1050" b="1"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1585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a58f8b45344336f01f8773&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Custom Design">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2.xml><?xml version="1.0" encoding="utf-8"?>
<a:theme xmlns:a="http://schemas.openxmlformats.org/drawingml/2006/main" name="1_Custom Design">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7636</TotalTime>
  <Words>579</Words>
  <Application>Microsoft Office PowerPoint</Application>
  <PresentationFormat>On-screen Show (16:9)</PresentationFormat>
  <Paragraphs>215</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ＭＳ Ｐゴシック</vt:lpstr>
      <vt:lpstr>Arial</vt:lpstr>
      <vt:lpstr>Calibri</vt:lpstr>
      <vt:lpstr>HelveticaNeueLT Std Lt Cn</vt:lpstr>
      <vt:lpstr>Times New Roman</vt:lpstr>
      <vt:lpstr>Custom Design</vt:lpstr>
      <vt:lpstr>1_Custom Design</vt:lpstr>
      <vt:lpstr>PowerPoint Presentation</vt:lpstr>
      <vt:lpstr>New Defence Perspective</vt:lpstr>
      <vt:lpstr>PowerPoint Presentation</vt:lpstr>
      <vt:lpstr>IDEaS Elements</vt:lpstr>
      <vt:lpstr>PowerPoint Presentation</vt:lpstr>
      <vt:lpstr>PowerPoint Presentation</vt:lpstr>
      <vt:lpstr>PowerPoint Presentation</vt:lpstr>
      <vt:lpstr>PowerPoint Presentation</vt:lpstr>
      <vt:lpstr>First Call for Proposals for Innovation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TITLE TEXT</dc:title>
  <dc:creator>DND</dc:creator>
  <cp:lastModifiedBy>Lavona Parker</cp:lastModifiedBy>
  <cp:revision>143</cp:revision>
  <cp:lastPrinted>2019-10-09T12:14:21Z</cp:lastPrinted>
  <dcterms:created xsi:type="dcterms:W3CDTF">2016-11-07T19:19:52Z</dcterms:created>
  <dcterms:modified xsi:type="dcterms:W3CDTF">2021-05-19T22:22:19Z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495175</vt:lpwstr>
  </property>
  <property fmtid="{D5CDD505-2E9C-101B-9397-08002B2CF9AE}" pid="3" name="NXPowerLiteSettings">
    <vt:lpwstr>F7000400038000</vt:lpwstr>
  </property>
  <property fmtid="{D5CDD505-2E9C-101B-9397-08002B2CF9AE}" pid="4" name="NXPowerLiteVersion">
    <vt:lpwstr>D5.0.6</vt:lpwstr>
  </property>
</Properties>
</file>